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8"/>
  </p:notesMasterIdLst>
  <p:sldIdLst>
    <p:sldId id="338" r:id="rId2"/>
    <p:sldId id="328" r:id="rId3"/>
    <p:sldId id="331" r:id="rId4"/>
    <p:sldId id="332" r:id="rId5"/>
    <p:sldId id="266" r:id="rId6"/>
    <p:sldId id="339" r:id="rId7"/>
    <p:sldId id="325" r:id="rId8"/>
    <p:sldId id="340" r:id="rId9"/>
    <p:sldId id="319" r:id="rId10"/>
    <p:sldId id="289" r:id="rId11"/>
    <p:sldId id="329" r:id="rId12"/>
    <p:sldId id="341" r:id="rId13"/>
    <p:sldId id="335" r:id="rId14"/>
    <p:sldId id="298" r:id="rId15"/>
    <p:sldId id="300" r:id="rId16"/>
    <p:sldId id="336" r:id="rId17"/>
    <p:sldId id="342" r:id="rId18"/>
    <p:sldId id="327" r:id="rId19"/>
    <p:sldId id="321" r:id="rId20"/>
    <p:sldId id="349" r:id="rId21"/>
    <p:sldId id="343" r:id="rId22"/>
    <p:sldId id="307" r:id="rId23"/>
    <p:sldId id="303" r:id="rId24"/>
    <p:sldId id="286" r:id="rId25"/>
    <p:sldId id="312" r:id="rId26"/>
    <p:sldId id="302" r:id="rId27"/>
    <p:sldId id="287" r:id="rId28"/>
    <p:sldId id="344" r:id="rId29"/>
    <p:sldId id="316" r:id="rId30"/>
    <p:sldId id="272" r:id="rId31"/>
    <p:sldId id="345" r:id="rId32"/>
    <p:sldId id="351" r:id="rId33"/>
    <p:sldId id="320" r:id="rId34"/>
    <p:sldId id="311" r:id="rId35"/>
    <p:sldId id="323" r:id="rId36"/>
    <p:sldId id="308" r:id="rId37"/>
    <p:sldId id="306" r:id="rId38"/>
    <p:sldId id="324" r:id="rId39"/>
    <p:sldId id="346" r:id="rId40"/>
    <p:sldId id="326" r:id="rId41"/>
    <p:sldId id="292" r:id="rId42"/>
    <p:sldId id="291" r:id="rId43"/>
    <p:sldId id="310" r:id="rId44"/>
    <p:sldId id="293" r:id="rId45"/>
    <p:sldId id="304" r:id="rId46"/>
    <p:sldId id="330" r:id="rId47"/>
    <p:sldId id="347" r:id="rId48"/>
    <p:sldId id="305" r:id="rId49"/>
    <p:sldId id="322" r:id="rId50"/>
    <p:sldId id="318" r:id="rId51"/>
    <p:sldId id="314" r:id="rId52"/>
    <p:sldId id="317" r:id="rId53"/>
    <p:sldId id="348" r:id="rId54"/>
    <p:sldId id="301" r:id="rId55"/>
    <p:sldId id="313" r:id="rId56"/>
    <p:sldId id="350" r:id="rId57"/>
  </p:sldIdLst>
  <p:sldSz cx="12192000" cy="6858000"/>
  <p:notesSz cx="6808788" cy="9940925"/>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Cartographie" id="{1A691B86-26C1-43D0-883E-66CBC1FD8CB4}">
          <p14:sldIdLst>
            <p14:sldId id="338"/>
            <p14:sldId id="328"/>
            <p14:sldId id="331"/>
            <p14:sldId id="332"/>
            <p14:sldId id="266"/>
          </p14:sldIdLst>
        </p14:section>
        <p14:section name="Fiches établissements" id="{96449E09-685A-4716-A752-32A28019F0A3}">
          <p14:sldIdLst>
            <p14:sldId id="339"/>
            <p14:sldId id="325"/>
            <p14:sldId id="340"/>
            <p14:sldId id="319"/>
            <p14:sldId id="289"/>
            <p14:sldId id="329"/>
            <p14:sldId id="341"/>
            <p14:sldId id="335"/>
            <p14:sldId id="298"/>
            <p14:sldId id="300"/>
            <p14:sldId id="336"/>
            <p14:sldId id="342"/>
            <p14:sldId id="327"/>
            <p14:sldId id="321"/>
            <p14:sldId id="349"/>
            <p14:sldId id="343"/>
            <p14:sldId id="307"/>
            <p14:sldId id="303"/>
            <p14:sldId id="286"/>
            <p14:sldId id="312"/>
            <p14:sldId id="302"/>
            <p14:sldId id="287"/>
            <p14:sldId id="344"/>
            <p14:sldId id="316"/>
            <p14:sldId id="272"/>
            <p14:sldId id="345"/>
            <p14:sldId id="351"/>
            <p14:sldId id="320"/>
            <p14:sldId id="311"/>
            <p14:sldId id="323"/>
            <p14:sldId id="308"/>
            <p14:sldId id="306"/>
            <p14:sldId id="324"/>
            <p14:sldId id="346"/>
            <p14:sldId id="326"/>
            <p14:sldId id="292"/>
            <p14:sldId id="291"/>
            <p14:sldId id="310"/>
            <p14:sldId id="293"/>
            <p14:sldId id="304"/>
            <p14:sldId id="330"/>
            <p14:sldId id="347"/>
            <p14:sldId id="305"/>
            <p14:sldId id="322"/>
            <p14:sldId id="318"/>
            <p14:sldId id="314"/>
            <p14:sldId id="317"/>
            <p14:sldId id="348"/>
            <p14:sldId id="301"/>
            <p14:sldId id="313"/>
            <p14:sldId id="350"/>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72A88"/>
    <a:srgbClr val="42587F"/>
    <a:srgbClr val="AC9EAD"/>
    <a:srgbClr val="21112A"/>
    <a:srgbClr val="696067"/>
    <a:srgbClr val="F6A436"/>
    <a:srgbClr val="E94242"/>
    <a:srgbClr val="DCDCDC"/>
    <a:srgbClr val="D2AF1B"/>
    <a:srgbClr val="2DAAE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7C443D5-E84D-3759-F25C-C7A1D991A40C}" v="622" dt="2024-11-04T10:15:38.313"/>
  </p1510:revLst>
</p1510:revInfo>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Style moyen 2 - Accentuation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8799B23B-EC83-4686-B30A-512413B5E67A}" styleName="Style léger 3 - Accentuation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966" autoAdjust="0"/>
    <p:restoredTop sz="94896" autoAdjust="0"/>
  </p:normalViewPr>
  <p:slideViewPr>
    <p:cSldViewPr snapToGrid="0">
      <p:cViewPr varScale="1">
        <p:scale>
          <a:sx n="111" d="100"/>
          <a:sy n="111" d="100"/>
        </p:scale>
        <p:origin x="366" y="78"/>
      </p:cViewPr>
      <p:guideLst/>
    </p:cSldViewPr>
  </p:slideViewPr>
  <p:notesTextViewPr>
    <p:cViewPr>
      <p:scale>
        <a:sx n="1" d="1"/>
        <a:sy n="1" d="1"/>
      </p:scale>
      <p:origin x="0" y="0"/>
    </p:cViewPr>
  </p:notesTextViewPr>
  <p:sorterViewPr>
    <p:cViewPr>
      <p:scale>
        <a:sx n="125" d="100"/>
        <a:sy n="125" d="100"/>
      </p:scale>
      <p:origin x="0" y="-1914"/>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microsoft.com/office/2016/11/relationships/changesInfo" Target="changesInfos/changesInfo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microsoft.com/office/2015/10/relationships/revisionInfo" Target="revisionInfo.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Florence BLOT" userId="S::florence.blot@rrcge.org::af8846e3-6ff0-4d5d-ab32-91de6d36d40d" providerId="AD" clId="Web-{E7C443D5-E84D-3759-F25C-C7A1D991A40C}"/>
    <pc:docChg chg="modSld sldOrd">
      <pc:chgData name="Florence BLOT" userId="S::florence.blot@rrcge.org::af8846e3-6ff0-4d5d-ab32-91de6d36d40d" providerId="AD" clId="Web-{E7C443D5-E84D-3759-F25C-C7A1D991A40C}" dt="2024-11-04T10:15:35.235" v="539" actId="20577"/>
      <pc:docMkLst>
        <pc:docMk/>
      </pc:docMkLst>
      <pc:sldChg chg="modSp">
        <pc:chgData name="Florence BLOT" userId="S::florence.blot@rrcge.org::af8846e3-6ff0-4d5d-ab32-91de6d36d40d" providerId="AD" clId="Web-{E7C443D5-E84D-3759-F25C-C7A1D991A40C}" dt="2024-11-04T10:15:35.235" v="539" actId="20577"/>
        <pc:sldMkLst>
          <pc:docMk/>
          <pc:sldMk cId="3224309700" sldId="260"/>
        </pc:sldMkLst>
        <pc:spChg chg="mod">
          <ac:chgData name="Florence BLOT" userId="S::florence.blot@rrcge.org::af8846e3-6ff0-4d5d-ab32-91de6d36d40d" providerId="AD" clId="Web-{E7C443D5-E84D-3759-F25C-C7A1D991A40C}" dt="2024-11-04T10:15:35.235" v="539" actId="20577"/>
          <ac:spMkLst>
            <pc:docMk/>
            <pc:sldMk cId="3224309700" sldId="260"/>
            <ac:spMk id="4" creationId="{00000000-0000-0000-0000-000000000000}"/>
          </ac:spMkLst>
        </pc:spChg>
      </pc:sldChg>
      <pc:sldChg chg="addSp modSp">
        <pc:chgData name="Florence BLOT" userId="S::florence.blot@rrcge.org::af8846e3-6ff0-4d5d-ab32-91de6d36d40d" providerId="AD" clId="Web-{E7C443D5-E84D-3759-F25C-C7A1D991A40C}" dt="2024-11-04T10:15:04.265" v="531" actId="20577"/>
        <pc:sldMkLst>
          <pc:docMk/>
          <pc:sldMk cId="3532738576" sldId="266"/>
        </pc:sldMkLst>
        <pc:spChg chg="add mod">
          <ac:chgData name="Florence BLOT" userId="S::florence.blot@rrcge.org::af8846e3-6ff0-4d5d-ab32-91de6d36d40d" providerId="AD" clId="Web-{E7C443D5-E84D-3759-F25C-C7A1D991A40C}" dt="2024-11-04T10:03:37.097" v="38" actId="1076"/>
          <ac:spMkLst>
            <pc:docMk/>
            <pc:sldMk cId="3532738576" sldId="266"/>
            <ac:spMk id="5" creationId="{6D5201F6-6F51-6F78-CC53-9B3A2A1D1A83}"/>
          </ac:spMkLst>
        </pc:spChg>
        <pc:spChg chg="mod">
          <ac:chgData name="Florence BLOT" userId="S::florence.blot@rrcge.org::af8846e3-6ff0-4d5d-ab32-91de6d36d40d" providerId="AD" clId="Web-{E7C443D5-E84D-3759-F25C-C7A1D991A40C}" dt="2024-11-04T10:03:56.395" v="42" actId="14100"/>
          <ac:spMkLst>
            <pc:docMk/>
            <pc:sldMk cId="3532738576" sldId="266"/>
            <ac:spMk id="6" creationId="{00000000-0000-0000-0000-000000000000}"/>
          </ac:spMkLst>
        </pc:spChg>
        <pc:spChg chg="mod">
          <ac:chgData name="Florence BLOT" userId="S::florence.blot@rrcge.org::af8846e3-6ff0-4d5d-ab32-91de6d36d40d" providerId="AD" clId="Web-{E7C443D5-E84D-3759-F25C-C7A1D991A40C}" dt="2024-11-04T10:15:04.265" v="531" actId="20577"/>
          <ac:spMkLst>
            <pc:docMk/>
            <pc:sldMk cId="3532738576" sldId="266"/>
            <ac:spMk id="11" creationId="{00000000-0000-0000-0000-000000000000}"/>
          </ac:spMkLst>
        </pc:spChg>
        <pc:spChg chg="mod ord">
          <ac:chgData name="Florence BLOT" userId="S::florence.blot@rrcge.org::af8846e3-6ff0-4d5d-ab32-91de6d36d40d" providerId="AD" clId="Web-{E7C443D5-E84D-3759-F25C-C7A1D991A40C}" dt="2024-11-04T10:03:37.113" v="40" actId="1076"/>
          <ac:spMkLst>
            <pc:docMk/>
            <pc:sldMk cId="3532738576" sldId="266"/>
            <ac:spMk id="39" creationId="{00000000-0000-0000-0000-000000000000}"/>
          </ac:spMkLst>
        </pc:spChg>
        <pc:spChg chg="mod ord">
          <ac:chgData name="Florence BLOT" userId="S::florence.blot@rrcge.org::af8846e3-6ff0-4d5d-ab32-91de6d36d40d" providerId="AD" clId="Web-{E7C443D5-E84D-3759-F25C-C7A1D991A40C}" dt="2024-11-04T10:03:37.097" v="39" actId="1076"/>
          <ac:spMkLst>
            <pc:docMk/>
            <pc:sldMk cId="3532738576" sldId="266"/>
            <ac:spMk id="83" creationId="{00000000-0000-0000-0000-000000000000}"/>
          </ac:spMkLst>
        </pc:spChg>
        <pc:picChg chg="add mod">
          <ac:chgData name="Florence BLOT" userId="S::florence.blot@rrcge.org::af8846e3-6ff0-4d5d-ab32-91de6d36d40d" providerId="AD" clId="Web-{E7C443D5-E84D-3759-F25C-C7A1D991A40C}" dt="2024-11-04T10:03:37.082" v="37" actId="1076"/>
          <ac:picMkLst>
            <pc:docMk/>
            <pc:sldMk cId="3532738576" sldId="266"/>
            <ac:picMk id="3" creationId="{C69B0DA1-EF4C-C4AE-4FD7-3319BB272ACE}"/>
          </ac:picMkLst>
        </pc:picChg>
        <pc:picChg chg="mod">
          <ac:chgData name="Florence BLOT" userId="S::florence.blot@rrcge.org::af8846e3-6ff0-4d5d-ab32-91de6d36d40d" providerId="AD" clId="Web-{E7C443D5-E84D-3759-F25C-C7A1D991A40C}" dt="2024-11-04T10:03:01.190" v="32" actId="1076"/>
          <ac:picMkLst>
            <pc:docMk/>
            <pc:sldMk cId="3532738576" sldId="266"/>
            <ac:picMk id="51" creationId="{00000000-0000-0000-0000-000000000000}"/>
          </ac:picMkLst>
        </pc:picChg>
      </pc:sldChg>
      <pc:sldChg chg="addSp delSp">
        <pc:chgData name="Florence BLOT" userId="S::florence.blot@rrcge.org::af8846e3-6ff0-4d5d-ab32-91de6d36d40d" providerId="AD" clId="Web-{E7C443D5-E84D-3759-F25C-C7A1D991A40C}" dt="2024-11-04T10:07:39.419" v="228"/>
        <pc:sldMkLst>
          <pc:docMk/>
          <pc:sldMk cId="1832670517" sldId="272"/>
        </pc:sldMkLst>
        <pc:spChg chg="add del">
          <ac:chgData name="Florence BLOT" userId="S::florence.blot@rrcge.org::af8846e3-6ff0-4d5d-ab32-91de6d36d40d" providerId="AD" clId="Web-{E7C443D5-E84D-3759-F25C-C7A1D991A40C}" dt="2024-11-04T10:07:39.419" v="228"/>
          <ac:spMkLst>
            <pc:docMk/>
            <pc:sldMk cId="1832670517" sldId="272"/>
            <ac:spMk id="3" creationId="{FD29E734-A2E7-B299-14C2-B1571C1FD496}"/>
          </ac:spMkLst>
        </pc:spChg>
        <pc:spChg chg="add del">
          <ac:chgData name="Florence BLOT" userId="S::florence.blot@rrcge.org::af8846e3-6ff0-4d5d-ab32-91de6d36d40d" providerId="AD" clId="Web-{E7C443D5-E84D-3759-F25C-C7A1D991A40C}" dt="2024-11-04T10:07:39.419" v="226"/>
          <ac:spMkLst>
            <pc:docMk/>
            <pc:sldMk cId="1832670517" sldId="272"/>
            <ac:spMk id="7" creationId="{454BD3E2-0B4C-D569-0B79-A05D4ECC1430}"/>
          </ac:spMkLst>
        </pc:spChg>
        <pc:spChg chg="add del">
          <ac:chgData name="Florence BLOT" userId="S::florence.blot@rrcge.org::af8846e3-6ff0-4d5d-ab32-91de6d36d40d" providerId="AD" clId="Web-{E7C443D5-E84D-3759-F25C-C7A1D991A40C}" dt="2024-11-04T10:07:39.419" v="225"/>
          <ac:spMkLst>
            <pc:docMk/>
            <pc:sldMk cId="1832670517" sldId="272"/>
            <ac:spMk id="9" creationId="{13AF9386-43BB-2330-91E8-98A1CDA357D5}"/>
          </ac:spMkLst>
        </pc:spChg>
        <pc:spChg chg="add del">
          <ac:chgData name="Florence BLOT" userId="S::florence.blot@rrcge.org::af8846e3-6ff0-4d5d-ab32-91de6d36d40d" providerId="AD" clId="Web-{E7C443D5-E84D-3759-F25C-C7A1D991A40C}" dt="2024-11-04T10:07:39.419" v="224"/>
          <ac:spMkLst>
            <pc:docMk/>
            <pc:sldMk cId="1832670517" sldId="272"/>
            <ac:spMk id="11" creationId="{4ACD34CE-0B86-154D-82BD-3995D61F88F0}"/>
          </ac:spMkLst>
        </pc:spChg>
        <pc:picChg chg="add del">
          <ac:chgData name="Florence BLOT" userId="S::florence.blot@rrcge.org::af8846e3-6ff0-4d5d-ab32-91de6d36d40d" providerId="AD" clId="Web-{E7C443D5-E84D-3759-F25C-C7A1D991A40C}" dt="2024-11-04T10:07:39.419" v="227"/>
          <ac:picMkLst>
            <pc:docMk/>
            <pc:sldMk cId="1832670517" sldId="272"/>
            <ac:picMk id="5" creationId="{40BC383F-90AB-417B-EDFE-F2F066C2BF69}"/>
          </ac:picMkLst>
        </pc:picChg>
      </pc:sldChg>
      <pc:sldChg chg="addSp modSp ord">
        <pc:chgData name="Florence BLOT" userId="S::florence.blot@rrcge.org::af8846e3-6ff0-4d5d-ab32-91de6d36d40d" providerId="AD" clId="Web-{E7C443D5-E84D-3759-F25C-C7A1D991A40C}" dt="2024-11-04T10:14:27.170" v="523" actId="14100"/>
        <pc:sldMkLst>
          <pc:docMk/>
          <pc:sldMk cId="1370131041" sldId="322"/>
        </pc:sldMkLst>
        <pc:spChg chg="mod">
          <ac:chgData name="Florence BLOT" userId="S::florence.blot@rrcge.org::af8846e3-6ff0-4d5d-ab32-91de6d36d40d" providerId="AD" clId="Web-{E7C443D5-E84D-3759-F25C-C7A1D991A40C}" dt="2024-11-04T10:06:37.370" v="184" actId="20577"/>
          <ac:spMkLst>
            <pc:docMk/>
            <pc:sldMk cId="1370131041" sldId="322"/>
            <ac:spMk id="18" creationId="{00000000-0000-0000-0000-000000000000}"/>
          </ac:spMkLst>
        </pc:spChg>
        <pc:graphicFrameChg chg="mod modGraphic">
          <ac:chgData name="Florence BLOT" userId="S::florence.blot@rrcge.org::af8846e3-6ff0-4d5d-ab32-91de6d36d40d" providerId="AD" clId="Web-{E7C443D5-E84D-3759-F25C-C7A1D991A40C}" dt="2024-11-04T10:11:45.866" v="508"/>
          <ac:graphicFrameMkLst>
            <pc:docMk/>
            <pc:sldMk cId="1370131041" sldId="322"/>
            <ac:graphicFrameMk id="5" creationId="{00000000-0000-0000-0000-000000000000}"/>
          </ac:graphicFrameMkLst>
        </pc:graphicFrameChg>
        <pc:graphicFrameChg chg="add mod modGraphic">
          <ac:chgData name="Florence BLOT" userId="S::florence.blot@rrcge.org::af8846e3-6ff0-4d5d-ab32-91de6d36d40d" providerId="AD" clId="Web-{E7C443D5-E84D-3759-F25C-C7A1D991A40C}" dt="2024-11-04T10:12:57.463" v="518"/>
          <ac:graphicFrameMkLst>
            <pc:docMk/>
            <pc:sldMk cId="1370131041" sldId="322"/>
            <ac:graphicFrameMk id="13" creationId="{B014234F-1687-0D14-3B8F-C162302AFF38}"/>
          </ac:graphicFrameMkLst>
        </pc:graphicFrameChg>
        <pc:picChg chg="add mod">
          <ac:chgData name="Florence BLOT" userId="S::florence.blot@rrcge.org::af8846e3-6ff0-4d5d-ab32-91de6d36d40d" providerId="AD" clId="Web-{E7C443D5-E84D-3759-F25C-C7A1D991A40C}" dt="2024-11-04T10:12:42.556" v="514" actId="14100"/>
          <ac:picMkLst>
            <pc:docMk/>
            <pc:sldMk cId="1370131041" sldId="322"/>
            <ac:picMk id="3" creationId="{BC0A0850-807D-3596-DC7A-24580AA4B02E}"/>
          </ac:picMkLst>
        </pc:picChg>
        <pc:picChg chg="add mod">
          <ac:chgData name="Florence BLOT" userId="S::florence.blot@rrcge.org::af8846e3-6ff0-4d5d-ab32-91de6d36d40d" providerId="AD" clId="Web-{E7C443D5-E84D-3759-F25C-C7A1D991A40C}" dt="2024-11-04T10:14:19.732" v="521" actId="14100"/>
          <ac:picMkLst>
            <pc:docMk/>
            <pc:sldMk cId="1370131041" sldId="322"/>
            <ac:picMk id="6" creationId="{935E2131-4B55-92F7-E1B5-1AFEEB7E06A4}"/>
          </ac:picMkLst>
        </pc:picChg>
        <pc:picChg chg="add mod">
          <ac:chgData name="Florence BLOT" userId="S::florence.blot@rrcge.org::af8846e3-6ff0-4d5d-ab32-91de6d36d40d" providerId="AD" clId="Web-{E7C443D5-E84D-3759-F25C-C7A1D991A40C}" dt="2024-11-04T10:14:27.170" v="523" actId="14100"/>
          <ac:picMkLst>
            <pc:docMk/>
            <pc:sldMk cId="1370131041" sldId="322"/>
            <ac:picMk id="10" creationId="{F3ACE56C-BA61-7156-4A11-47BB9218B72A}"/>
          </ac:picMkLst>
        </pc:picChg>
        <pc:picChg chg="mod">
          <ac:chgData name="Florence BLOT" userId="S::florence.blot@rrcge.org::af8846e3-6ff0-4d5d-ab32-91de6d36d40d" providerId="AD" clId="Web-{E7C443D5-E84D-3759-F25C-C7A1D991A40C}" dt="2024-11-04T10:12:13.617" v="511" actId="14100"/>
          <ac:picMkLst>
            <pc:docMk/>
            <pc:sldMk cId="1370131041" sldId="322"/>
            <ac:picMk id="26" creationId="{00000000-0000-0000-0000-000000000000}"/>
          </ac:picMkLst>
        </pc:picChg>
        <pc:picChg chg="mod">
          <ac:chgData name="Florence BLOT" userId="S::florence.blot@rrcge.org::af8846e3-6ff0-4d5d-ab32-91de6d36d40d" providerId="AD" clId="Web-{E7C443D5-E84D-3759-F25C-C7A1D991A40C}" dt="2024-11-04T10:12:01.554" v="509" actId="14100"/>
          <ac:picMkLst>
            <pc:docMk/>
            <pc:sldMk cId="1370131041" sldId="322"/>
            <ac:picMk id="30" creationId="{00000000-0000-0000-0000-000000000000}"/>
          </ac:picMkLst>
        </pc:picChg>
      </pc:sldChg>
      <pc:sldChg chg="addSp delSp modSp">
        <pc:chgData name="Florence BLOT" userId="S::florence.blot@rrcge.org::af8846e3-6ff0-4d5d-ab32-91de6d36d40d" providerId="AD" clId="Web-{E7C443D5-E84D-3759-F25C-C7A1D991A40C}" dt="2024-11-04T10:15:27.156" v="538" actId="20577"/>
        <pc:sldMkLst>
          <pc:docMk/>
          <pc:sldMk cId="3158201952" sldId="332"/>
        </pc:sldMkLst>
        <pc:spChg chg="mod">
          <ac:chgData name="Florence BLOT" userId="S::florence.blot@rrcge.org::af8846e3-6ff0-4d5d-ab32-91de6d36d40d" providerId="AD" clId="Web-{E7C443D5-E84D-3759-F25C-C7A1D991A40C}" dt="2024-11-04T10:04:57.038" v="58" actId="1076"/>
          <ac:spMkLst>
            <pc:docMk/>
            <pc:sldMk cId="3158201952" sldId="332"/>
            <ac:spMk id="5" creationId="{00000000-0000-0000-0000-000000000000}"/>
          </ac:spMkLst>
        </pc:spChg>
        <pc:spChg chg="mod">
          <ac:chgData name="Florence BLOT" userId="S::florence.blot@rrcge.org::af8846e3-6ff0-4d5d-ab32-91de6d36d40d" providerId="AD" clId="Web-{E7C443D5-E84D-3759-F25C-C7A1D991A40C}" dt="2024-11-04T10:15:27.156" v="538" actId="20577"/>
          <ac:spMkLst>
            <pc:docMk/>
            <pc:sldMk cId="3158201952" sldId="332"/>
            <ac:spMk id="6" creationId="{00000000-0000-0000-0000-000000000000}"/>
          </ac:spMkLst>
        </pc:spChg>
        <pc:spChg chg="add del mod">
          <ac:chgData name="Florence BLOT" userId="S::florence.blot@rrcge.org::af8846e3-6ff0-4d5d-ab32-91de6d36d40d" providerId="AD" clId="Web-{E7C443D5-E84D-3759-F25C-C7A1D991A40C}" dt="2024-11-04T10:04:44.194" v="57"/>
          <ac:spMkLst>
            <pc:docMk/>
            <pc:sldMk cId="3158201952" sldId="332"/>
            <ac:spMk id="9" creationId="{DF60B5F9-61CD-A61A-E166-03A1165C41A3}"/>
          </ac:spMkLst>
        </pc:spChg>
        <pc:spChg chg="add mod">
          <ac:chgData name="Florence BLOT" userId="S::florence.blot@rrcge.org::af8846e3-6ff0-4d5d-ab32-91de6d36d40d" providerId="AD" clId="Web-{E7C443D5-E84D-3759-F25C-C7A1D991A40C}" dt="2024-11-04T10:04:57.053" v="60" actId="1076"/>
          <ac:spMkLst>
            <pc:docMk/>
            <pc:sldMk cId="3158201952" sldId="332"/>
            <ac:spMk id="13" creationId="{62D78250-EFCA-971C-3651-F691DA808B48}"/>
          </ac:spMkLst>
        </pc:spChg>
        <pc:spChg chg="add mod">
          <ac:chgData name="Florence BLOT" userId="S::florence.blot@rrcge.org::af8846e3-6ff0-4d5d-ab32-91de6d36d40d" providerId="AD" clId="Web-{E7C443D5-E84D-3759-F25C-C7A1D991A40C}" dt="2024-11-04T10:04:57.069" v="61" actId="1076"/>
          <ac:spMkLst>
            <pc:docMk/>
            <pc:sldMk cId="3158201952" sldId="332"/>
            <ac:spMk id="15" creationId="{4EF1B4AA-25AF-7F5F-5E21-981C5C6504A5}"/>
          </ac:spMkLst>
        </pc:spChg>
        <pc:spChg chg="add del mod">
          <ac:chgData name="Florence BLOT" userId="S::florence.blot@rrcge.org::af8846e3-6ff0-4d5d-ab32-91de6d36d40d" providerId="AD" clId="Web-{E7C443D5-E84D-3759-F25C-C7A1D991A40C}" dt="2024-11-04T10:05:06.819" v="63"/>
          <ac:spMkLst>
            <pc:docMk/>
            <pc:sldMk cId="3158201952" sldId="332"/>
            <ac:spMk id="17" creationId="{F395FEC8-B3A0-FF35-B485-471A378C395D}"/>
          </ac:spMkLst>
        </pc:spChg>
        <pc:picChg chg="add del mod">
          <ac:chgData name="Florence BLOT" userId="S::florence.blot@rrcge.org::af8846e3-6ff0-4d5d-ab32-91de6d36d40d" providerId="AD" clId="Web-{E7C443D5-E84D-3759-F25C-C7A1D991A40C}" dt="2024-11-04T10:04:57.053" v="59" actId="1076"/>
          <ac:picMkLst>
            <pc:docMk/>
            <pc:sldMk cId="3158201952" sldId="332"/>
            <ac:picMk id="11" creationId="{FA03B585-CFF4-6F84-F927-3B1BFBF33FDF}"/>
          </ac:picMkLst>
        </pc:picChg>
      </pc:sldChg>
    </pc:docChg>
  </pc:docChgLst>
  <pc:docChgLst>
    <pc:chgData name="Florence BLOT" userId="S::florence.blot@rrcge.org::af8846e3-6ff0-4d5d-ab32-91de6d36d40d" providerId="AD" clId="Web-{06A88A75-7E5B-DE2D-66E0-EFFE2ED22E3A}"/>
    <pc:docChg chg="modSld">
      <pc:chgData name="Florence BLOT" userId="S::florence.blot@rrcge.org::af8846e3-6ff0-4d5d-ab32-91de6d36d40d" providerId="AD" clId="Web-{06A88A75-7E5B-DE2D-66E0-EFFE2ED22E3A}" dt="2024-10-21T13:11:48.141" v="5" actId="20577"/>
      <pc:docMkLst>
        <pc:docMk/>
      </pc:docMkLst>
      <pc:sldChg chg="modSp">
        <pc:chgData name="Florence BLOT" userId="S::florence.blot@rrcge.org::af8846e3-6ff0-4d5d-ab32-91de6d36d40d" providerId="AD" clId="Web-{06A88A75-7E5B-DE2D-66E0-EFFE2ED22E3A}" dt="2024-10-21T13:11:48.141" v="5" actId="20577"/>
        <pc:sldMkLst>
          <pc:docMk/>
          <pc:sldMk cId="3224309700" sldId="260"/>
        </pc:sldMkLst>
        <pc:spChg chg="mod">
          <ac:chgData name="Florence BLOT" userId="S::florence.blot@rrcge.org::af8846e3-6ff0-4d5d-ab32-91de6d36d40d" providerId="AD" clId="Web-{06A88A75-7E5B-DE2D-66E0-EFFE2ED22E3A}" dt="2024-10-21T13:11:48.141" v="5" actId="20577"/>
          <ac:spMkLst>
            <pc:docMk/>
            <pc:sldMk cId="3224309700" sldId="260"/>
            <ac:spMk id="4" creationId="{00000000-0000-0000-0000-000000000000}"/>
          </ac:spMkLst>
        </pc:spChg>
      </pc:sldChg>
    </pc:docChg>
  </pc:docChgLst>
  <pc:docChgLst>
    <pc:chgData name="Florence BLOT" userId="S::florence.blot@rrcge.org::af8846e3-6ff0-4d5d-ab32-91de6d36d40d" providerId="AD" clId="Web-{4E6004F3-A20A-95A3-2ADA-B7B6D8304414}"/>
    <pc:docChg chg="modSld">
      <pc:chgData name="Florence BLOT" userId="S::florence.blot@rrcge.org::af8846e3-6ff0-4d5d-ab32-91de6d36d40d" providerId="AD" clId="Web-{4E6004F3-A20A-95A3-2ADA-B7B6D8304414}" dt="2024-10-21T13:09:15.596" v="31" actId="20577"/>
      <pc:docMkLst>
        <pc:docMk/>
      </pc:docMkLst>
      <pc:sldChg chg="addSp modSp">
        <pc:chgData name="Florence BLOT" userId="S::florence.blot@rrcge.org::af8846e3-6ff0-4d5d-ab32-91de6d36d40d" providerId="AD" clId="Web-{4E6004F3-A20A-95A3-2ADA-B7B6D8304414}" dt="2024-10-21T13:09:15.596" v="31" actId="20577"/>
        <pc:sldMkLst>
          <pc:docMk/>
          <pc:sldMk cId="3532738576" sldId="266"/>
        </pc:sldMkLst>
        <pc:spChg chg="add mod">
          <ac:chgData name="Florence BLOT" userId="S::florence.blot@rrcge.org::af8846e3-6ff0-4d5d-ab32-91de6d36d40d" providerId="AD" clId="Web-{4E6004F3-A20A-95A3-2ADA-B7B6D8304414}" dt="2024-10-21T13:09:15.596" v="31" actId="20577"/>
          <ac:spMkLst>
            <pc:docMk/>
            <pc:sldMk cId="3532738576" sldId="266"/>
            <ac:spMk id="2" creationId="{8CC007A5-0593-6B0C-8AE8-F33D0D4543C8}"/>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50475" cy="498773"/>
          </a:xfrm>
          <a:prstGeom prst="rect">
            <a:avLst/>
          </a:prstGeom>
        </p:spPr>
        <p:txBody>
          <a:bodyPr vert="horz" lIns="91440" tIns="45720" rIns="91440" bIns="45720" rtlCol="0"/>
          <a:lstStyle>
            <a:lvl1pPr algn="l">
              <a:defRPr sz="1200"/>
            </a:lvl1pPr>
          </a:lstStyle>
          <a:p>
            <a:endParaRPr lang="fr-FR" dirty="0"/>
          </a:p>
        </p:txBody>
      </p:sp>
      <p:sp>
        <p:nvSpPr>
          <p:cNvPr id="3" name="Espace réservé de la date 2"/>
          <p:cNvSpPr>
            <a:spLocks noGrp="1"/>
          </p:cNvSpPr>
          <p:nvPr>
            <p:ph type="dt" idx="1"/>
          </p:nvPr>
        </p:nvSpPr>
        <p:spPr>
          <a:xfrm>
            <a:off x="3856737" y="0"/>
            <a:ext cx="2950475" cy="498773"/>
          </a:xfrm>
          <a:prstGeom prst="rect">
            <a:avLst/>
          </a:prstGeom>
        </p:spPr>
        <p:txBody>
          <a:bodyPr vert="horz" lIns="91440" tIns="45720" rIns="91440" bIns="45720" rtlCol="0"/>
          <a:lstStyle>
            <a:lvl1pPr algn="r">
              <a:defRPr sz="1200"/>
            </a:lvl1pPr>
          </a:lstStyle>
          <a:p>
            <a:fld id="{F894E7EF-5D04-4555-AED3-3CAF1FFFEEEF}" type="datetimeFigureOut">
              <a:rPr lang="fr-FR" smtClean="0"/>
              <a:t>13/10/2025</a:t>
            </a:fld>
            <a:endParaRPr lang="fr-FR" dirty="0"/>
          </a:p>
        </p:txBody>
      </p:sp>
      <p:sp>
        <p:nvSpPr>
          <p:cNvPr id="4" name="Espace réservé de l'image des diapositives 3"/>
          <p:cNvSpPr>
            <a:spLocks noGrp="1" noRot="1" noChangeAspect="1"/>
          </p:cNvSpPr>
          <p:nvPr>
            <p:ph type="sldImg" idx="2"/>
          </p:nvPr>
        </p:nvSpPr>
        <p:spPr>
          <a:xfrm>
            <a:off x="423863" y="1243013"/>
            <a:ext cx="5961062" cy="3354387"/>
          </a:xfrm>
          <a:prstGeom prst="rect">
            <a:avLst/>
          </a:prstGeom>
          <a:noFill/>
          <a:ln w="12700">
            <a:solidFill>
              <a:prstClr val="black"/>
            </a:solidFill>
          </a:ln>
        </p:spPr>
        <p:txBody>
          <a:bodyPr vert="horz" lIns="91440" tIns="45720" rIns="91440" bIns="45720" rtlCol="0" anchor="ctr"/>
          <a:lstStyle/>
          <a:p>
            <a:endParaRPr lang="fr-FR" dirty="0"/>
          </a:p>
        </p:txBody>
      </p:sp>
      <p:sp>
        <p:nvSpPr>
          <p:cNvPr id="5" name="Espace réservé des notes 4"/>
          <p:cNvSpPr>
            <a:spLocks noGrp="1"/>
          </p:cNvSpPr>
          <p:nvPr>
            <p:ph type="body" sz="quarter" idx="3"/>
          </p:nvPr>
        </p:nvSpPr>
        <p:spPr>
          <a:xfrm>
            <a:off x="680879" y="4784070"/>
            <a:ext cx="5447030" cy="3914239"/>
          </a:xfrm>
          <a:prstGeom prst="rect">
            <a:avLst/>
          </a:prstGeom>
        </p:spPr>
        <p:txBody>
          <a:bodyPr vert="horz" lIns="91440" tIns="45720" rIns="91440" bIns="45720" rtlCol="0"/>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9442154"/>
            <a:ext cx="2950475" cy="498772"/>
          </a:xfrm>
          <a:prstGeom prst="rect">
            <a:avLst/>
          </a:prstGeom>
        </p:spPr>
        <p:txBody>
          <a:bodyPr vert="horz" lIns="91440" tIns="45720" rIns="91440" bIns="45720" rtlCol="0" anchor="b"/>
          <a:lstStyle>
            <a:lvl1pPr algn="l">
              <a:defRPr sz="1200"/>
            </a:lvl1pPr>
          </a:lstStyle>
          <a:p>
            <a:endParaRPr lang="fr-FR" dirty="0"/>
          </a:p>
        </p:txBody>
      </p:sp>
      <p:sp>
        <p:nvSpPr>
          <p:cNvPr id="7" name="Espace réservé du numéro de diapositive 6"/>
          <p:cNvSpPr>
            <a:spLocks noGrp="1"/>
          </p:cNvSpPr>
          <p:nvPr>
            <p:ph type="sldNum" sz="quarter" idx="5"/>
          </p:nvPr>
        </p:nvSpPr>
        <p:spPr>
          <a:xfrm>
            <a:off x="3856737" y="9442154"/>
            <a:ext cx="2950475" cy="498772"/>
          </a:xfrm>
          <a:prstGeom prst="rect">
            <a:avLst/>
          </a:prstGeom>
        </p:spPr>
        <p:txBody>
          <a:bodyPr vert="horz" lIns="91440" tIns="45720" rIns="91440" bIns="45720" rtlCol="0" anchor="b"/>
          <a:lstStyle>
            <a:lvl1pPr algn="r">
              <a:defRPr sz="1200"/>
            </a:lvl1pPr>
          </a:lstStyle>
          <a:p>
            <a:fld id="{50B34186-B7C2-4AE6-AE77-67766131BE4C}" type="slidenum">
              <a:rPr lang="fr-FR" smtClean="0"/>
              <a:t>‹N°›</a:t>
            </a:fld>
            <a:endParaRPr lang="fr-FR" dirty="0"/>
          </a:p>
        </p:txBody>
      </p:sp>
    </p:spTree>
    <p:extLst>
      <p:ext uri="{BB962C8B-B14F-4D97-AF65-F5344CB8AC3E}">
        <p14:creationId xmlns:p14="http://schemas.microsoft.com/office/powerpoint/2010/main" val="339330306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50B34186-B7C2-4AE6-AE77-67766131BE4C}" type="slidenum">
              <a:rPr lang="fr-FR" smtClean="0"/>
              <a:t>7</a:t>
            </a:fld>
            <a:endParaRPr lang="fr-FR"/>
          </a:p>
        </p:txBody>
      </p:sp>
    </p:spTree>
    <p:extLst>
      <p:ext uri="{BB962C8B-B14F-4D97-AF65-F5344CB8AC3E}">
        <p14:creationId xmlns:p14="http://schemas.microsoft.com/office/powerpoint/2010/main" val="21025168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50B34186-B7C2-4AE6-AE77-67766131BE4C}" type="slidenum">
              <a:rPr lang="fr-FR" smtClean="0"/>
              <a:t>19</a:t>
            </a:fld>
            <a:endParaRPr lang="fr-FR"/>
          </a:p>
        </p:txBody>
      </p:sp>
    </p:spTree>
    <p:extLst>
      <p:ext uri="{BB962C8B-B14F-4D97-AF65-F5344CB8AC3E}">
        <p14:creationId xmlns:p14="http://schemas.microsoft.com/office/powerpoint/2010/main" val="8794961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50B34186-B7C2-4AE6-AE77-67766131BE4C}" type="slidenum">
              <a:rPr lang="fr-FR" smtClean="0"/>
              <a:t>20</a:t>
            </a:fld>
            <a:endParaRPr lang="fr-FR"/>
          </a:p>
        </p:txBody>
      </p:sp>
    </p:spTree>
    <p:extLst>
      <p:ext uri="{BB962C8B-B14F-4D97-AF65-F5344CB8AC3E}">
        <p14:creationId xmlns:p14="http://schemas.microsoft.com/office/powerpoint/2010/main" val="145741572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50B34186-B7C2-4AE6-AE77-67766131BE4C}" type="slidenum">
              <a:rPr lang="fr-FR" smtClean="0"/>
              <a:t>22</a:t>
            </a:fld>
            <a:endParaRPr lang="fr-FR"/>
          </a:p>
        </p:txBody>
      </p:sp>
    </p:spTree>
    <p:extLst>
      <p:ext uri="{BB962C8B-B14F-4D97-AF65-F5344CB8AC3E}">
        <p14:creationId xmlns:p14="http://schemas.microsoft.com/office/powerpoint/2010/main" val="114106036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50B34186-B7C2-4AE6-AE77-67766131BE4C}" type="slidenum">
              <a:rPr lang="fr-FR" smtClean="0"/>
              <a:t>23</a:t>
            </a:fld>
            <a:endParaRPr lang="fr-FR" dirty="0"/>
          </a:p>
        </p:txBody>
      </p:sp>
    </p:spTree>
    <p:extLst>
      <p:ext uri="{BB962C8B-B14F-4D97-AF65-F5344CB8AC3E}">
        <p14:creationId xmlns:p14="http://schemas.microsoft.com/office/powerpoint/2010/main" val="126848583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50B34186-B7C2-4AE6-AE77-67766131BE4C}" type="slidenum">
              <a:rPr lang="fr-FR" smtClean="0"/>
              <a:t>24</a:t>
            </a:fld>
            <a:endParaRPr lang="fr-FR"/>
          </a:p>
        </p:txBody>
      </p:sp>
    </p:spTree>
    <p:extLst>
      <p:ext uri="{BB962C8B-B14F-4D97-AF65-F5344CB8AC3E}">
        <p14:creationId xmlns:p14="http://schemas.microsoft.com/office/powerpoint/2010/main" val="14063158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50B34186-B7C2-4AE6-AE77-67766131BE4C}" type="slidenum">
              <a:rPr lang="fr-FR" smtClean="0"/>
              <a:t>25</a:t>
            </a:fld>
            <a:endParaRPr lang="fr-FR"/>
          </a:p>
        </p:txBody>
      </p:sp>
    </p:spTree>
    <p:extLst>
      <p:ext uri="{BB962C8B-B14F-4D97-AF65-F5344CB8AC3E}">
        <p14:creationId xmlns:p14="http://schemas.microsoft.com/office/powerpoint/2010/main" val="420808412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50B34186-B7C2-4AE6-AE77-67766131BE4C}" type="slidenum">
              <a:rPr lang="fr-FR" smtClean="0"/>
              <a:t>26</a:t>
            </a:fld>
            <a:endParaRPr lang="fr-FR"/>
          </a:p>
        </p:txBody>
      </p:sp>
    </p:spTree>
    <p:extLst>
      <p:ext uri="{BB962C8B-B14F-4D97-AF65-F5344CB8AC3E}">
        <p14:creationId xmlns:p14="http://schemas.microsoft.com/office/powerpoint/2010/main" val="37141494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50B34186-B7C2-4AE6-AE77-67766131BE4C}" type="slidenum">
              <a:rPr lang="fr-FR" smtClean="0"/>
              <a:t>27</a:t>
            </a:fld>
            <a:endParaRPr lang="fr-FR"/>
          </a:p>
        </p:txBody>
      </p:sp>
    </p:spTree>
    <p:extLst>
      <p:ext uri="{BB962C8B-B14F-4D97-AF65-F5344CB8AC3E}">
        <p14:creationId xmlns:p14="http://schemas.microsoft.com/office/powerpoint/2010/main" val="52322288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50B34186-B7C2-4AE6-AE77-67766131BE4C}" type="slidenum">
              <a:rPr lang="fr-FR" smtClean="0"/>
              <a:t>29</a:t>
            </a:fld>
            <a:endParaRPr lang="fr-FR"/>
          </a:p>
        </p:txBody>
      </p:sp>
    </p:spTree>
    <p:extLst>
      <p:ext uri="{BB962C8B-B14F-4D97-AF65-F5344CB8AC3E}">
        <p14:creationId xmlns:p14="http://schemas.microsoft.com/office/powerpoint/2010/main" val="344009949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50B34186-B7C2-4AE6-AE77-67766131BE4C}" type="slidenum">
              <a:rPr lang="fr-FR" smtClean="0"/>
              <a:t>32</a:t>
            </a:fld>
            <a:endParaRPr lang="fr-FR"/>
          </a:p>
        </p:txBody>
      </p:sp>
    </p:spTree>
    <p:extLst>
      <p:ext uri="{BB962C8B-B14F-4D97-AF65-F5344CB8AC3E}">
        <p14:creationId xmlns:p14="http://schemas.microsoft.com/office/powerpoint/2010/main" val="210673995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50B34186-B7C2-4AE6-AE77-67766131BE4C}" type="slidenum">
              <a:rPr lang="fr-FR" smtClean="0"/>
              <a:t>9</a:t>
            </a:fld>
            <a:endParaRPr lang="fr-FR"/>
          </a:p>
        </p:txBody>
      </p:sp>
    </p:spTree>
    <p:extLst>
      <p:ext uri="{BB962C8B-B14F-4D97-AF65-F5344CB8AC3E}">
        <p14:creationId xmlns:p14="http://schemas.microsoft.com/office/powerpoint/2010/main" val="76949103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50B34186-B7C2-4AE6-AE77-67766131BE4C}" type="slidenum">
              <a:rPr lang="fr-FR" smtClean="0"/>
              <a:t>33</a:t>
            </a:fld>
            <a:endParaRPr lang="fr-FR"/>
          </a:p>
        </p:txBody>
      </p:sp>
    </p:spTree>
    <p:extLst>
      <p:ext uri="{BB962C8B-B14F-4D97-AF65-F5344CB8AC3E}">
        <p14:creationId xmlns:p14="http://schemas.microsoft.com/office/powerpoint/2010/main" val="155366951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50B34186-B7C2-4AE6-AE77-67766131BE4C}" type="slidenum">
              <a:rPr lang="fr-FR" smtClean="0"/>
              <a:t>34</a:t>
            </a:fld>
            <a:endParaRPr lang="fr-FR"/>
          </a:p>
        </p:txBody>
      </p:sp>
    </p:spTree>
    <p:extLst>
      <p:ext uri="{BB962C8B-B14F-4D97-AF65-F5344CB8AC3E}">
        <p14:creationId xmlns:p14="http://schemas.microsoft.com/office/powerpoint/2010/main" val="299304954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50B34186-B7C2-4AE6-AE77-67766131BE4C}" type="slidenum">
              <a:rPr lang="fr-FR" smtClean="0"/>
              <a:t>35</a:t>
            </a:fld>
            <a:endParaRPr lang="fr-FR"/>
          </a:p>
        </p:txBody>
      </p:sp>
    </p:spTree>
    <p:extLst>
      <p:ext uri="{BB962C8B-B14F-4D97-AF65-F5344CB8AC3E}">
        <p14:creationId xmlns:p14="http://schemas.microsoft.com/office/powerpoint/2010/main" val="97173927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50B34186-B7C2-4AE6-AE77-67766131BE4C}" type="slidenum">
              <a:rPr lang="fr-FR" smtClean="0"/>
              <a:t>36</a:t>
            </a:fld>
            <a:endParaRPr lang="fr-FR"/>
          </a:p>
        </p:txBody>
      </p:sp>
    </p:spTree>
    <p:extLst>
      <p:ext uri="{BB962C8B-B14F-4D97-AF65-F5344CB8AC3E}">
        <p14:creationId xmlns:p14="http://schemas.microsoft.com/office/powerpoint/2010/main" val="179806642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50B34186-B7C2-4AE6-AE77-67766131BE4C}" type="slidenum">
              <a:rPr lang="fr-FR" smtClean="0"/>
              <a:t>37</a:t>
            </a:fld>
            <a:endParaRPr lang="fr-FR"/>
          </a:p>
        </p:txBody>
      </p:sp>
    </p:spTree>
    <p:extLst>
      <p:ext uri="{BB962C8B-B14F-4D97-AF65-F5344CB8AC3E}">
        <p14:creationId xmlns:p14="http://schemas.microsoft.com/office/powerpoint/2010/main" val="166713181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50B34186-B7C2-4AE6-AE77-67766131BE4C}" type="slidenum">
              <a:rPr lang="fr-FR" smtClean="0"/>
              <a:t>38</a:t>
            </a:fld>
            <a:endParaRPr lang="fr-FR"/>
          </a:p>
        </p:txBody>
      </p:sp>
    </p:spTree>
    <p:extLst>
      <p:ext uri="{BB962C8B-B14F-4D97-AF65-F5344CB8AC3E}">
        <p14:creationId xmlns:p14="http://schemas.microsoft.com/office/powerpoint/2010/main" val="301027320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50B34186-B7C2-4AE6-AE77-67766131BE4C}" type="slidenum">
              <a:rPr lang="fr-FR" smtClean="0"/>
              <a:t>40</a:t>
            </a:fld>
            <a:endParaRPr lang="fr-FR"/>
          </a:p>
        </p:txBody>
      </p:sp>
    </p:spTree>
    <p:extLst>
      <p:ext uri="{BB962C8B-B14F-4D97-AF65-F5344CB8AC3E}">
        <p14:creationId xmlns:p14="http://schemas.microsoft.com/office/powerpoint/2010/main" val="246370282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50B34186-B7C2-4AE6-AE77-67766131BE4C}" type="slidenum">
              <a:rPr lang="fr-FR" smtClean="0"/>
              <a:t>41</a:t>
            </a:fld>
            <a:endParaRPr lang="fr-FR"/>
          </a:p>
        </p:txBody>
      </p:sp>
    </p:spTree>
    <p:extLst>
      <p:ext uri="{BB962C8B-B14F-4D97-AF65-F5344CB8AC3E}">
        <p14:creationId xmlns:p14="http://schemas.microsoft.com/office/powerpoint/2010/main" val="224177223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50B34186-B7C2-4AE6-AE77-67766131BE4C}" type="slidenum">
              <a:rPr lang="fr-FR" smtClean="0"/>
              <a:t>42</a:t>
            </a:fld>
            <a:endParaRPr lang="fr-FR"/>
          </a:p>
        </p:txBody>
      </p:sp>
    </p:spTree>
    <p:extLst>
      <p:ext uri="{BB962C8B-B14F-4D97-AF65-F5344CB8AC3E}">
        <p14:creationId xmlns:p14="http://schemas.microsoft.com/office/powerpoint/2010/main" val="190924604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50B34186-B7C2-4AE6-AE77-67766131BE4C}" type="slidenum">
              <a:rPr lang="fr-FR" smtClean="0"/>
              <a:t>43</a:t>
            </a:fld>
            <a:endParaRPr lang="fr-FR"/>
          </a:p>
        </p:txBody>
      </p:sp>
    </p:spTree>
    <p:extLst>
      <p:ext uri="{BB962C8B-B14F-4D97-AF65-F5344CB8AC3E}">
        <p14:creationId xmlns:p14="http://schemas.microsoft.com/office/powerpoint/2010/main" val="236466101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50B34186-B7C2-4AE6-AE77-67766131BE4C}" type="slidenum">
              <a:rPr lang="fr-FR" smtClean="0"/>
              <a:t>10</a:t>
            </a:fld>
            <a:endParaRPr lang="fr-FR"/>
          </a:p>
        </p:txBody>
      </p:sp>
    </p:spTree>
    <p:extLst>
      <p:ext uri="{BB962C8B-B14F-4D97-AF65-F5344CB8AC3E}">
        <p14:creationId xmlns:p14="http://schemas.microsoft.com/office/powerpoint/2010/main" val="160359199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50B34186-B7C2-4AE6-AE77-67766131BE4C}" type="slidenum">
              <a:rPr lang="fr-FR" smtClean="0"/>
              <a:t>44</a:t>
            </a:fld>
            <a:endParaRPr lang="fr-FR" dirty="0"/>
          </a:p>
        </p:txBody>
      </p:sp>
    </p:spTree>
    <p:extLst>
      <p:ext uri="{BB962C8B-B14F-4D97-AF65-F5344CB8AC3E}">
        <p14:creationId xmlns:p14="http://schemas.microsoft.com/office/powerpoint/2010/main" val="425744878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50B34186-B7C2-4AE6-AE77-67766131BE4C}" type="slidenum">
              <a:rPr lang="fr-FR" smtClean="0"/>
              <a:t>45</a:t>
            </a:fld>
            <a:endParaRPr lang="fr-FR" dirty="0"/>
          </a:p>
        </p:txBody>
      </p:sp>
    </p:spTree>
    <p:extLst>
      <p:ext uri="{BB962C8B-B14F-4D97-AF65-F5344CB8AC3E}">
        <p14:creationId xmlns:p14="http://schemas.microsoft.com/office/powerpoint/2010/main" val="98516624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50B34186-B7C2-4AE6-AE77-67766131BE4C}" type="slidenum">
              <a:rPr lang="fr-FR" smtClean="0"/>
              <a:t>46</a:t>
            </a:fld>
            <a:endParaRPr lang="fr-FR" dirty="0"/>
          </a:p>
        </p:txBody>
      </p:sp>
    </p:spTree>
    <p:extLst>
      <p:ext uri="{BB962C8B-B14F-4D97-AF65-F5344CB8AC3E}">
        <p14:creationId xmlns:p14="http://schemas.microsoft.com/office/powerpoint/2010/main" val="375699843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50B34186-B7C2-4AE6-AE77-67766131BE4C}" type="slidenum">
              <a:rPr lang="fr-FR" smtClean="0"/>
              <a:t>48</a:t>
            </a:fld>
            <a:endParaRPr lang="fr-FR" dirty="0"/>
          </a:p>
        </p:txBody>
      </p:sp>
    </p:spTree>
    <p:extLst>
      <p:ext uri="{BB962C8B-B14F-4D97-AF65-F5344CB8AC3E}">
        <p14:creationId xmlns:p14="http://schemas.microsoft.com/office/powerpoint/2010/main" val="171077610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50B34186-B7C2-4AE6-AE77-67766131BE4C}" type="slidenum">
              <a:rPr lang="fr-FR" smtClean="0"/>
              <a:t>49</a:t>
            </a:fld>
            <a:endParaRPr lang="fr-FR" dirty="0"/>
          </a:p>
        </p:txBody>
      </p:sp>
    </p:spTree>
    <p:extLst>
      <p:ext uri="{BB962C8B-B14F-4D97-AF65-F5344CB8AC3E}">
        <p14:creationId xmlns:p14="http://schemas.microsoft.com/office/powerpoint/2010/main" val="129206831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50B34186-B7C2-4AE6-AE77-67766131BE4C}" type="slidenum">
              <a:rPr lang="fr-FR" smtClean="0"/>
              <a:t>50</a:t>
            </a:fld>
            <a:endParaRPr lang="fr-FR" dirty="0"/>
          </a:p>
        </p:txBody>
      </p:sp>
    </p:spTree>
    <p:extLst>
      <p:ext uri="{BB962C8B-B14F-4D97-AF65-F5344CB8AC3E}">
        <p14:creationId xmlns:p14="http://schemas.microsoft.com/office/powerpoint/2010/main" val="2064558512"/>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50B34186-B7C2-4AE6-AE77-67766131BE4C}" type="slidenum">
              <a:rPr lang="fr-FR" smtClean="0"/>
              <a:t>51</a:t>
            </a:fld>
            <a:endParaRPr lang="fr-FR" dirty="0"/>
          </a:p>
        </p:txBody>
      </p:sp>
    </p:spTree>
    <p:extLst>
      <p:ext uri="{BB962C8B-B14F-4D97-AF65-F5344CB8AC3E}">
        <p14:creationId xmlns:p14="http://schemas.microsoft.com/office/powerpoint/2010/main" val="1993010525"/>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50B34186-B7C2-4AE6-AE77-67766131BE4C}" type="slidenum">
              <a:rPr lang="fr-FR" smtClean="0"/>
              <a:t>52</a:t>
            </a:fld>
            <a:endParaRPr lang="fr-FR" dirty="0"/>
          </a:p>
        </p:txBody>
      </p:sp>
    </p:spTree>
    <p:extLst>
      <p:ext uri="{BB962C8B-B14F-4D97-AF65-F5344CB8AC3E}">
        <p14:creationId xmlns:p14="http://schemas.microsoft.com/office/powerpoint/2010/main" val="478758087"/>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50B34186-B7C2-4AE6-AE77-67766131BE4C}" type="slidenum">
              <a:rPr lang="fr-FR" smtClean="0"/>
              <a:t>54</a:t>
            </a:fld>
            <a:endParaRPr lang="fr-FR" dirty="0"/>
          </a:p>
        </p:txBody>
      </p:sp>
    </p:spTree>
    <p:extLst>
      <p:ext uri="{BB962C8B-B14F-4D97-AF65-F5344CB8AC3E}">
        <p14:creationId xmlns:p14="http://schemas.microsoft.com/office/powerpoint/2010/main" val="3535575235"/>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50B34186-B7C2-4AE6-AE77-67766131BE4C}" type="slidenum">
              <a:rPr lang="fr-FR" smtClean="0"/>
              <a:t>55</a:t>
            </a:fld>
            <a:endParaRPr lang="fr-FR" dirty="0"/>
          </a:p>
        </p:txBody>
      </p:sp>
    </p:spTree>
    <p:extLst>
      <p:ext uri="{BB962C8B-B14F-4D97-AF65-F5344CB8AC3E}">
        <p14:creationId xmlns:p14="http://schemas.microsoft.com/office/powerpoint/2010/main" val="248210596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50B34186-B7C2-4AE6-AE77-67766131BE4C}" type="slidenum">
              <a:rPr lang="fr-FR" smtClean="0"/>
              <a:t>11</a:t>
            </a:fld>
            <a:endParaRPr lang="fr-FR"/>
          </a:p>
        </p:txBody>
      </p:sp>
    </p:spTree>
    <p:extLst>
      <p:ext uri="{BB962C8B-B14F-4D97-AF65-F5344CB8AC3E}">
        <p14:creationId xmlns:p14="http://schemas.microsoft.com/office/powerpoint/2010/main" val="3772296948"/>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50B34186-B7C2-4AE6-AE77-67766131BE4C}" type="slidenum">
              <a:rPr lang="fr-FR" smtClean="0"/>
              <a:t>56</a:t>
            </a:fld>
            <a:endParaRPr lang="fr-FR" dirty="0"/>
          </a:p>
        </p:txBody>
      </p:sp>
    </p:spTree>
    <p:extLst>
      <p:ext uri="{BB962C8B-B14F-4D97-AF65-F5344CB8AC3E}">
        <p14:creationId xmlns:p14="http://schemas.microsoft.com/office/powerpoint/2010/main" val="419503814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50B34186-B7C2-4AE6-AE77-67766131BE4C}" type="slidenum">
              <a:rPr lang="fr-FR" smtClean="0"/>
              <a:t>13</a:t>
            </a:fld>
            <a:endParaRPr lang="fr-FR"/>
          </a:p>
        </p:txBody>
      </p:sp>
    </p:spTree>
    <p:extLst>
      <p:ext uri="{BB962C8B-B14F-4D97-AF65-F5344CB8AC3E}">
        <p14:creationId xmlns:p14="http://schemas.microsoft.com/office/powerpoint/2010/main" val="269268378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50B34186-B7C2-4AE6-AE77-67766131BE4C}" type="slidenum">
              <a:rPr lang="fr-FR" smtClean="0"/>
              <a:t>14</a:t>
            </a:fld>
            <a:endParaRPr lang="fr-FR"/>
          </a:p>
        </p:txBody>
      </p:sp>
    </p:spTree>
    <p:extLst>
      <p:ext uri="{BB962C8B-B14F-4D97-AF65-F5344CB8AC3E}">
        <p14:creationId xmlns:p14="http://schemas.microsoft.com/office/powerpoint/2010/main" val="163697563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50B34186-B7C2-4AE6-AE77-67766131BE4C}" type="slidenum">
              <a:rPr lang="fr-FR" smtClean="0"/>
              <a:t>15</a:t>
            </a:fld>
            <a:endParaRPr lang="fr-FR"/>
          </a:p>
        </p:txBody>
      </p:sp>
    </p:spTree>
    <p:extLst>
      <p:ext uri="{BB962C8B-B14F-4D97-AF65-F5344CB8AC3E}">
        <p14:creationId xmlns:p14="http://schemas.microsoft.com/office/powerpoint/2010/main" val="4671345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50B34186-B7C2-4AE6-AE77-67766131BE4C}" type="slidenum">
              <a:rPr lang="fr-FR" smtClean="0"/>
              <a:t>16</a:t>
            </a:fld>
            <a:endParaRPr lang="fr-FR"/>
          </a:p>
        </p:txBody>
      </p:sp>
    </p:spTree>
    <p:extLst>
      <p:ext uri="{BB962C8B-B14F-4D97-AF65-F5344CB8AC3E}">
        <p14:creationId xmlns:p14="http://schemas.microsoft.com/office/powerpoint/2010/main" val="193880587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50B34186-B7C2-4AE6-AE77-67766131BE4C}" type="slidenum">
              <a:rPr lang="fr-FR" smtClean="0"/>
              <a:t>18</a:t>
            </a:fld>
            <a:endParaRPr lang="fr-FR"/>
          </a:p>
        </p:txBody>
      </p:sp>
    </p:spTree>
    <p:extLst>
      <p:ext uri="{BB962C8B-B14F-4D97-AF65-F5344CB8AC3E}">
        <p14:creationId xmlns:p14="http://schemas.microsoft.com/office/powerpoint/2010/main" val="53238195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Diapositive de titre">
    <p:spTree>
      <p:nvGrpSpPr>
        <p:cNvPr id="1" name=""/>
        <p:cNvGrpSpPr/>
        <p:nvPr/>
      </p:nvGrpSpPr>
      <p:grpSpPr>
        <a:xfrm>
          <a:off x="0" y="0"/>
          <a:ext cx="0" cy="0"/>
          <a:chOff x="0" y="0"/>
          <a:chExt cx="0" cy="0"/>
        </a:xfrm>
      </p:grpSpPr>
      <p:pic>
        <p:nvPicPr>
          <p:cNvPr id="7" name="Image 6"/>
          <p:cNvPicPr>
            <a:picLocks noChangeAspect="1"/>
          </p:cNvPicPr>
          <p:nvPr userDrawn="1"/>
        </p:nvPicPr>
        <p:blipFill rotWithShape="1">
          <a:blip r:embed="rId2" cstate="print">
            <a:extLst>
              <a:ext uri="{28A0092B-C50C-407E-A947-70E740481C1C}">
                <a14:useLocalDpi xmlns:a14="http://schemas.microsoft.com/office/drawing/2010/main" val="0"/>
              </a:ext>
            </a:extLst>
          </a:blip>
          <a:srcRect r="28546"/>
          <a:stretch/>
        </p:blipFill>
        <p:spPr>
          <a:xfrm>
            <a:off x="0" y="-4066"/>
            <a:ext cx="6715125" cy="6858000"/>
          </a:xfrm>
          <a:prstGeom prst="rect">
            <a:avLst/>
          </a:prstGeom>
        </p:spPr>
      </p:pic>
      <p:pic>
        <p:nvPicPr>
          <p:cNvPr id="8" name="Imag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306711" y="5969004"/>
            <a:ext cx="1521224" cy="669969"/>
          </a:xfrm>
          <a:prstGeom prst="rect">
            <a:avLst/>
          </a:prstGeom>
        </p:spPr>
      </p:pic>
      <p:sp>
        <p:nvSpPr>
          <p:cNvPr id="23" name="Titre 22"/>
          <p:cNvSpPr>
            <a:spLocks noGrp="1"/>
          </p:cNvSpPr>
          <p:nvPr>
            <p:ph type="title"/>
          </p:nvPr>
        </p:nvSpPr>
        <p:spPr>
          <a:xfrm>
            <a:off x="0" y="2668062"/>
            <a:ext cx="12192000" cy="777875"/>
          </a:xfrm>
        </p:spPr>
        <p:txBody>
          <a:bodyPr>
            <a:normAutofit/>
          </a:bodyPr>
          <a:lstStyle>
            <a:lvl1pPr algn="ctr">
              <a:defRPr sz="3200" b="1">
                <a:solidFill>
                  <a:srgbClr val="42587F"/>
                </a:solidFill>
                <a:latin typeface="+mn-lt"/>
              </a:defRPr>
            </a:lvl1pPr>
          </a:lstStyle>
          <a:p>
            <a:r>
              <a:rPr lang="fr-FR"/>
              <a:t>Modifiez le style du titre</a:t>
            </a:r>
          </a:p>
        </p:txBody>
      </p:sp>
      <p:sp>
        <p:nvSpPr>
          <p:cNvPr id="26" name="Espace réservé du texte 25"/>
          <p:cNvSpPr>
            <a:spLocks noGrp="1"/>
          </p:cNvSpPr>
          <p:nvPr>
            <p:ph type="body" sz="quarter" idx="10"/>
          </p:nvPr>
        </p:nvSpPr>
        <p:spPr>
          <a:xfrm>
            <a:off x="0" y="3445933"/>
            <a:ext cx="12192000" cy="500062"/>
          </a:xfrm>
        </p:spPr>
        <p:txBody>
          <a:bodyPr>
            <a:normAutofit/>
          </a:bodyPr>
          <a:lstStyle>
            <a:lvl1pPr marL="0" indent="0" algn="ctr">
              <a:buNone/>
              <a:defRPr sz="2400" b="1">
                <a:solidFill>
                  <a:srgbClr val="D2AF1B"/>
                </a:solidFill>
              </a:defRPr>
            </a:lvl1pPr>
          </a:lstStyle>
          <a:p>
            <a:pPr lvl="0"/>
            <a:r>
              <a:rPr lang="fr-FR"/>
              <a:t>Modifier les styles du texte du masque</a:t>
            </a:r>
          </a:p>
        </p:txBody>
      </p:sp>
    </p:spTree>
    <p:extLst>
      <p:ext uri="{BB962C8B-B14F-4D97-AF65-F5344CB8AC3E}">
        <p14:creationId xmlns:p14="http://schemas.microsoft.com/office/powerpoint/2010/main" val="8074725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pour une image  2"/>
          <p:cNvSpPr>
            <a:spLocks noGrp="1"/>
          </p:cNvSpPr>
          <p:nvPr>
            <p:ph type="pic" idx="1"/>
          </p:nvPr>
        </p:nvSpPr>
        <p:spPr>
          <a:xfrm>
            <a:off x="5183188" y="987429"/>
            <a:ext cx="6172200" cy="4873625"/>
          </a:xfrm>
        </p:spPr>
        <p:txBody>
          <a:bodyPr/>
          <a:lstStyle>
            <a:lvl1pPr marL="0" indent="0">
              <a:buNone/>
              <a:defRPr sz="32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endParaRPr lang="fr-FR" dirty="0"/>
          </a:p>
        </p:txBody>
      </p:sp>
      <p:sp>
        <p:nvSpPr>
          <p:cNvPr id="4" name="Espace réservé du texte 3"/>
          <p:cNvSpPr>
            <a:spLocks noGrp="1"/>
          </p:cNvSpPr>
          <p:nvPr>
            <p:ph type="body" sz="half" idx="2"/>
          </p:nvPr>
        </p:nvSpPr>
        <p:spPr>
          <a:xfrm>
            <a:off x="839788" y="2057400"/>
            <a:ext cx="3932237" cy="3811588"/>
          </a:xfr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fr-FR"/>
              <a:t>Modifier les styles du texte du masque</a:t>
            </a:r>
          </a:p>
        </p:txBody>
      </p:sp>
      <p:sp>
        <p:nvSpPr>
          <p:cNvPr id="5" name="Espace réservé de la date 4"/>
          <p:cNvSpPr>
            <a:spLocks noGrp="1"/>
          </p:cNvSpPr>
          <p:nvPr>
            <p:ph type="dt" sz="half" idx="10"/>
          </p:nvPr>
        </p:nvSpPr>
        <p:spPr>
          <a:xfrm>
            <a:off x="838200" y="6356354"/>
            <a:ext cx="2743200" cy="365125"/>
          </a:xfrm>
          <a:prstGeom prst="rect">
            <a:avLst/>
          </a:prstGeom>
        </p:spPr>
        <p:txBody>
          <a:bodyPr/>
          <a:lstStyle/>
          <a:p>
            <a:fld id="{AFBD5BB0-C845-4596-9EE4-6C6CB69433B5}" type="datetimeFigureOut">
              <a:rPr lang="fr-FR" smtClean="0"/>
              <a:t>13/10/2025</a:t>
            </a:fld>
            <a:endParaRPr lang="fr-FR" dirty="0"/>
          </a:p>
        </p:txBody>
      </p:sp>
      <p:sp>
        <p:nvSpPr>
          <p:cNvPr id="6" name="Espace réservé du pied de page 5"/>
          <p:cNvSpPr>
            <a:spLocks noGrp="1"/>
          </p:cNvSpPr>
          <p:nvPr>
            <p:ph type="ftr" sz="quarter" idx="11"/>
          </p:nvPr>
        </p:nvSpPr>
        <p:spPr>
          <a:xfrm>
            <a:off x="4038600" y="6356354"/>
            <a:ext cx="4114800" cy="365125"/>
          </a:xfrm>
          <a:prstGeom prst="rect">
            <a:avLst/>
          </a:prstGeom>
        </p:spPr>
        <p:txBody>
          <a:bodyPr/>
          <a:lstStyle/>
          <a:p>
            <a:endParaRPr lang="fr-FR" dirty="0"/>
          </a:p>
        </p:txBody>
      </p:sp>
      <p:sp>
        <p:nvSpPr>
          <p:cNvPr id="7" name="Espace réservé du numéro de diapositive 6"/>
          <p:cNvSpPr>
            <a:spLocks noGrp="1"/>
          </p:cNvSpPr>
          <p:nvPr>
            <p:ph type="sldNum" sz="quarter" idx="12"/>
          </p:nvPr>
        </p:nvSpPr>
        <p:spPr>
          <a:xfrm>
            <a:off x="8610600" y="6356354"/>
            <a:ext cx="2743200" cy="365125"/>
          </a:xfrm>
          <a:prstGeom prst="rect">
            <a:avLst/>
          </a:prstGeom>
        </p:spPr>
        <p:txBody>
          <a:bodyPr/>
          <a:lstStyle/>
          <a:p>
            <a:fld id="{F26D4905-2C9A-4E37-8F0B-A70BA64DB28A}" type="slidenum">
              <a:rPr lang="fr-FR" smtClean="0"/>
              <a:t>‹N°›</a:t>
            </a:fld>
            <a:endParaRPr lang="fr-FR" dirty="0"/>
          </a:p>
        </p:txBody>
      </p:sp>
    </p:spTree>
    <p:extLst>
      <p:ext uri="{BB962C8B-B14F-4D97-AF65-F5344CB8AC3E}">
        <p14:creationId xmlns:p14="http://schemas.microsoft.com/office/powerpoint/2010/main" val="232905211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texte vertical 2"/>
          <p:cNvSpPr>
            <a:spLocks noGrp="1"/>
          </p:cNvSpPr>
          <p:nvPr>
            <p:ph type="body" orient="vert" idx="1"/>
          </p:nvPr>
        </p:nvSpPr>
        <p:spPr/>
        <p:txBody>
          <a:bodyPr vert="eaVert"/>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a:xfrm>
            <a:off x="838200" y="6356354"/>
            <a:ext cx="2743200" cy="365125"/>
          </a:xfrm>
          <a:prstGeom prst="rect">
            <a:avLst/>
          </a:prstGeom>
        </p:spPr>
        <p:txBody>
          <a:bodyPr/>
          <a:lstStyle/>
          <a:p>
            <a:fld id="{AFBD5BB0-C845-4596-9EE4-6C6CB69433B5}" type="datetimeFigureOut">
              <a:rPr lang="fr-FR" smtClean="0"/>
              <a:t>13/10/2025</a:t>
            </a:fld>
            <a:endParaRPr lang="fr-FR" dirty="0"/>
          </a:p>
        </p:txBody>
      </p:sp>
      <p:sp>
        <p:nvSpPr>
          <p:cNvPr id="5" name="Espace réservé du pied de page 4"/>
          <p:cNvSpPr>
            <a:spLocks noGrp="1"/>
          </p:cNvSpPr>
          <p:nvPr>
            <p:ph type="ftr" sz="quarter" idx="11"/>
          </p:nvPr>
        </p:nvSpPr>
        <p:spPr>
          <a:xfrm>
            <a:off x="4038600" y="6356354"/>
            <a:ext cx="4114800" cy="365125"/>
          </a:xfrm>
          <a:prstGeom prst="rect">
            <a:avLst/>
          </a:prstGeom>
        </p:spPr>
        <p:txBody>
          <a:bodyPr/>
          <a:lstStyle/>
          <a:p>
            <a:endParaRPr lang="fr-FR" dirty="0"/>
          </a:p>
        </p:txBody>
      </p:sp>
      <p:sp>
        <p:nvSpPr>
          <p:cNvPr id="6" name="Espace réservé du numéro de diapositive 5"/>
          <p:cNvSpPr>
            <a:spLocks noGrp="1"/>
          </p:cNvSpPr>
          <p:nvPr>
            <p:ph type="sldNum" sz="quarter" idx="12"/>
          </p:nvPr>
        </p:nvSpPr>
        <p:spPr>
          <a:xfrm>
            <a:off x="8610600" y="6356354"/>
            <a:ext cx="2743200" cy="365125"/>
          </a:xfrm>
          <a:prstGeom prst="rect">
            <a:avLst/>
          </a:prstGeom>
        </p:spPr>
        <p:txBody>
          <a:bodyPr/>
          <a:lstStyle/>
          <a:p>
            <a:fld id="{F26D4905-2C9A-4E37-8F0B-A70BA64DB28A}" type="slidenum">
              <a:rPr lang="fr-FR" smtClean="0"/>
              <a:t>‹N°›</a:t>
            </a:fld>
            <a:endParaRPr lang="fr-FR" dirty="0"/>
          </a:p>
        </p:txBody>
      </p:sp>
    </p:spTree>
    <p:extLst>
      <p:ext uri="{BB962C8B-B14F-4D97-AF65-F5344CB8AC3E}">
        <p14:creationId xmlns:p14="http://schemas.microsoft.com/office/powerpoint/2010/main" val="219796574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8724902" y="365125"/>
            <a:ext cx="2628900" cy="5811838"/>
          </a:xfrm>
        </p:spPr>
        <p:txBody>
          <a:bodyPr vert="eaVert"/>
          <a:lstStyle/>
          <a:p>
            <a:r>
              <a:rPr lang="fr-FR"/>
              <a:t>Modifiez le style du titre</a:t>
            </a:r>
          </a:p>
        </p:txBody>
      </p:sp>
      <p:sp>
        <p:nvSpPr>
          <p:cNvPr id="3" name="Espace réservé du texte vertical 2"/>
          <p:cNvSpPr>
            <a:spLocks noGrp="1"/>
          </p:cNvSpPr>
          <p:nvPr>
            <p:ph type="body" orient="vert" idx="1"/>
          </p:nvPr>
        </p:nvSpPr>
        <p:spPr>
          <a:xfrm>
            <a:off x="838202" y="365125"/>
            <a:ext cx="7734300" cy="5811838"/>
          </a:xfrm>
        </p:spPr>
        <p:txBody>
          <a:bodyPr vert="eaVert"/>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a:xfrm>
            <a:off x="838200" y="6356354"/>
            <a:ext cx="2743200" cy="365125"/>
          </a:xfrm>
          <a:prstGeom prst="rect">
            <a:avLst/>
          </a:prstGeom>
        </p:spPr>
        <p:txBody>
          <a:bodyPr/>
          <a:lstStyle/>
          <a:p>
            <a:fld id="{AFBD5BB0-C845-4596-9EE4-6C6CB69433B5}" type="datetimeFigureOut">
              <a:rPr lang="fr-FR" smtClean="0"/>
              <a:t>13/10/2025</a:t>
            </a:fld>
            <a:endParaRPr lang="fr-FR" dirty="0"/>
          </a:p>
        </p:txBody>
      </p:sp>
      <p:sp>
        <p:nvSpPr>
          <p:cNvPr id="5" name="Espace réservé du pied de page 4"/>
          <p:cNvSpPr>
            <a:spLocks noGrp="1"/>
          </p:cNvSpPr>
          <p:nvPr>
            <p:ph type="ftr" sz="quarter" idx="11"/>
          </p:nvPr>
        </p:nvSpPr>
        <p:spPr>
          <a:xfrm>
            <a:off x="4038600" y="6356354"/>
            <a:ext cx="4114800" cy="365125"/>
          </a:xfrm>
          <a:prstGeom prst="rect">
            <a:avLst/>
          </a:prstGeom>
        </p:spPr>
        <p:txBody>
          <a:bodyPr/>
          <a:lstStyle/>
          <a:p>
            <a:endParaRPr lang="fr-FR" dirty="0"/>
          </a:p>
        </p:txBody>
      </p:sp>
      <p:sp>
        <p:nvSpPr>
          <p:cNvPr id="6" name="Espace réservé du numéro de diapositive 5"/>
          <p:cNvSpPr>
            <a:spLocks noGrp="1"/>
          </p:cNvSpPr>
          <p:nvPr>
            <p:ph type="sldNum" sz="quarter" idx="12"/>
          </p:nvPr>
        </p:nvSpPr>
        <p:spPr>
          <a:xfrm>
            <a:off x="8610600" y="6356354"/>
            <a:ext cx="2743200" cy="365125"/>
          </a:xfrm>
          <a:prstGeom prst="rect">
            <a:avLst/>
          </a:prstGeom>
        </p:spPr>
        <p:txBody>
          <a:bodyPr/>
          <a:lstStyle/>
          <a:p>
            <a:fld id="{F26D4905-2C9A-4E37-8F0B-A70BA64DB28A}" type="slidenum">
              <a:rPr lang="fr-FR" smtClean="0"/>
              <a:t>‹N°›</a:t>
            </a:fld>
            <a:endParaRPr lang="fr-FR" dirty="0"/>
          </a:p>
        </p:txBody>
      </p:sp>
    </p:spTree>
    <p:extLst>
      <p:ext uri="{BB962C8B-B14F-4D97-AF65-F5344CB8AC3E}">
        <p14:creationId xmlns:p14="http://schemas.microsoft.com/office/powerpoint/2010/main" val="38734402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re et contenu">
    <p:spTree>
      <p:nvGrpSpPr>
        <p:cNvPr id="1" name=""/>
        <p:cNvGrpSpPr/>
        <p:nvPr/>
      </p:nvGrpSpPr>
      <p:grpSpPr>
        <a:xfrm>
          <a:off x="0" y="0"/>
          <a:ext cx="0" cy="0"/>
          <a:chOff x="0" y="0"/>
          <a:chExt cx="0" cy="0"/>
        </a:xfrm>
      </p:grpSpPr>
      <p:pic>
        <p:nvPicPr>
          <p:cNvPr id="7" name="Image 6"/>
          <p:cNvPicPr>
            <a:picLocks noChangeAspect="1"/>
          </p:cNvPicPr>
          <p:nvPr userDrawn="1"/>
        </p:nvPicPr>
        <p:blipFill rotWithShape="1">
          <a:blip r:embed="rId2" cstate="print">
            <a:extLst>
              <a:ext uri="{28A0092B-C50C-407E-A947-70E740481C1C}">
                <a14:useLocalDpi xmlns:a14="http://schemas.microsoft.com/office/drawing/2010/main" val="0"/>
              </a:ext>
            </a:extLst>
          </a:blip>
          <a:srcRect r="61031"/>
          <a:stretch/>
        </p:blipFill>
        <p:spPr>
          <a:xfrm>
            <a:off x="2" y="0"/>
            <a:ext cx="3563332" cy="6858000"/>
          </a:xfrm>
          <a:prstGeom prst="rect">
            <a:avLst/>
          </a:prstGeom>
        </p:spPr>
      </p:pic>
      <p:pic>
        <p:nvPicPr>
          <p:cNvPr id="8" name="Imag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306711" y="5969004"/>
            <a:ext cx="1521224" cy="669969"/>
          </a:xfrm>
          <a:prstGeom prst="rect">
            <a:avLst/>
          </a:prstGeom>
        </p:spPr>
      </p:pic>
      <p:sp>
        <p:nvSpPr>
          <p:cNvPr id="9" name="Titre 8"/>
          <p:cNvSpPr>
            <a:spLocks noGrp="1"/>
          </p:cNvSpPr>
          <p:nvPr>
            <p:ph type="title"/>
          </p:nvPr>
        </p:nvSpPr>
        <p:spPr>
          <a:xfrm>
            <a:off x="2743200" y="1541993"/>
            <a:ext cx="9448800" cy="591608"/>
          </a:xfrm>
        </p:spPr>
        <p:txBody>
          <a:bodyPr>
            <a:normAutofit/>
          </a:bodyPr>
          <a:lstStyle>
            <a:lvl1pPr>
              <a:defRPr sz="3000" b="1">
                <a:solidFill>
                  <a:srgbClr val="42587F"/>
                </a:solidFill>
                <a:latin typeface="+mn-lt"/>
              </a:defRPr>
            </a:lvl1pPr>
          </a:lstStyle>
          <a:p>
            <a:r>
              <a:rPr lang="fr-FR"/>
              <a:t>Modifiez le style du titre</a:t>
            </a:r>
          </a:p>
        </p:txBody>
      </p:sp>
      <p:sp>
        <p:nvSpPr>
          <p:cNvPr id="10" name="Espace réservé du texte 25"/>
          <p:cNvSpPr>
            <a:spLocks noGrp="1"/>
          </p:cNvSpPr>
          <p:nvPr>
            <p:ph type="body" sz="quarter" idx="10"/>
          </p:nvPr>
        </p:nvSpPr>
        <p:spPr>
          <a:xfrm>
            <a:off x="2743200" y="2133601"/>
            <a:ext cx="9448800" cy="500062"/>
          </a:xfrm>
        </p:spPr>
        <p:txBody>
          <a:bodyPr>
            <a:normAutofit/>
          </a:bodyPr>
          <a:lstStyle>
            <a:lvl1pPr marL="0" indent="0" algn="l">
              <a:buNone/>
              <a:defRPr sz="2000" b="1">
                <a:solidFill>
                  <a:srgbClr val="D2AF1B"/>
                </a:solidFill>
              </a:defRPr>
            </a:lvl1pPr>
          </a:lstStyle>
          <a:p>
            <a:pPr lvl="0"/>
            <a:r>
              <a:rPr lang="fr-FR"/>
              <a:t>Modifier les styles du texte du masque</a:t>
            </a:r>
          </a:p>
        </p:txBody>
      </p:sp>
    </p:spTree>
    <p:extLst>
      <p:ext uri="{BB962C8B-B14F-4D97-AF65-F5344CB8AC3E}">
        <p14:creationId xmlns:p14="http://schemas.microsoft.com/office/powerpoint/2010/main" val="317746238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Deux contenus">
    <p:spTree>
      <p:nvGrpSpPr>
        <p:cNvPr id="1" name=""/>
        <p:cNvGrpSpPr/>
        <p:nvPr/>
      </p:nvGrpSpPr>
      <p:grpSpPr>
        <a:xfrm>
          <a:off x="0" y="0"/>
          <a:ext cx="0" cy="0"/>
          <a:chOff x="0" y="0"/>
          <a:chExt cx="0" cy="0"/>
        </a:xfrm>
      </p:grpSpPr>
      <p:pic>
        <p:nvPicPr>
          <p:cNvPr id="9" name="Image 8"/>
          <p:cNvPicPr>
            <a:picLocks noChangeAspect="1"/>
          </p:cNvPicPr>
          <p:nvPr userDrawn="1"/>
        </p:nvPicPr>
        <p:blipFill rotWithShape="1">
          <a:blip r:embed="rId2" cstate="print">
            <a:extLst>
              <a:ext uri="{28A0092B-C50C-407E-A947-70E740481C1C}">
                <a14:useLocalDpi xmlns:a14="http://schemas.microsoft.com/office/drawing/2010/main" val="0"/>
              </a:ext>
            </a:extLst>
          </a:blip>
          <a:srcRect r="25708"/>
          <a:stretch/>
        </p:blipFill>
        <p:spPr>
          <a:xfrm>
            <a:off x="5631" y="0"/>
            <a:ext cx="6777397" cy="6858000"/>
          </a:xfrm>
          <a:prstGeom prst="rect">
            <a:avLst/>
          </a:prstGeom>
        </p:spPr>
      </p:pic>
      <p:pic>
        <p:nvPicPr>
          <p:cNvPr id="10" name="Image 9"/>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720302" y="6266102"/>
            <a:ext cx="920268" cy="405299"/>
          </a:xfrm>
          <a:prstGeom prst="rect">
            <a:avLst/>
          </a:prstGeom>
        </p:spPr>
      </p:pic>
      <p:sp>
        <p:nvSpPr>
          <p:cNvPr id="12" name="Titre 8"/>
          <p:cNvSpPr>
            <a:spLocks noGrp="1"/>
          </p:cNvSpPr>
          <p:nvPr>
            <p:ph type="title"/>
          </p:nvPr>
        </p:nvSpPr>
        <p:spPr>
          <a:xfrm>
            <a:off x="887942" y="407460"/>
            <a:ext cx="9448800" cy="591608"/>
          </a:xfrm>
        </p:spPr>
        <p:txBody>
          <a:bodyPr>
            <a:normAutofit/>
          </a:bodyPr>
          <a:lstStyle>
            <a:lvl1pPr>
              <a:defRPr sz="3000" b="1">
                <a:solidFill>
                  <a:srgbClr val="42587F"/>
                </a:solidFill>
                <a:latin typeface="+mn-lt"/>
              </a:defRPr>
            </a:lvl1pPr>
          </a:lstStyle>
          <a:p>
            <a:r>
              <a:rPr lang="fr-FR"/>
              <a:t>Modifiez le style du titre</a:t>
            </a:r>
          </a:p>
        </p:txBody>
      </p:sp>
      <p:sp>
        <p:nvSpPr>
          <p:cNvPr id="13" name="Espace réservé du texte 25"/>
          <p:cNvSpPr>
            <a:spLocks noGrp="1"/>
          </p:cNvSpPr>
          <p:nvPr>
            <p:ph type="body" sz="quarter" idx="10"/>
          </p:nvPr>
        </p:nvSpPr>
        <p:spPr>
          <a:xfrm>
            <a:off x="887942" y="999068"/>
            <a:ext cx="9448800" cy="500062"/>
          </a:xfrm>
        </p:spPr>
        <p:txBody>
          <a:bodyPr>
            <a:normAutofit/>
          </a:bodyPr>
          <a:lstStyle>
            <a:lvl1pPr marL="0" indent="0" algn="l">
              <a:buNone/>
              <a:defRPr sz="2000" b="1">
                <a:solidFill>
                  <a:srgbClr val="D2AF1B"/>
                </a:solidFill>
              </a:defRPr>
            </a:lvl1pPr>
          </a:lstStyle>
          <a:p>
            <a:pPr lvl="0"/>
            <a:r>
              <a:rPr lang="fr-FR"/>
              <a:t>Modifier les styles du texte du masque</a:t>
            </a:r>
          </a:p>
        </p:txBody>
      </p:sp>
      <p:sp>
        <p:nvSpPr>
          <p:cNvPr id="14" name="Espace réservé du contenu 3"/>
          <p:cNvSpPr>
            <a:spLocks noGrp="1"/>
          </p:cNvSpPr>
          <p:nvPr>
            <p:ph sz="half" idx="2"/>
          </p:nvPr>
        </p:nvSpPr>
        <p:spPr>
          <a:xfrm>
            <a:off x="719977" y="1879311"/>
            <a:ext cx="10920593" cy="4386791"/>
          </a:xfrm>
        </p:spPr>
        <p:txBody>
          <a:bodyPr>
            <a:normAutofit/>
          </a:bodyPr>
          <a:lstStyle>
            <a:lvl1pPr>
              <a:defRPr sz="2000">
                <a:solidFill>
                  <a:srgbClr val="42587F"/>
                </a:solidFill>
              </a:defRPr>
            </a:lvl1pPr>
            <a:lvl2pPr>
              <a:defRPr sz="1800">
                <a:solidFill>
                  <a:srgbClr val="42587F"/>
                </a:solidFill>
              </a:defRPr>
            </a:lvl2pPr>
            <a:lvl3pPr>
              <a:defRPr sz="1600">
                <a:solidFill>
                  <a:srgbClr val="42587F"/>
                </a:solidFill>
              </a:defRPr>
            </a:lvl3pPr>
            <a:lvl4pPr>
              <a:defRPr sz="1400">
                <a:solidFill>
                  <a:srgbClr val="42587F"/>
                </a:solidFill>
              </a:defRPr>
            </a:lvl4pPr>
            <a:lvl5pPr>
              <a:defRPr sz="1400">
                <a:solidFill>
                  <a:srgbClr val="42587F"/>
                </a:solidFill>
              </a:defRPr>
            </a:lvl5p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16" name="Rectangle 15"/>
          <p:cNvSpPr/>
          <p:nvPr userDrawn="1"/>
        </p:nvSpPr>
        <p:spPr>
          <a:xfrm>
            <a:off x="11840076" y="6495053"/>
            <a:ext cx="351924" cy="352697"/>
          </a:xfrm>
          <a:prstGeom prst="rect">
            <a:avLst/>
          </a:prstGeom>
          <a:solidFill>
            <a:srgbClr val="4258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7" name="Espace réservé du numéro de diapositive 5"/>
          <p:cNvSpPr>
            <a:spLocks noGrp="1"/>
          </p:cNvSpPr>
          <p:nvPr>
            <p:ph type="sldNum" sz="quarter" idx="12"/>
          </p:nvPr>
        </p:nvSpPr>
        <p:spPr>
          <a:xfrm>
            <a:off x="11788220" y="5900977"/>
            <a:ext cx="455636" cy="365125"/>
          </a:xfrm>
          <a:prstGeom prst="rect">
            <a:avLst/>
          </a:prstGeom>
        </p:spPr>
        <p:txBody>
          <a:bodyPr/>
          <a:lstStyle>
            <a:lvl1pPr>
              <a:defRPr sz="1400">
                <a:solidFill>
                  <a:schemeClr val="bg1"/>
                </a:solidFill>
              </a:defRPr>
            </a:lvl1pPr>
          </a:lstStyle>
          <a:p>
            <a:fld id="{F26D4905-2C9A-4E37-8F0B-A70BA64DB28A}" type="slidenum">
              <a:rPr lang="fr-FR" smtClean="0"/>
              <a:pPr/>
              <a:t>‹N°›</a:t>
            </a:fld>
            <a:endParaRPr lang="fr-FR" dirty="0"/>
          </a:p>
        </p:txBody>
      </p:sp>
    </p:spTree>
    <p:extLst>
      <p:ext uri="{BB962C8B-B14F-4D97-AF65-F5344CB8AC3E}">
        <p14:creationId xmlns:p14="http://schemas.microsoft.com/office/powerpoint/2010/main" val="34546342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Disposition personnalisée">
    <p:spTree>
      <p:nvGrpSpPr>
        <p:cNvPr id="1" name=""/>
        <p:cNvGrpSpPr/>
        <p:nvPr/>
      </p:nvGrpSpPr>
      <p:grpSpPr>
        <a:xfrm>
          <a:off x="0" y="0"/>
          <a:ext cx="0" cy="0"/>
          <a:chOff x="0" y="0"/>
          <a:chExt cx="0" cy="0"/>
        </a:xfrm>
      </p:grpSpPr>
      <p:sp>
        <p:nvSpPr>
          <p:cNvPr id="3" name="Espace réservé de la date 3"/>
          <p:cNvSpPr>
            <a:spLocks noGrp="1"/>
          </p:cNvSpPr>
          <p:nvPr>
            <p:ph type="dt" sz="half" idx="10"/>
          </p:nvPr>
        </p:nvSpPr>
        <p:spPr>
          <a:xfrm rot="16200000">
            <a:off x="10705434" y="5295368"/>
            <a:ext cx="2743200" cy="229932"/>
          </a:xfrm>
          <a:prstGeom prst="rect">
            <a:avLst/>
          </a:prstGeom>
        </p:spPr>
        <p:txBody>
          <a:bodyPr/>
          <a:lstStyle>
            <a:lvl1pPr>
              <a:defRPr sz="1100"/>
            </a:lvl1pPr>
          </a:lstStyle>
          <a:p>
            <a:r>
              <a:rPr lang="fr-FR" dirty="0"/>
              <a:t>DSRC NEON - </a:t>
            </a:r>
            <a:fld id="{8165C958-8479-4E06-B7D9-337A87A36E36}" type="datetime6">
              <a:rPr lang="fr-FR" smtClean="0"/>
              <a:pPr/>
              <a:t>octobre 25</a:t>
            </a:fld>
            <a:endParaRPr lang="fr-FR" dirty="0"/>
          </a:p>
        </p:txBody>
      </p:sp>
    </p:spTree>
    <p:extLst>
      <p:ext uri="{BB962C8B-B14F-4D97-AF65-F5344CB8AC3E}">
        <p14:creationId xmlns:p14="http://schemas.microsoft.com/office/powerpoint/2010/main" val="40982147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831851" y="1709742"/>
            <a:ext cx="10515600" cy="2852737"/>
          </a:xfrm>
        </p:spPr>
        <p:txBody>
          <a:bodyPr anchor="b"/>
          <a:lstStyle>
            <a:lvl1pPr>
              <a:defRPr sz="6000"/>
            </a:lvl1pPr>
          </a:lstStyle>
          <a:p>
            <a:r>
              <a:rPr lang="fr-FR"/>
              <a:t>Modifiez le style du titre</a:t>
            </a:r>
          </a:p>
        </p:txBody>
      </p:sp>
      <p:sp>
        <p:nvSpPr>
          <p:cNvPr id="3" name="Espace réservé du texte 2"/>
          <p:cNvSpPr>
            <a:spLocks noGrp="1"/>
          </p:cNvSpPr>
          <p:nvPr>
            <p:ph type="body" idx="1"/>
          </p:nvPr>
        </p:nvSpPr>
        <p:spPr>
          <a:xfrm>
            <a:off x="831851" y="4589467"/>
            <a:ext cx="10515600" cy="1500187"/>
          </a:xfrm>
        </p:spPr>
        <p:txBody>
          <a:bodyPr/>
          <a:lstStyle>
            <a:lvl1pPr marL="0" indent="0">
              <a:buNone/>
              <a:defRPr sz="2400">
                <a:solidFill>
                  <a:schemeClr val="tx1">
                    <a:tint val="75000"/>
                  </a:schemeClr>
                </a:solidFill>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fr-FR"/>
              <a:t>Modifier les styles du texte du masque</a:t>
            </a:r>
          </a:p>
        </p:txBody>
      </p:sp>
      <p:sp>
        <p:nvSpPr>
          <p:cNvPr id="4" name="Espace réservé de la date 3"/>
          <p:cNvSpPr>
            <a:spLocks noGrp="1"/>
          </p:cNvSpPr>
          <p:nvPr>
            <p:ph type="dt" sz="half" idx="10"/>
          </p:nvPr>
        </p:nvSpPr>
        <p:spPr>
          <a:xfrm>
            <a:off x="838200" y="6356354"/>
            <a:ext cx="2743200" cy="365125"/>
          </a:xfrm>
          <a:prstGeom prst="rect">
            <a:avLst/>
          </a:prstGeom>
        </p:spPr>
        <p:txBody>
          <a:bodyPr/>
          <a:lstStyle/>
          <a:p>
            <a:fld id="{AFBD5BB0-C845-4596-9EE4-6C6CB69433B5}" type="datetimeFigureOut">
              <a:rPr lang="fr-FR" smtClean="0"/>
              <a:t>13/10/2025</a:t>
            </a:fld>
            <a:endParaRPr lang="fr-FR" dirty="0"/>
          </a:p>
        </p:txBody>
      </p:sp>
      <p:sp>
        <p:nvSpPr>
          <p:cNvPr id="5" name="Espace réservé du pied de page 4"/>
          <p:cNvSpPr>
            <a:spLocks noGrp="1"/>
          </p:cNvSpPr>
          <p:nvPr>
            <p:ph type="ftr" sz="quarter" idx="11"/>
          </p:nvPr>
        </p:nvSpPr>
        <p:spPr>
          <a:xfrm>
            <a:off x="4038600" y="6356354"/>
            <a:ext cx="4114800" cy="365125"/>
          </a:xfrm>
          <a:prstGeom prst="rect">
            <a:avLst/>
          </a:prstGeom>
        </p:spPr>
        <p:txBody>
          <a:bodyPr/>
          <a:lstStyle/>
          <a:p>
            <a:endParaRPr lang="fr-FR" dirty="0"/>
          </a:p>
        </p:txBody>
      </p:sp>
      <p:sp>
        <p:nvSpPr>
          <p:cNvPr id="6" name="Espace réservé du numéro de diapositive 5"/>
          <p:cNvSpPr>
            <a:spLocks noGrp="1"/>
          </p:cNvSpPr>
          <p:nvPr>
            <p:ph type="sldNum" sz="quarter" idx="12"/>
          </p:nvPr>
        </p:nvSpPr>
        <p:spPr>
          <a:xfrm>
            <a:off x="8610600" y="6356354"/>
            <a:ext cx="2743200" cy="365125"/>
          </a:xfrm>
          <a:prstGeom prst="rect">
            <a:avLst/>
          </a:prstGeom>
        </p:spPr>
        <p:txBody>
          <a:bodyPr/>
          <a:lstStyle/>
          <a:p>
            <a:fld id="{F26D4905-2C9A-4E37-8F0B-A70BA64DB28A}" type="slidenum">
              <a:rPr lang="fr-FR" smtClean="0"/>
              <a:t>‹N°›</a:t>
            </a:fld>
            <a:endParaRPr lang="fr-FR" dirty="0"/>
          </a:p>
        </p:txBody>
      </p:sp>
    </p:spTree>
    <p:extLst>
      <p:ext uri="{BB962C8B-B14F-4D97-AF65-F5344CB8AC3E}">
        <p14:creationId xmlns:p14="http://schemas.microsoft.com/office/powerpoint/2010/main" val="38358878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839788" y="365129"/>
            <a:ext cx="10515600" cy="1325563"/>
          </a:xfrm>
        </p:spPr>
        <p:txBody>
          <a:bodyPr/>
          <a:lstStyle/>
          <a:p>
            <a:r>
              <a:rPr lang="fr-FR"/>
              <a:t>Modifiez le style du titre</a:t>
            </a:r>
          </a:p>
        </p:txBody>
      </p:sp>
      <p:sp>
        <p:nvSpPr>
          <p:cNvPr id="3" name="Espace réservé du texte 2"/>
          <p:cNvSpPr>
            <a:spLocks noGrp="1"/>
          </p:cNvSpPr>
          <p:nvPr>
            <p:ph type="body" idx="1"/>
          </p:nvPr>
        </p:nvSpPr>
        <p:spPr>
          <a:xfrm>
            <a:off x="839789" y="1681163"/>
            <a:ext cx="5157787" cy="82391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fr-FR"/>
              <a:t>Modifier les styles du texte du masque</a:t>
            </a:r>
          </a:p>
        </p:txBody>
      </p:sp>
      <p:sp>
        <p:nvSpPr>
          <p:cNvPr id="4" name="Espace réservé du contenu 3"/>
          <p:cNvSpPr>
            <a:spLocks noGrp="1"/>
          </p:cNvSpPr>
          <p:nvPr>
            <p:ph sz="half" idx="2"/>
          </p:nvPr>
        </p:nvSpPr>
        <p:spPr>
          <a:xfrm>
            <a:off x="839789" y="2505075"/>
            <a:ext cx="5157787" cy="3684588"/>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p:cNvSpPr>
            <a:spLocks noGrp="1"/>
          </p:cNvSpPr>
          <p:nvPr>
            <p:ph type="body" sz="quarter" idx="3"/>
          </p:nvPr>
        </p:nvSpPr>
        <p:spPr>
          <a:xfrm>
            <a:off x="6172202" y="1681163"/>
            <a:ext cx="5183188" cy="82391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fr-FR"/>
              <a:t>Modifier les styles du texte du masque</a:t>
            </a:r>
          </a:p>
        </p:txBody>
      </p:sp>
      <p:sp>
        <p:nvSpPr>
          <p:cNvPr id="6" name="Espace réservé du contenu 5"/>
          <p:cNvSpPr>
            <a:spLocks noGrp="1"/>
          </p:cNvSpPr>
          <p:nvPr>
            <p:ph sz="quarter" idx="4"/>
          </p:nvPr>
        </p:nvSpPr>
        <p:spPr>
          <a:xfrm>
            <a:off x="6172202" y="2505075"/>
            <a:ext cx="5183188" cy="3684588"/>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p:cNvSpPr>
            <a:spLocks noGrp="1"/>
          </p:cNvSpPr>
          <p:nvPr>
            <p:ph type="dt" sz="half" idx="10"/>
          </p:nvPr>
        </p:nvSpPr>
        <p:spPr>
          <a:xfrm>
            <a:off x="838200" y="6356354"/>
            <a:ext cx="2743200" cy="365125"/>
          </a:xfrm>
          <a:prstGeom prst="rect">
            <a:avLst/>
          </a:prstGeom>
        </p:spPr>
        <p:txBody>
          <a:bodyPr/>
          <a:lstStyle/>
          <a:p>
            <a:fld id="{AFBD5BB0-C845-4596-9EE4-6C6CB69433B5}" type="datetimeFigureOut">
              <a:rPr lang="fr-FR" smtClean="0"/>
              <a:t>13/10/2025</a:t>
            </a:fld>
            <a:endParaRPr lang="fr-FR" dirty="0"/>
          </a:p>
        </p:txBody>
      </p:sp>
      <p:sp>
        <p:nvSpPr>
          <p:cNvPr id="8" name="Espace réservé du pied de page 7"/>
          <p:cNvSpPr>
            <a:spLocks noGrp="1"/>
          </p:cNvSpPr>
          <p:nvPr>
            <p:ph type="ftr" sz="quarter" idx="11"/>
          </p:nvPr>
        </p:nvSpPr>
        <p:spPr>
          <a:xfrm>
            <a:off x="4038600" y="6356354"/>
            <a:ext cx="4114800" cy="365125"/>
          </a:xfrm>
          <a:prstGeom prst="rect">
            <a:avLst/>
          </a:prstGeom>
        </p:spPr>
        <p:txBody>
          <a:bodyPr/>
          <a:lstStyle/>
          <a:p>
            <a:endParaRPr lang="fr-FR" dirty="0"/>
          </a:p>
        </p:txBody>
      </p:sp>
      <p:sp>
        <p:nvSpPr>
          <p:cNvPr id="9" name="Espace réservé du numéro de diapositive 8"/>
          <p:cNvSpPr>
            <a:spLocks noGrp="1"/>
          </p:cNvSpPr>
          <p:nvPr>
            <p:ph type="sldNum" sz="quarter" idx="12"/>
          </p:nvPr>
        </p:nvSpPr>
        <p:spPr>
          <a:xfrm>
            <a:off x="8610600" y="6356354"/>
            <a:ext cx="2743200" cy="365125"/>
          </a:xfrm>
          <a:prstGeom prst="rect">
            <a:avLst/>
          </a:prstGeom>
        </p:spPr>
        <p:txBody>
          <a:bodyPr/>
          <a:lstStyle/>
          <a:p>
            <a:fld id="{F26D4905-2C9A-4E37-8F0B-A70BA64DB28A}" type="slidenum">
              <a:rPr lang="fr-FR" smtClean="0"/>
              <a:t>‹N°›</a:t>
            </a:fld>
            <a:endParaRPr lang="fr-FR" dirty="0"/>
          </a:p>
        </p:txBody>
      </p:sp>
    </p:spTree>
    <p:extLst>
      <p:ext uri="{BB962C8B-B14F-4D97-AF65-F5344CB8AC3E}">
        <p14:creationId xmlns:p14="http://schemas.microsoft.com/office/powerpoint/2010/main" val="348814290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e la date 2"/>
          <p:cNvSpPr>
            <a:spLocks noGrp="1"/>
          </p:cNvSpPr>
          <p:nvPr>
            <p:ph type="dt" sz="half" idx="10"/>
          </p:nvPr>
        </p:nvSpPr>
        <p:spPr>
          <a:xfrm>
            <a:off x="838200" y="6356354"/>
            <a:ext cx="2743200" cy="365125"/>
          </a:xfrm>
          <a:prstGeom prst="rect">
            <a:avLst/>
          </a:prstGeom>
        </p:spPr>
        <p:txBody>
          <a:bodyPr/>
          <a:lstStyle/>
          <a:p>
            <a:fld id="{AFBD5BB0-C845-4596-9EE4-6C6CB69433B5}" type="datetimeFigureOut">
              <a:rPr lang="fr-FR" smtClean="0"/>
              <a:t>13/10/2025</a:t>
            </a:fld>
            <a:endParaRPr lang="fr-FR" dirty="0"/>
          </a:p>
        </p:txBody>
      </p:sp>
      <p:sp>
        <p:nvSpPr>
          <p:cNvPr id="4" name="Espace réservé du pied de page 3"/>
          <p:cNvSpPr>
            <a:spLocks noGrp="1"/>
          </p:cNvSpPr>
          <p:nvPr>
            <p:ph type="ftr" sz="quarter" idx="11"/>
          </p:nvPr>
        </p:nvSpPr>
        <p:spPr>
          <a:xfrm>
            <a:off x="4038600" y="6356354"/>
            <a:ext cx="4114800" cy="365125"/>
          </a:xfrm>
          <a:prstGeom prst="rect">
            <a:avLst/>
          </a:prstGeom>
        </p:spPr>
        <p:txBody>
          <a:bodyPr/>
          <a:lstStyle/>
          <a:p>
            <a:endParaRPr lang="fr-FR" dirty="0"/>
          </a:p>
        </p:txBody>
      </p:sp>
      <p:sp>
        <p:nvSpPr>
          <p:cNvPr id="5" name="Espace réservé du numéro de diapositive 4"/>
          <p:cNvSpPr>
            <a:spLocks noGrp="1"/>
          </p:cNvSpPr>
          <p:nvPr>
            <p:ph type="sldNum" sz="quarter" idx="12"/>
          </p:nvPr>
        </p:nvSpPr>
        <p:spPr>
          <a:xfrm>
            <a:off x="8610600" y="6356354"/>
            <a:ext cx="2743200" cy="365125"/>
          </a:xfrm>
          <a:prstGeom prst="rect">
            <a:avLst/>
          </a:prstGeom>
        </p:spPr>
        <p:txBody>
          <a:bodyPr/>
          <a:lstStyle/>
          <a:p>
            <a:fld id="{F26D4905-2C9A-4E37-8F0B-A70BA64DB28A}" type="slidenum">
              <a:rPr lang="fr-FR" smtClean="0"/>
              <a:t>‹N°›</a:t>
            </a:fld>
            <a:endParaRPr lang="fr-FR" dirty="0"/>
          </a:p>
        </p:txBody>
      </p:sp>
    </p:spTree>
    <p:extLst>
      <p:ext uri="{BB962C8B-B14F-4D97-AF65-F5344CB8AC3E}">
        <p14:creationId xmlns:p14="http://schemas.microsoft.com/office/powerpoint/2010/main" val="313367185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a:xfrm>
            <a:off x="838200" y="6356354"/>
            <a:ext cx="2743200" cy="365125"/>
          </a:xfrm>
          <a:prstGeom prst="rect">
            <a:avLst/>
          </a:prstGeom>
        </p:spPr>
        <p:txBody>
          <a:bodyPr/>
          <a:lstStyle/>
          <a:p>
            <a:fld id="{AFBD5BB0-C845-4596-9EE4-6C6CB69433B5}" type="datetimeFigureOut">
              <a:rPr lang="fr-FR" smtClean="0"/>
              <a:t>13/10/2025</a:t>
            </a:fld>
            <a:endParaRPr lang="fr-FR" dirty="0"/>
          </a:p>
        </p:txBody>
      </p:sp>
      <p:sp>
        <p:nvSpPr>
          <p:cNvPr id="3" name="Espace réservé du pied de page 2"/>
          <p:cNvSpPr>
            <a:spLocks noGrp="1"/>
          </p:cNvSpPr>
          <p:nvPr>
            <p:ph type="ftr" sz="quarter" idx="11"/>
          </p:nvPr>
        </p:nvSpPr>
        <p:spPr>
          <a:xfrm>
            <a:off x="4038600" y="6356354"/>
            <a:ext cx="4114800" cy="365125"/>
          </a:xfrm>
          <a:prstGeom prst="rect">
            <a:avLst/>
          </a:prstGeom>
        </p:spPr>
        <p:txBody>
          <a:bodyPr/>
          <a:lstStyle/>
          <a:p>
            <a:endParaRPr lang="fr-FR" dirty="0"/>
          </a:p>
        </p:txBody>
      </p:sp>
      <p:sp>
        <p:nvSpPr>
          <p:cNvPr id="4" name="Espace réservé du numéro de diapositive 3"/>
          <p:cNvSpPr>
            <a:spLocks noGrp="1"/>
          </p:cNvSpPr>
          <p:nvPr>
            <p:ph type="sldNum" sz="quarter" idx="12"/>
          </p:nvPr>
        </p:nvSpPr>
        <p:spPr>
          <a:xfrm>
            <a:off x="8610600" y="6356354"/>
            <a:ext cx="2743200" cy="365125"/>
          </a:xfrm>
          <a:prstGeom prst="rect">
            <a:avLst/>
          </a:prstGeom>
        </p:spPr>
        <p:txBody>
          <a:bodyPr/>
          <a:lstStyle/>
          <a:p>
            <a:fld id="{F26D4905-2C9A-4E37-8F0B-A70BA64DB28A}" type="slidenum">
              <a:rPr lang="fr-FR" smtClean="0"/>
              <a:t>‹N°›</a:t>
            </a:fld>
            <a:endParaRPr lang="fr-FR" dirty="0"/>
          </a:p>
        </p:txBody>
      </p:sp>
    </p:spTree>
    <p:extLst>
      <p:ext uri="{BB962C8B-B14F-4D97-AF65-F5344CB8AC3E}">
        <p14:creationId xmlns:p14="http://schemas.microsoft.com/office/powerpoint/2010/main" val="6333232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du contenu 2"/>
          <p:cNvSpPr>
            <a:spLocks noGrp="1"/>
          </p:cNvSpPr>
          <p:nvPr>
            <p:ph idx="1"/>
          </p:nvPr>
        </p:nvSpPr>
        <p:spPr>
          <a:xfrm>
            <a:off x="5183188" y="987429"/>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p:cNvSpPr>
            <a:spLocks noGrp="1"/>
          </p:cNvSpPr>
          <p:nvPr>
            <p:ph type="body" sz="half" idx="2"/>
          </p:nvPr>
        </p:nvSpPr>
        <p:spPr>
          <a:xfrm>
            <a:off x="839788" y="2057400"/>
            <a:ext cx="3932237" cy="3811588"/>
          </a:xfr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fr-FR"/>
              <a:t>Modifier les styles du texte du masque</a:t>
            </a:r>
          </a:p>
        </p:txBody>
      </p:sp>
      <p:sp>
        <p:nvSpPr>
          <p:cNvPr id="5" name="Espace réservé de la date 4"/>
          <p:cNvSpPr>
            <a:spLocks noGrp="1"/>
          </p:cNvSpPr>
          <p:nvPr>
            <p:ph type="dt" sz="half" idx="10"/>
          </p:nvPr>
        </p:nvSpPr>
        <p:spPr>
          <a:xfrm>
            <a:off x="838200" y="6356354"/>
            <a:ext cx="2743200" cy="365125"/>
          </a:xfrm>
          <a:prstGeom prst="rect">
            <a:avLst/>
          </a:prstGeom>
        </p:spPr>
        <p:txBody>
          <a:bodyPr/>
          <a:lstStyle/>
          <a:p>
            <a:fld id="{AFBD5BB0-C845-4596-9EE4-6C6CB69433B5}" type="datetimeFigureOut">
              <a:rPr lang="fr-FR" smtClean="0"/>
              <a:t>13/10/2025</a:t>
            </a:fld>
            <a:endParaRPr lang="fr-FR" dirty="0"/>
          </a:p>
        </p:txBody>
      </p:sp>
      <p:sp>
        <p:nvSpPr>
          <p:cNvPr id="6" name="Espace réservé du pied de page 5"/>
          <p:cNvSpPr>
            <a:spLocks noGrp="1"/>
          </p:cNvSpPr>
          <p:nvPr>
            <p:ph type="ftr" sz="quarter" idx="11"/>
          </p:nvPr>
        </p:nvSpPr>
        <p:spPr>
          <a:xfrm>
            <a:off x="4038600" y="6356354"/>
            <a:ext cx="4114800" cy="365125"/>
          </a:xfrm>
          <a:prstGeom prst="rect">
            <a:avLst/>
          </a:prstGeom>
        </p:spPr>
        <p:txBody>
          <a:bodyPr/>
          <a:lstStyle/>
          <a:p>
            <a:endParaRPr lang="fr-FR" dirty="0"/>
          </a:p>
        </p:txBody>
      </p:sp>
      <p:sp>
        <p:nvSpPr>
          <p:cNvPr id="7" name="Espace réservé du numéro de diapositive 6"/>
          <p:cNvSpPr>
            <a:spLocks noGrp="1"/>
          </p:cNvSpPr>
          <p:nvPr>
            <p:ph type="sldNum" sz="quarter" idx="12"/>
          </p:nvPr>
        </p:nvSpPr>
        <p:spPr>
          <a:xfrm>
            <a:off x="8610600" y="6356354"/>
            <a:ext cx="2743200" cy="365125"/>
          </a:xfrm>
          <a:prstGeom prst="rect">
            <a:avLst/>
          </a:prstGeom>
        </p:spPr>
        <p:txBody>
          <a:bodyPr/>
          <a:lstStyle/>
          <a:p>
            <a:fld id="{F26D4905-2C9A-4E37-8F0B-A70BA64DB28A}" type="slidenum">
              <a:rPr lang="fr-FR" smtClean="0"/>
              <a:t>‹N°›</a:t>
            </a:fld>
            <a:endParaRPr lang="fr-FR" dirty="0"/>
          </a:p>
        </p:txBody>
      </p:sp>
    </p:spTree>
    <p:extLst>
      <p:ext uri="{BB962C8B-B14F-4D97-AF65-F5344CB8AC3E}">
        <p14:creationId xmlns:p14="http://schemas.microsoft.com/office/powerpoint/2010/main" val="323449023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838200" y="365129"/>
            <a:ext cx="10515600" cy="1325563"/>
          </a:xfrm>
          <a:prstGeom prst="rect">
            <a:avLst/>
          </a:prstGeom>
        </p:spPr>
        <p:txBody>
          <a:bodyPr vert="horz" lIns="91440" tIns="45720" rIns="91440" bIns="45720" rtlCol="0" anchor="ctr">
            <a:normAutofit/>
          </a:bodyPr>
          <a:lstStyle/>
          <a:p>
            <a:r>
              <a:rPr lang="fr-FR"/>
              <a:t>Modifiez le style du titre</a:t>
            </a:r>
          </a:p>
        </p:txBody>
      </p:sp>
      <p:sp>
        <p:nvSpPr>
          <p:cNvPr id="3" name="Espace réservé du texte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Tree>
    <p:extLst>
      <p:ext uri="{BB962C8B-B14F-4D97-AF65-F5344CB8AC3E}">
        <p14:creationId xmlns:p14="http://schemas.microsoft.com/office/powerpoint/2010/main" val="158028058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2" r:id="rId3"/>
    <p:sldLayoutId id="2147483660" r:id="rId4"/>
    <p:sldLayoutId id="2147483651" r:id="rId5"/>
    <p:sldLayoutId id="2147483653" r:id="rId6"/>
    <p:sldLayoutId id="2147483654" r:id="rId7"/>
    <p:sldLayoutId id="2147483655" r:id="rId8"/>
    <p:sldLayoutId id="2147483656" r:id="rId9"/>
    <p:sldLayoutId id="2147483657" r:id="rId10"/>
    <p:sldLayoutId id="2147483658" r:id="rId11"/>
    <p:sldLayoutId id="2147483659" r:id="rId12"/>
  </p:sldLayoutIdLst>
  <p:txStyles>
    <p:titleStyle>
      <a:lvl1pPr algn="l" defTabSz="914377"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slide" Target="slide2.xml"/><Relationship Id="rId3" Type="http://schemas.microsoft.com/office/2007/relationships/hdphoto" Target="../media/hdphoto1.wdp"/><Relationship Id="rId7" Type="http://schemas.openxmlformats.org/officeDocument/2006/relationships/slide" Target="slide4.xml"/><Relationship Id="rId2" Type="http://schemas.openxmlformats.org/officeDocument/2006/relationships/image" Target="../media/image6.png"/><Relationship Id="rId1" Type="http://schemas.openxmlformats.org/officeDocument/2006/relationships/slideLayout" Target="../slideLayouts/slideLayout8.xml"/><Relationship Id="rId6" Type="http://schemas.openxmlformats.org/officeDocument/2006/relationships/slide" Target="slide5.xml"/><Relationship Id="rId5" Type="http://schemas.openxmlformats.org/officeDocument/2006/relationships/slide" Target="slide3.xml"/><Relationship Id="rId4" Type="http://schemas.openxmlformats.org/officeDocument/2006/relationships/image" Target="../media/image7.png"/></Relationships>
</file>

<file path=ppt/slides/_rels/slide10.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13.png"/><Relationship Id="rId7" Type="http://schemas.openxmlformats.org/officeDocument/2006/relationships/image" Target="../media/image19.png"/><Relationship Id="rId2" Type="http://schemas.openxmlformats.org/officeDocument/2006/relationships/notesSlide" Target="../notesSlides/notesSlide3.xml"/><Relationship Id="rId1" Type="http://schemas.openxmlformats.org/officeDocument/2006/relationships/slideLayout" Target="../slideLayouts/slideLayout8.xml"/><Relationship Id="rId6" Type="http://schemas.openxmlformats.org/officeDocument/2006/relationships/image" Target="../media/image18.png"/><Relationship Id="rId5" Type="http://schemas.openxmlformats.org/officeDocument/2006/relationships/image" Target="../media/image17.png"/><Relationship Id="rId10" Type="http://schemas.openxmlformats.org/officeDocument/2006/relationships/slide" Target="slide5.xml"/><Relationship Id="rId4" Type="http://schemas.openxmlformats.org/officeDocument/2006/relationships/image" Target="../media/image14.png"/><Relationship Id="rId9" Type="http://schemas.openxmlformats.org/officeDocument/2006/relationships/image" Target="../media/image16.png"/></Relationships>
</file>

<file path=ppt/slides/_rels/slide11.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13.png"/><Relationship Id="rId7" Type="http://schemas.openxmlformats.org/officeDocument/2006/relationships/image" Target="../media/image19.png"/><Relationship Id="rId2" Type="http://schemas.openxmlformats.org/officeDocument/2006/relationships/notesSlide" Target="../notesSlides/notesSlide4.xml"/><Relationship Id="rId1" Type="http://schemas.openxmlformats.org/officeDocument/2006/relationships/slideLayout" Target="../slideLayouts/slideLayout8.xml"/><Relationship Id="rId6" Type="http://schemas.openxmlformats.org/officeDocument/2006/relationships/image" Target="../media/image18.png"/><Relationship Id="rId5" Type="http://schemas.openxmlformats.org/officeDocument/2006/relationships/image" Target="../media/image17.png"/><Relationship Id="rId10" Type="http://schemas.openxmlformats.org/officeDocument/2006/relationships/slide" Target="slide5.xml"/><Relationship Id="rId4" Type="http://schemas.openxmlformats.org/officeDocument/2006/relationships/image" Target="../media/image14.png"/><Relationship Id="rId9" Type="http://schemas.openxmlformats.org/officeDocument/2006/relationships/image" Target="../media/image16.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13.png"/><Relationship Id="rId7" Type="http://schemas.openxmlformats.org/officeDocument/2006/relationships/slide" Target="slide5.xml"/><Relationship Id="rId2" Type="http://schemas.openxmlformats.org/officeDocument/2006/relationships/notesSlide" Target="../notesSlides/notesSlide5.xml"/><Relationship Id="rId1" Type="http://schemas.openxmlformats.org/officeDocument/2006/relationships/slideLayout" Target="../slideLayouts/slideLayout8.xml"/><Relationship Id="rId6" Type="http://schemas.openxmlformats.org/officeDocument/2006/relationships/image" Target="../media/image16.png"/><Relationship Id="rId5" Type="http://schemas.openxmlformats.org/officeDocument/2006/relationships/image" Target="../media/image15.png"/><Relationship Id="rId10" Type="http://schemas.openxmlformats.org/officeDocument/2006/relationships/image" Target="../media/image19.png"/><Relationship Id="rId4" Type="http://schemas.openxmlformats.org/officeDocument/2006/relationships/image" Target="../media/image14.png"/><Relationship Id="rId9" Type="http://schemas.openxmlformats.org/officeDocument/2006/relationships/image" Target="../media/image18.png"/></Relationships>
</file>

<file path=ppt/slides/_rels/slide14.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13.png"/><Relationship Id="rId7" Type="http://schemas.openxmlformats.org/officeDocument/2006/relationships/image" Target="../media/image19.png"/><Relationship Id="rId2" Type="http://schemas.openxmlformats.org/officeDocument/2006/relationships/notesSlide" Target="../notesSlides/notesSlide6.xml"/><Relationship Id="rId1" Type="http://schemas.openxmlformats.org/officeDocument/2006/relationships/slideLayout" Target="../slideLayouts/slideLayout8.xml"/><Relationship Id="rId6" Type="http://schemas.openxmlformats.org/officeDocument/2006/relationships/image" Target="../media/image18.png"/><Relationship Id="rId5" Type="http://schemas.openxmlformats.org/officeDocument/2006/relationships/image" Target="../media/image17.png"/><Relationship Id="rId10" Type="http://schemas.openxmlformats.org/officeDocument/2006/relationships/slide" Target="slide5.xml"/><Relationship Id="rId4" Type="http://schemas.openxmlformats.org/officeDocument/2006/relationships/image" Target="../media/image14.png"/><Relationship Id="rId9" Type="http://schemas.openxmlformats.org/officeDocument/2006/relationships/image" Target="../media/image16.png"/></Relationships>
</file>

<file path=ppt/slides/_rels/slide15.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20.png"/><Relationship Id="rId7" Type="http://schemas.openxmlformats.org/officeDocument/2006/relationships/image" Target="../media/image17.png"/><Relationship Id="rId12" Type="http://schemas.openxmlformats.org/officeDocument/2006/relationships/slide" Target="slide5.xml"/><Relationship Id="rId2" Type="http://schemas.openxmlformats.org/officeDocument/2006/relationships/notesSlide" Target="../notesSlides/notesSlide7.xml"/><Relationship Id="rId1" Type="http://schemas.openxmlformats.org/officeDocument/2006/relationships/slideLayout" Target="../slideLayouts/slideLayout8.xml"/><Relationship Id="rId6" Type="http://schemas.openxmlformats.org/officeDocument/2006/relationships/image" Target="../media/image14.png"/><Relationship Id="rId11" Type="http://schemas.openxmlformats.org/officeDocument/2006/relationships/image" Target="../media/image16.png"/><Relationship Id="rId5" Type="http://schemas.openxmlformats.org/officeDocument/2006/relationships/image" Target="../media/image13.png"/><Relationship Id="rId10" Type="http://schemas.openxmlformats.org/officeDocument/2006/relationships/image" Target="../media/image15.png"/><Relationship Id="rId4" Type="http://schemas.microsoft.com/office/2007/relationships/hdphoto" Target="../media/hdphoto3.wdp"/><Relationship Id="rId9" Type="http://schemas.openxmlformats.org/officeDocument/2006/relationships/image" Target="../media/image19.png"/></Relationships>
</file>

<file path=ppt/slides/_rels/slide16.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13.png"/><Relationship Id="rId7" Type="http://schemas.openxmlformats.org/officeDocument/2006/relationships/slide" Target="slide5.xml"/><Relationship Id="rId2" Type="http://schemas.openxmlformats.org/officeDocument/2006/relationships/notesSlide" Target="../notesSlides/notesSlide8.xml"/><Relationship Id="rId1" Type="http://schemas.openxmlformats.org/officeDocument/2006/relationships/slideLayout" Target="../slideLayouts/slideLayout8.xml"/><Relationship Id="rId6" Type="http://schemas.openxmlformats.org/officeDocument/2006/relationships/image" Target="../media/image16.png"/><Relationship Id="rId5" Type="http://schemas.openxmlformats.org/officeDocument/2006/relationships/image" Target="../media/image15.png"/><Relationship Id="rId10" Type="http://schemas.openxmlformats.org/officeDocument/2006/relationships/image" Target="../media/image19.png"/><Relationship Id="rId4" Type="http://schemas.openxmlformats.org/officeDocument/2006/relationships/image" Target="../media/image14.png"/><Relationship Id="rId9" Type="http://schemas.openxmlformats.org/officeDocument/2006/relationships/image" Target="../media/image18.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13.png"/><Relationship Id="rId7" Type="http://schemas.openxmlformats.org/officeDocument/2006/relationships/slide" Target="slide5.xml"/><Relationship Id="rId2" Type="http://schemas.openxmlformats.org/officeDocument/2006/relationships/notesSlide" Target="../notesSlides/notesSlide9.xml"/><Relationship Id="rId1" Type="http://schemas.openxmlformats.org/officeDocument/2006/relationships/slideLayout" Target="../slideLayouts/slideLayout8.xml"/><Relationship Id="rId6" Type="http://schemas.openxmlformats.org/officeDocument/2006/relationships/image" Target="../media/image16.png"/><Relationship Id="rId5" Type="http://schemas.openxmlformats.org/officeDocument/2006/relationships/image" Target="../media/image15.png"/><Relationship Id="rId10" Type="http://schemas.openxmlformats.org/officeDocument/2006/relationships/image" Target="../media/image19.png"/><Relationship Id="rId4" Type="http://schemas.openxmlformats.org/officeDocument/2006/relationships/image" Target="../media/image14.png"/><Relationship Id="rId9" Type="http://schemas.openxmlformats.org/officeDocument/2006/relationships/image" Target="../media/image18.png"/></Relationships>
</file>

<file path=ppt/slides/_rels/slide19.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13.png"/><Relationship Id="rId7" Type="http://schemas.openxmlformats.org/officeDocument/2006/relationships/slide" Target="slide5.xml"/><Relationship Id="rId2" Type="http://schemas.openxmlformats.org/officeDocument/2006/relationships/notesSlide" Target="../notesSlides/notesSlide10.xml"/><Relationship Id="rId1" Type="http://schemas.openxmlformats.org/officeDocument/2006/relationships/slideLayout" Target="../slideLayouts/slideLayout8.xml"/><Relationship Id="rId6" Type="http://schemas.openxmlformats.org/officeDocument/2006/relationships/image" Target="../media/image16.png"/><Relationship Id="rId5" Type="http://schemas.openxmlformats.org/officeDocument/2006/relationships/image" Target="../media/image15.png"/><Relationship Id="rId10" Type="http://schemas.openxmlformats.org/officeDocument/2006/relationships/image" Target="../media/image19.png"/><Relationship Id="rId4" Type="http://schemas.openxmlformats.org/officeDocument/2006/relationships/image" Target="../media/image14.png"/><Relationship Id="rId9" Type="http://schemas.openxmlformats.org/officeDocument/2006/relationships/image" Target="../media/image18.png"/></Relationships>
</file>

<file path=ppt/slides/_rels/slide2.xml.rels><?xml version="1.0" encoding="UTF-8" standalone="yes"?>
<Relationships xmlns="http://schemas.openxmlformats.org/package/2006/relationships"><Relationship Id="rId3" Type="http://schemas.openxmlformats.org/officeDocument/2006/relationships/hyperlink" Target="https://sphinxdeclic.com/d/s/1ap8tw" TargetMode="External"/><Relationship Id="rId2" Type="http://schemas.openxmlformats.org/officeDocument/2006/relationships/image" Target="../media/image8.gif"/><Relationship Id="rId1" Type="http://schemas.openxmlformats.org/officeDocument/2006/relationships/slideLayout" Target="../slideLayouts/slideLayout8.xml"/><Relationship Id="rId5" Type="http://schemas.openxmlformats.org/officeDocument/2006/relationships/hyperlink" Target="https://sante.gouv.fr/soins-et-maladies/prises-en-charge-specialisees/douleur/article/les-structures-specialisees-douleur-chronique-sdc" TargetMode="External"/><Relationship Id="rId4" Type="http://schemas.openxmlformats.org/officeDocument/2006/relationships/hyperlink" Target="https://www.onco-grandest.fr/le-reseau/les-acteurs/les-etablissements-autorises/" TargetMode="External"/></Relationships>
</file>

<file path=ppt/slides/_rels/slide20.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13.png"/><Relationship Id="rId7" Type="http://schemas.openxmlformats.org/officeDocument/2006/relationships/slide" Target="slide5.xml"/><Relationship Id="rId2" Type="http://schemas.openxmlformats.org/officeDocument/2006/relationships/notesSlide" Target="../notesSlides/notesSlide11.xml"/><Relationship Id="rId1" Type="http://schemas.openxmlformats.org/officeDocument/2006/relationships/slideLayout" Target="../slideLayouts/slideLayout8.xml"/><Relationship Id="rId6" Type="http://schemas.openxmlformats.org/officeDocument/2006/relationships/image" Target="../media/image16.png"/><Relationship Id="rId5" Type="http://schemas.openxmlformats.org/officeDocument/2006/relationships/image" Target="../media/image15.png"/><Relationship Id="rId10" Type="http://schemas.openxmlformats.org/officeDocument/2006/relationships/image" Target="../media/image19.png"/><Relationship Id="rId4" Type="http://schemas.openxmlformats.org/officeDocument/2006/relationships/image" Target="../media/image14.png"/><Relationship Id="rId9" Type="http://schemas.openxmlformats.org/officeDocument/2006/relationships/image" Target="../media/image18.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13.png"/><Relationship Id="rId7" Type="http://schemas.openxmlformats.org/officeDocument/2006/relationships/image" Target="../media/image19.png"/><Relationship Id="rId2" Type="http://schemas.openxmlformats.org/officeDocument/2006/relationships/notesSlide" Target="../notesSlides/notesSlide12.xml"/><Relationship Id="rId1" Type="http://schemas.openxmlformats.org/officeDocument/2006/relationships/slideLayout" Target="../slideLayouts/slideLayout8.xml"/><Relationship Id="rId6" Type="http://schemas.openxmlformats.org/officeDocument/2006/relationships/image" Target="../media/image18.png"/><Relationship Id="rId5" Type="http://schemas.openxmlformats.org/officeDocument/2006/relationships/image" Target="../media/image17.png"/><Relationship Id="rId10" Type="http://schemas.openxmlformats.org/officeDocument/2006/relationships/slide" Target="slide5.xml"/><Relationship Id="rId4" Type="http://schemas.openxmlformats.org/officeDocument/2006/relationships/image" Target="../media/image14.png"/><Relationship Id="rId9" Type="http://schemas.openxmlformats.org/officeDocument/2006/relationships/image" Target="../media/image16.png"/></Relationships>
</file>

<file path=ppt/slides/_rels/slide23.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13.png"/><Relationship Id="rId7" Type="http://schemas.openxmlformats.org/officeDocument/2006/relationships/image" Target="../media/image19.png"/><Relationship Id="rId2" Type="http://schemas.openxmlformats.org/officeDocument/2006/relationships/notesSlide" Target="../notesSlides/notesSlide13.xml"/><Relationship Id="rId1" Type="http://schemas.openxmlformats.org/officeDocument/2006/relationships/slideLayout" Target="../slideLayouts/slideLayout8.xml"/><Relationship Id="rId6" Type="http://schemas.openxmlformats.org/officeDocument/2006/relationships/image" Target="../media/image18.png"/><Relationship Id="rId5" Type="http://schemas.openxmlformats.org/officeDocument/2006/relationships/image" Target="../media/image17.png"/><Relationship Id="rId10" Type="http://schemas.openxmlformats.org/officeDocument/2006/relationships/slide" Target="slide5.xml"/><Relationship Id="rId4" Type="http://schemas.openxmlformats.org/officeDocument/2006/relationships/image" Target="../media/image14.png"/><Relationship Id="rId9" Type="http://schemas.openxmlformats.org/officeDocument/2006/relationships/image" Target="../media/image16.png"/></Relationships>
</file>

<file path=ppt/slides/_rels/slide24.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13.png"/><Relationship Id="rId7" Type="http://schemas.openxmlformats.org/officeDocument/2006/relationships/image" Target="../media/image19.png"/><Relationship Id="rId2" Type="http://schemas.openxmlformats.org/officeDocument/2006/relationships/notesSlide" Target="../notesSlides/notesSlide14.xml"/><Relationship Id="rId1" Type="http://schemas.openxmlformats.org/officeDocument/2006/relationships/slideLayout" Target="../slideLayouts/slideLayout8.xml"/><Relationship Id="rId6" Type="http://schemas.openxmlformats.org/officeDocument/2006/relationships/image" Target="../media/image18.png"/><Relationship Id="rId5" Type="http://schemas.openxmlformats.org/officeDocument/2006/relationships/image" Target="../media/image17.png"/><Relationship Id="rId10" Type="http://schemas.openxmlformats.org/officeDocument/2006/relationships/slide" Target="slide5.xml"/><Relationship Id="rId4" Type="http://schemas.openxmlformats.org/officeDocument/2006/relationships/image" Target="../media/image14.png"/><Relationship Id="rId9" Type="http://schemas.openxmlformats.org/officeDocument/2006/relationships/image" Target="../media/image16.png"/></Relationships>
</file>

<file path=ppt/slides/_rels/slide25.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13.png"/><Relationship Id="rId7" Type="http://schemas.openxmlformats.org/officeDocument/2006/relationships/slide" Target="slide5.xml"/><Relationship Id="rId2" Type="http://schemas.openxmlformats.org/officeDocument/2006/relationships/notesSlide" Target="../notesSlides/notesSlide15.xml"/><Relationship Id="rId1" Type="http://schemas.openxmlformats.org/officeDocument/2006/relationships/slideLayout" Target="../slideLayouts/slideLayout8.xml"/><Relationship Id="rId6" Type="http://schemas.openxmlformats.org/officeDocument/2006/relationships/image" Target="../media/image16.png"/><Relationship Id="rId5" Type="http://schemas.openxmlformats.org/officeDocument/2006/relationships/image" Target="../media/image15.png"/><Relationship Id="rId10" Type="http://schemas.openxmlformats.org/officeDocument/2006/relationships/image" Target="../media/image19.png"/><Relationship Id="rId4" Type="http://schemas.openxmlformats.org/officeDocument/2006/relationships/image" Target="../media/image14.png"/><Relationship Id="rId9" Type="http://schemas.openxmlformats.org/officeDocument/2006/relationships/image" Target="../media/image18.png"/></Relationships>
</file>

<file path=ppt/slides/_rels/slide26.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13.png"/><Relationship Id="rId7" Type="http://schemas.openxmlformats.org/officeDocument/2006/relationships/image" Target="../media/image19.png"/><Relationship Id="rId2" Type="http://schemas.openxmlformats.org/officeDocument/2006/relationships/notesSlide" Target="../notesSlides/notesSlide16.xml"/><Relationship Id="rId1" Type="http://schemas.openxmlformats.org/officeDocument/2006/relationships/slideLayout" Target="../slideLayouts/slideLayout8.xml"/><Relationship Id="rId6" Type="http://schemas.openxmlformats.org/officeDocument/2006/relationships/image" Target="../media/image18.png"/><Relationship Id="rId5" Type="http://schemas.openxmlformats.org/officeDocument/2006/relationships/image" Target="../media/image17.png"/><Relationship Id="rId10" Type="http://schemas.openxmlformats.org/officeDocument/2006/relationships/slide" Target="slide5.xml"/><Relationship Id="rId4" Type="http://schemas.openxmlformats.org/officeDocument/2006/relationships/image" Target="../media/image14.png"/><Relationship Id="rId9" Type="http://schemas.openxmlformats.org/officeDocument/2006/relationships/image" Target="../media/image16.png"/></Relationships>
</file>

<file path=ppt/slides/_rels/slide27.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20.png"/><Relationship Id="rId7" Type="http://schemas.openxmlformats.org/officeDocument/2006/relationships/image" Target="../media/image17.png"/><Relationship Id="rId12" Type="http://schemas.openxmlformats.org/officeDocument/2006/relationships/slide" Target="slide5.xml"/><Relationship Id="rId2" Type="http://schemas.openxmlformats.org/officeDocument/2006/relationships/notesSlide" Target="../notesSlides/notesSlide17.xml"/><Relationship Id="rId1" Type="http://schemas.openxmlformats.org/officeDocument/2006/relationships/slideLayout" Target="../slideLayouts/slideLayout8.xml"/><Relationship Id="rId6" Type="http://schemas.openxmlformats.org/officeDocument/2006/relationships/image" Target="../media/image14.png"/><Relationship Id="rId11" Type="http://schemas.openxmlformats.org/officeDocument/2006/relationships/image" Target="../media/image16.png"/><Relationship Id="rId5" Type="http://schemas.openxmlformats.org/officeDocument/2006/relationships/image" Target="../media/image13.png"/><Relationship Id="rId10" Type="http://schemas.openxmlformats.org/officeDocument/2006/relationships/image" Target="../media/image15.png"/><Relationship Id="rId4" Type="http://schemas.microsoft.com/office/2007/relationships/hdphoto" Target="../media/hdphoto3.wdp"/><Relationship Id="rId9" Type="http://schemas.openxmlformats.org/officeDocument/2006/relationships/image" Target="../media/image19.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9.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13.png"/><Relationship Id="rId7" Type="http://schemas.openxmlformats.org/officeDocument/2006/relationships/slide" Target="slide5.xml"/><Relationship Id="rId2" Type="http://schemas.openxmlformats.org/officeDocument/2006/relationships/notesSlide" Target="../notesSlides/notesSlide18.xml"/><Relationship Id="rId1" Type="http://schemas.openxmlformats.org/officeDocument/2006/relationships/slideLayout" Target="../slideLayouts/slideLayout8.xml"/><Relationship Id="rId6" Type="http://schemas.openxmlformats.org/officeDocument/2006/relationships/image" Target="../media/image16.png"/><Relationship Id="rId5" Type="http://schemas.openxmlformats.org/officeDocument/2006/relationships/image" Target="../media/image15.png"/><Relationship Id="rId10" Type="http://schemas.openxmlformats.org/officeDocument/2006/relationships/image" Target="../media/image19.png"/><Relationship Id="rId4" Type="http://schemas.openxmlformats.org/officeDocument/2006/relationships/image" Target="../media/image14.png"/><Relationship Id="rId9" Type="http://schemas.openxmlformats.org/officeDocument/2006/relationships/image" Target="../media/image18.png"/></Relationships>
</file>

<file path=ppt/slides/_rels/slide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8.xml"/></Relationships>
</file>

<file path=ppt/slides/_rels/slide30.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14.png"/><Relationship Id="rId7" Type="http://schemas.openxmlformats.org/officeDocument/2006/relationships/image" Target="../media/image15.png"/><Relationship Id="rId2" Type="http://schemas.openxmlformats.org/officeDocument/2006/relationships/image" Target="../media/image13.png"/><Relationship Id="rId1" Type="http://schemas.openxmlformats.org/officeDocument/2006/relationships/slideLayout" Target="../slideLayouts/slideLayout8.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 Id="rId9" Type="http://schemas.openxmlformats.org/officeDocument/2006/relationships/slide" Target="slide5.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2.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13.png"/><Relationship Id="rId7" Type="http://schemas.openxmlformats.org/officeDocument/2006/relationships/image" Target="../media/image19.png"/><Relationship Id="rId2" Type="http://schemas.openxmlformats.org/officeDocument/2006/relationships/notesSlide" Target="../notesSlides/notesSlide19.xml"/><Relationship Id="rId1" Type="http://schemas.openxmlformats.org/officeDocument/2006/relationships/slideLayout" Target="../slideLayouts/slideLayout8.xml"/><Relationship Id="rId6" Type="http://schemas.openxmlformats.org/officeDocument/2006/relationships/image" Target="../media/image18.png"/><Relationship Id="rId5" Type="http://schemas.openxmlformats.org/officeDocument/2006/relationships/image" Target="../media/image17.png"/><Relationship Id="rId10" Type="http://schemas.openxmlformats.org/officeDocument/2006/relationships/slide" Target="slide5.xml"/><Relationship Id="rId4" Type="http://schemas.openxmlformats.org/officeDocument/2006/relationships/image" Target="../media/image14.png"/><Relationship Id="rId9" Type="http://schemas.openxmlformats.org/officeDocument/2006/relationships/image" Target="../media/image16.png"/></Relationships>
</file>

<file path=ppt/slides/_rels/slide33.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13.png"/><Relationship Id="rId7" Type="http://schemas.openxmlformats.org/officeDocument/2006/relationships/slide" Target="slide5.xml"/><Relationship Id="rId2" Type="http://schemas.openxmlformats.org/officeDocument/2006/relationships/notesSlide" Target="../notesSlides/notesSlide20.xml"/><Relationship Id="rId1" Type="http://schemas.openxmlformats.org/officeDocument/2006/relationships/slideLayout" Target="../slideLayouts/slideLayout8.xml"/><Relationship Id="rId6" Type="http://schemas.openxmlformats.org/officeDocument/2006/relationships/image" Target="../media/image16.png"/><Relationship Id="rId5" Type="http://schemas.openxmlformats.org/officeDocument/2006/relationships/image" Target="../media/image15.png"/><Relationship Id="rId10" Type="http://schemas.openxmlformats.org/officeDocument/2006/relationships/image" Target="../media/image19.png"/><Relationship Id="rId4" Type="http://schemas.openxmlformats.org/officeDocument/2006/relationships/image" Target="../media/image14.png"/><Relationship Id="rId9" Type="http://schemas.openxmlformats.org/officeDocument/2006/relationships/image" Target="../media/image18.png"/></Relationships>
</file>

<file path=ppt/slides/_rels/slide34.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13.png"/><Relationship Id="rId7" Type="http://schemas.openxmlformats.org/officeDocument/2006/relationships/slide" Target="slide5.xml"/><Relationship Id="rId2" Type="http://schemas.openxmlformats.org/officeDocument/2006/relationships/notesSlide" Target="../notesSlides/notesSlide21.xml"/><Relationship Id="rId1" Type="http://schemas.openxmlformats.org/officeDocument/2006/relationships/slideLayout" Target="../slideLayouts/slideLayout8.xml"/><Relationship Id="rId6" Type="http://schemas.openxmlformats.org/officeDocument/2006/relationships/image" Target="../media/image16.png"/><Relationship Id="rId5" Type="http://schemas.openxmlformats.org/officeDocument/2006/relationships/image" Target="../media/image15.png"/><Relationship Id="rId10" Type="http://schemas.openxmlformats.org/officeDocument/2006/relationships/image" Target="../media/image19.png"/><Relationship Id="rId4" Type="http://schemas.openxmlformats.org/officeDocument/2006/relationships/image" Target="../media/image14.png"/><Relationship Id="rId9" Type="http://schemas.openxmlformats.org/officeDocument/2006/relationships/image" Target="../media/image18.png"/></Relationships>
</file>

<file path=ppt/slides/_rels/slide35.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13.png"/><Relationship Id="rId7" Type="http://schemas.openxmlformats.org/officeDocument/2006/relationships/slide" Target="slide5.xml"/><Relationship Id="rId12" Type="http://schemas.openxmlformats.org/officeDocument/2006/relationships/image" Target="../media/image19.png"/><Relationship Id="rId2" Type="http://schemas.openxmlformats.org/officeDocument/2006/relationships/notesSlide" Target="../notesSlides/notesSlide22.xml"/><Relationship Id="rId1" Type="http://schemas.openxmlformats.org/officeDocument/2006/relationships/slideLayout" Target="../slideLayouts/slideLayout8.xml"/><Relationship Id="rId6" Type="http://schemas.openxmlformats.org/officeDocument/2006/relationships/image" Target="../media/image16.png"/><Relationship Id="rId11" Type="http://schemas.openxmlformats.org/officeDocument/2006/relationships/image" Target="../media/image18.png"/><Relationship Id="rId5" Type="http://schemas.openxmlformats.org/officeDocument/2006/relationships/image" Target="../media/image15.png"/><Relationship Id="rId10" Type="http://schemas.openxmlformats.org/officeDocument/2006/relationships/image" Target="../media/image17.png"/><Relationship Id="rId4" Type="http://schemas.openxmlformats.org/officeDocument/2006/relationships/image" Target="../media/image14.png"/><Relationship Id="rId9" Type="http://schemas.microsoft.com/office/2007/relationships/hdphoto" Target="../media/hdphoto3.wdp"/></Relationships>
</file>

<file path=ppt/slides/_rels/slide36.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13.png"/><Relationship Id="rId7" Type="http://schemas.openxmlformats.org/officeDocument/2006/relationships/image" Target="../media/image19.png"/><Relationship Id="rId2" Type="http://schemas.openxmlformats.org/officeDocument/2006/relationships/notesSlide" Target="../notesSlides/notesSlide23.xml"/><Relationship Id="rId1" Type="http://schemas.openxmlformats.org/officeDocument/2006/relationships/slideLayout" Target="../slideLayouts/slideLayout8.xml"/><Relationship Id="rId6" Type="http://schemas.openxmlformats.org/officeDocument/2006/relationships/image" Target="../media/image18.png"/><Relationship Id="rId5" Type="http://schemas.openxmlformats.org/officeDocument/2006/relationships/image" Target="../media/image17.png"/><Relationship Id="rId10" Type="http://schemas.openxmlformats.org/officeDocument/2006/relationships/slide" Target="slide5.xml"/><Relationship Id="rId4" Type="http://schemas.openxmlformats.org/officeDocument/2006/relationships/image" Target="../media/image14.png"/><Relationship Id="rId9" Type="http://schemas.openxmlformats.org/officeDocument/2006/relationships/image" Target="../media/image16.png"/></Relationships>
</file>

<file path=ppt/slides/_rels/slide37.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13.png"/><Relationship Id="rId7" Type="http://schemas.openxmlformats.org/officeDocument/2006/relationships/image" Target="../media/image19.png"/><Relationship Id="rId2" Type="http://schemas.openxmlformats.org/officeDocument/2006/relationships/notesSlide" Target="../notesSlides/notesSlide24.xml"/><Relationship Id="rId1" Type="http://schemas.openxmlformats.org/officeDocument/2006/relationships/slideLayout" Target="../slideLayouts/slideLayout8.xml"/><Relationship Id="rId6" Type="http://schemas.openxmlformats.org/officeDocument/2006/relationships/image" Target="../media/image18.png"/><Relationship Id="rId5" Type="http://schemas.openxmlformats.org/officeDocument/2006/relationships/image" Target="../media/image17.png"/><Relationship Id="rId10" Type="http://schemas.openxmlformats.org/officeDocument/2006/relationships/slide" Target="slide5.xml"/><Relationship Id="rId4" Type="http://schemas.openxmlformats.org/officeDocument/2006/relationships/image" Target="../media/image14.png"/><Relationship Id="rId9" Type="http://schemas.openxmlformats.org/officeDocument/2006/relationships/image" Target="../media/image16.png"/></Relationships>
</file>

<file path=ppt/slides/_rels/slide38.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13.png"/><Relationship Id="rId7" Type="http://schemas.openxmlformats.org/officeDocument/2006/relationships/slide" Target="slide5.xml"/><Relationship Id="rId2" Type="http://schemas.openxmlformats.org/officeDocument/2006/relationships/notesSlide" Target="../notesSlides/notesSlide25.xml"/><Relationship Id="rId1" Type="http://schemas.openxmlformats.org/officeDocument/2006/relationships/slideLayout" Target="../slideLayouts/slideLayout8.xml"/><Relationship Id="rId6" Type="http://schemas.openxmlformats.org/officeDocument/2006/relationships/image" Target="../media/image16.png"/><Relationship Id="rId5" Type="http://schemas.openxmlformats.org/officeDocument/2006/relationships/image" Target="../media/image15.png"/><Relationship Id="rId10" Type="http://schemas.openxmlformats.org/officeDocument/2006/relationships/image" Target="../media/image19.png"/><Relationship Id="rId4" Type="http://schemas.openxmlformats.org/officeDocument/2006/relationships/image" Target="../media/image14.png"/><Relationship Id="rId9" Type="http://schemas.openxmlformats.org/officeDocument/2006/relationships/image" Target="../media/image18.pn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8.xml"/></Relationships>
</file>

<file path=ppt/slides/_rels/slide40.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13.png"/><Relationship Id="rId7" Type="http://schemas.openxmlformats.org/officeDocument/2006/relationships/slide" Target="slide5.xml"/><Relationship Id="rId2" Type="http://schemas.openxmlformats.org/officeDocument/2006/relationships/notesSlide" Target="../notesSlides/notesSlide26.xml"/><Relationship Id="rId1" Type="http://schemas.openxmlformats.org/officeDocument/2006/relationships/slideLayout" Target="../slideLayouts/slideLayout8.xml"/><Relationship Id="rId6" Type="http://schemas.openxmlformats.org/officeDocument/2006/relationships/image" Target="../media/image16.png"/><Relationship Id="rId5" Type="http://schemas.openxmlformats.org/officeDocument/2006/relationships/image" Target="../media/image15.png"/><Relationship Id="rId10" Type="http://schemas.openxmlformats.org/officeDocument/2006/relationships/image" Target="../media/image19.png"/><Relationship Id="rId4" Type="http://schemas.openxmlformats.org/officeDocument/2006/relationships/image" Target="../media/image14.png"/><Relationship Id="rId9" Type="http://schemas.openxmlformats.org/officeDocument/2006/relationships/image" Target="../media/image18.png"/></Relationships>
</file>

<file path=ppt/slides/_rels/slide41.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13.png"/><Relationship Id="rId7" Type="http://schemas.openxmlformats.org/officeDocument/2006/relationships/image" Target="../media/image19.png"/><Relationship Id="rId2" Type="http://schemas.openxmlformats.org/officeDocument/2006/relationships/notesSlide" Target="../notesSlides/notesSlide27.xml"/><Relationship Id="rId1" Type="http://schemas.openxmlformats.org/officeDocument/2006/relationships/slideLayout" Target="../slideLayouts/slideLayout8.xml"/><Relationship Id="rId6" Type="http://schemas.openxmlformats.org/officeDocument/2006/relationships/image" Target="../media/image18.png"/><Relationship Id="rId5" Type="http://schemas.openxmlformats.org/officeDocument/2006/relationships/image" Target="../media/image17.png"/><Relationship Id="rId10" Type="http://schemas.openxmlformats.org/officeDocument/2006/relationships/slide" Target="slide5.xml"/><Relationship Id="rId4" Type="http://schemas.openxmlformats.org/officeDocument/2006/relationships/image" Target="../media/image14.png"/><Relationship Id="rId9" Type="http://schemas.openxmlformats.org/officeDocument/2006/relationships/image" Target="../media/image16.png"/></Relationships>
</file>

<file path=ppt/slides/_rels/slide42.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13.png"/><Relationship Id="rId7" Type="http://schemas.openxmlformats.org/officeDocument/2006/relationships/image" Target="../media/image19.png"/><Relationship Id="rId2" Type="http://schemas.openxmlformats.org/officeDocument/2006/relationships/notesSlide" Target="../notesSlides/notesSlide28.xml"/><Relationship Id="rId1" Type="http://schemas.openxmlformats.org/officeDocument/2006/relationships/slideLayout" Target="../slideLayouts/slideLayout8.xml"/><Relationship Id="rId6" Type="http://schemas.openxmlformats.org/officeDocument/2006/relationships/image" Target="../media/image18.png"/><Relationship Id="rId5" Type="http://schemas.openxmlformats.org/officeDocument/2006/relationships/image" Target="../media/image17.png"/><Relationship Id="rId10" Type="http://schemas.openxmlformats.org/officeDocument/2006/relationships/slide" Target="slide5.xml"/><Relationship Id="rId4" Type="http://schemas.openxmlformats.org/officeDocument/2006/relationships/image" Target="../media/image14.png"/><Relationship Id="rId9" Type="http://schemas.openxmlformats.org/officeDocument/2006/relationships/image" Target="../media/image16.png"/></Relationships>
</file>

<file path=ppt/slides/_rels/slide43.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13.png"/><Relationship Id="rId7" Type="http://schemas.openxmlformats.org/officeDocument/2006/relationships/slide" Target="slide5.xml"/><Relationship Id="rId2" Type="http://schemas.openxmlformats.org/officeDocument/2006/relationships/notesSlide" Target="../notesSlides/notesSlide29.xml"/><Relationship Id="rId1" Type="http://schemas.openxmlformats.org/officeDocument/2006/relationships/slideLayout" Target="../slideLayouts/slideLayout8.xml"/><Relationship Id="rId6" Type="http://schemas.openxmlformats.org/officeDocument/2006/relationships/image" Target="../media/image16.png"/><Relationship Id="rId5" Type="http://schemas.openxmlformats.org/officeDocument/2006/relationships/image" Target="../media/image15.png"/><Relationship Id="rId10" Type="http://schemas.openxmlformats.org/officeDocument/2006/relationships/image" Target="../media/image19.png"/><Relationship Id="rId4" Type="http://schemas.openxmlformats.org/officeDocument/2006/relationships/image" Target="../media/image14.png"/><Relationship Id="rId9" Type="http://schemas.openxmlformats.org/officeDocument/2006/relationships/image" Target="../media/image18.png"/></Relationships>
</file>

<file path=ppt/slides/_rels/slide44.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13.png"/><Relationship Id="rId7" Type="http://schemas.openxmlformats.org/officeDocument/2006/relationships/image" Target="../media/image19.png"/><Relationship Id="rId2" Type="http://schemas.openxmlformats.org/officeDocument/2006/relationships/notesSlide" Target="../notesSlides/notesSlide30.xml"/><Relationship Id="rId1" Type="http://schemas.openxmlformats.org/officeDocument/2006/relationships/slideLayout" Target="../slideLayouts/slideLayout8.xml"/><Relationship Id="rId6" Type="http://schemas.openxmlformats.org/officeDocument/2006/relationships/image" Target="../media/image18.png"/><Relationship Id="rId5" Type="http://schemas.openxmlformats.org/officeDocument/2006/relationships/image" Target="../media/image17.png"/><Relationship Id="rId10" Type="http://schemas.openxmlformats.org/officeDocument/2006/relationships/slide" Target="slide5.xml"/><Relationship Id="rId4" Type="http://schemas.openxmlformats.org/officeDocument/2006/relationships/image" Target="../media/image14.png"/><Relationship Id="rId9" Type="http://schemas.openxmlformats.org/officeDocument/2006/relationships/image" Target="../media/image16.png"/></Relationships>
</file>

<file path=ppt/slides/_rels/slide45.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13.png"/><Relationship Id="rId7" Type="http://schemas.openxmlformats.org/officeDocument/2006/relationships/slide" Target="slide5.xml"/><Relationship Id="rId2" Type="http://schemas.openxmlformats.org/officeDocument/2006/relationships/notesSlide" Target="../notesSlides/notesSlide31.xml"/><Relationship Id="rId1" Type="http://schemas.openxmlformats.org/officeDocument/2006/relationships/slideLayout" Target="../slideLayouts/slideLayout8.xml"/><Relationship Id="rId6" Type="http://schemas.openxmlformats.org/officeDocument/2006/relationships/image" Target="../media/image16.png"/><Relationship Id="rId5" Type="http://schemas.openxmlformats.org/officeDocument/2006/relationships/image" Target="../media/image15.png"/><Relationship Id="rId10" Type="http://schemas.openxmlformats.org/officeDocument/2006/relationships/image" Target="../media/image19.png"/><Relationship Id="rId4" Type="http://schemas.openxmlformats.org/officeDocument/2006/relationships/image" Target="../media/image14.png"/><Relationship Id="rId9" Type="http://schemas.openxmlformats.org/officeDocument/2006/relationships/image" Target="../media/image18.png"/></Relationships>
</file>

<file path=ppt/slides/_rels/slide46.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13.png"/><Relationship Id="rId7" Type="http://schemas.openxmlformats.org/officeDocument/2006/relationships/image" Target="../media/image19.png"/><Relationship Id="rId2" Type="http://schemas.openxmlformats.org/officeDocument/2006/relationships/notesSlide" Target="../notesSlides/notesSlide32.xml"/><Relationship Id="rId1" Type="http://schemas.openxmlformats.org/officeDocument/2006/relationships/slideLayout" Target="../slideLayouts/slideLayout8.xml"/><Relationship Id="rId6" Type="http://schemas.openxmlformats.org/officeDocument/2006/relationships/image" Target="../media/image18.png"/><Relationship Id="rId5" Type="http://schemas.openxmlformats.org/officeDocument/2006/relationships/image" Target="../media/image17.png"/><Relationship Id="rId10" Type="http://schemas.openxmlformats.org/officeDocument/2006/relationships/slide" Target="slide5.xml"/><Relationship Id="rId4" Type="http://schemas.openxmlformats.org/officeDocument/2006/relationships/image" Target="../media/image14.png"/><Relationship Id="rId9" Type="http://schemas.openxmlformats.org/officeDocument/2006/relationships/image" Target="../media/image16.png"/></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8.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13.png"/><Relationship Id="rId7" Type="http://schemas.openxmlformats.org/officeDocument/2006/relationships/image" Target="../media/image19.png"/><Relationship Id="rId2" Type="http://schemas.openxmlformats.org/officeDocument/2006/relationships/notesSlide" Target="../notesSlides/notesSlide33.xml"/><Relationship Id="rId1" Type="http://schemas.openxmlformats.org/officeDocument/2006/relationships/slideLayout" Target="../slideLayouts/slideLayout8.xml"/><Relationship Id="rId6" Type="http://schemas.openxmlformats.org/officeDocument/2006/relationships/image" Target="../media/image18.png"/><Relationship Id="rId5" Type="http://schemas.openxmlformats.org/officeDocument/2006/relationships/image" Target="../media/image17.png"/><Relationship Id="rId10" Type="http://schemas.openxmlformats.org/officeDocument/2006/relationships/slide" Target="slide5.xml"/><Relationship Id="rId4" Type="http://schemas.openxmlformats.org/officeDocument/2006/relationships/image" Target="../media/image14.png"/><Relationship Id="rId9" Type="http://schemas.openxmlformats.org/officeDocument/2006/relationships/image" Target="../media/image16.png"/></Relationships>
</file>

<file path=ppt/slides/_rels/slide49.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20.png"/><Relationship Id="rId7" Type="http://schemas.openxmlformats.org/officeDocument/2006/relationships/image" Target="../media/image15.png"/><Relationship Id="rId12" Type="http://schemas.openxmlformats.org/officeDocument/2006/relationships/image" Target="../media/image19.png"/><Relationship Id="rId2" Type="http://schemas.openxmlformats.org/officeDocument/2006/relationships/notesSlide" Target="../notesSlides/notesSlide34.xml"/><Relationship Id="rId1" Type="http://schemas.openxmlformats.org/officeDocument/2006/relationships/slideLayout" Target="../slideLayouts/slideLayout8.xml"/><Relationship Id="rId6" Type="http://schemas.openxmlformats.org/officeDocument/2006/relationships/image" Target="../media/image14.png"/><Relationship Id="rId11" Type="http://schemas.openxmlformats.org/officeDocument/2006/relationships/image" Target="../media/image18.png"/><Relationship Id="rId5" Type="http://schemas.openxmlformats.org/officeDocument/2006/relationships/image" Target="../media/image13.png"/><Relationship Id="rId10" Type="http://schemas.openxmlformats.org/officeDocument/2006/relationships/image" Target="../media/image17.png"/><Relationship Id="rId4" Type="http://schemas.microsoft.com/office/2007/relationships/hdphoto" Target="../media/hdphoto3.wdp"/><Relationship Id="rId9" Type="http://schemas.openxmlformats.org/officeDocument/2006/relationships/slide" Target="slide5.xml"/></Relationships>
</file>

<file path=ppt/slides/_rels/slide5.xml.rels><?xml version="1.0" encoding="UTF-8" standalone="yes"?>
<Relationships xmlns="http://schemas.openxmlformats.org/package/2006/relationships"><Relationship Id="rId8" Type="http://schemas.openxmlformats.org/officeDocument/2006/relationships/slide" Target="slide47.xml"/><Relationship Id="rId13" Type="http://schemas.openxmlformats.org/officeDocument/2006/relationships/slide" Target="slide36.xml"/><Relationship Id="rId18" Type="http://schemas.openxmlformats.org/officeDocument/2006/relationships/slide" Target="slide28.xml"/><Relationship Id="rId26" Type="http://schemas.openxmlformats.org/officeDocument/2006/relationships/slide" Target="slide29.xml"/><Relationship Id="rId39" Type="http://schemas.openxmlformats.org/officeDocument/2006/relationships/slide" Target="slide43.xml"/><Relationship Id="rId3" Type="http://schemas.openxmlformats.org/officeDocument/2006/relationships/slide" Target="slide15.xml"/><Relationship Id="rId21" Type="http://schemas.openxmlformats.org/officeDocument/2006/relationships/slide" Target="slide18.xml"/><Relationship Id="rId34" Type="http://schemas.openxmlformats.org/officeDocument/2006/relationships/slide" Target="slide45.xml"/><Relationship Id="rId42" Type="http://schemas.openxmlformats.org/officeDocument/2006/relationships/slide" Target="slide48.xml"/><Relationship Id="rId7" Type="http://schemas.openxmlformats.org/officeDocument/2006/relationships/slide" Target="slide46.xml"/><Relationship Id="rId12" Type="http://schemas.openxmlformats.org/officeDocument/2006/relationships/slide" Target="slide30.xml"/><Relationship Id="rId17" Type="http://schemas.openxmlformats.org/officeDocument/2006/relationships/slide" Target="slide26.xml"/><Relationship Id="rId25" Type="http://schemas.openxmlformats.org/officeDocument/2006/relationships/slide" Target="slide9.xml"/><Relationship Id="rId33" Type="http://schemas.openxmlformats.org/officeDocument/2006/relationships/slide" Target="slide13.xml"/><Relationship Id="rId38" Type="http://schemas.openxmlformats.org/officeDocument/2006/relationships/slide" Target="slide41.xml"/><Relationship Id="rId2" Type="http://schemas.openxmlformats.org/officeDocument/2006/relationships/image" Target="../media/image11.png"/><Relationship Id="rId16" Type="http://schemas.openxmlformats.org/officeDocument/2006/relationships/slide" Target="slide23.xml"/><Relationship Id="rId20" Type="http://schemas.openxmlformats.org/officeDocument/2006/relationships/slide" Target="slide7.xml"/><Relationship Id="rId29" Type="http://schemas.openxmlformats.org/officeDocument/2006/relationships/slide" Target="slide34.xml"/><Relationship Id="rId41" Type="http://schemas.openxmlformats.org/officeDocument/2006/relationships/slide" Target="slide50.xml"/><Relationship Id="rId1" Type="http://schemas.openxmlformats.org/officeDocument/2006/relationships/slideLayout" Target="../slideLayouts/slideLayout8.xml"/><Relationship Id="rId6" Type="http://schemas.openxmlformats.org/officeDocument/2006/relationships/slide" Target="slide35.xml"/><Relationship Id="rId11" Type="http://schemas.openxmlformats.org/officeDocument/2006/relationships/slide" Target="slide27.xml"/><Relationship Id="rId24" Type="http://schemas.openxmlformats.org/officeDocument/2006/relationships/slide" Target="slide33.xml"/><Relationship Id="rId32" Type="http://schemas.openxmlformats.org/officeDocument/2006/relationships/slide" Target="slide16.xml"/><Relationship Id="rId37" Type="http://schemas.openxmlformats.org/officeDocument/2006/relationships/slide" Target="slide52.xml"/><Relationship Id="rId40" Type="http://schemas.openxmlformats.org/officeDocument/2006/relationships/slide" Target="slide49.xml"/><Relationship Id="rId45" Type="http://schemas.openxmlformats.org/officeDocument/2006/relationships/slide" Target="slide20.xml"/><Relationship Id="rId5" Type="http://schemas.openxmlformats.org/officeDocument/2006/relationships/slide" Target="slide40.xml"/><Relationship Id="rId15" Type="http://schemas.openxmlformats.org/officeDocument/2006/relationships/slide" Target="slide37.xml"/><Relationship Id="rId23" Type="http://schemas.openxmlformats.org/officeDocument/2006/relationships/slide" Target="slide19.xml"/><Relationship Id="rId28" Type="http://schemas.openxmlformats.org/officeDocument/2006/relationships/slide" Target="slide55.xml"/><Relationship Id="rId36" Type="http://schemas.openxmlformats.org/officeDocument/2006/relationships/slide" Target="slide42.xml"/><Relationship Id="rId10" Type="http://schemas.openxmlformats.org/officeDocument/2006/relationships/slide" Target="slide24.xml"/><Relationship Id="rId19" Type="http://schemas.openxmlformats.org/officeDocument/2006/relationships/slide" Target="slide54.xml"/><Relationship Id="rId31" Type="http://schemas.openxmlformats.org/officeDocument/2006/relationships/slide" Target="slide11.xml"/><Relationship Id="rId44" Type="http://schemas.microsoft.com/office/2007/relationships/hdphoto" Target="../media/hdphoto2.wdp"/><Relationship Id="rId4" Type="http://schemas.openxmlformats.org/officeDocument/2006/relationships/slide" Target="slide14.xml"/><Relationship Id="rId9" Type="http://schemas.openxmlformats.org/officeDocument/2006/relationships/slide" Target="slide10.xml"/><Relationship Id="rId14" Type="http://schemas.openxmlformats.org/officeDocument/2006/relationships/slide" Target="slide22.xml"/><Relationship Id="rId22" Type="http://schemas.openxmlformats.org/officeDocument/2006/relationships/slide" Target="slide38.xml"/><Relationship Id="rId27" Type="http://schemas.openxmlformats.org/officeDocument/2006/relationships/slide" Target="slide51.xml"/><Relationship Id="rId30" Type="http://schemas.openxmlformats.org/officeDocument/2006/relationships/slide" Target="slide25.xml"/><Relationship Id="rId35" Type="http://schemas.openxmlformats.org/officeDocument/2006/relationships/slide" Target="slide44.xml"/><Relationship Id="rId43" Type="http://schemas.openxmlformats.org/officeDocument/2006/relationships/image" Target="../media/image12.png"/></Relationships>
</file>

<file path=ppt/slides/_rels/slide50.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13.png"/><Relationship Id="rId7" Type="http://schemas.openxmlformats.org/officeDocument/2006/relationships/slide" Target="slide5.xml"/><Relationship Id="rId2" Type="http://schemas.openxmlformats.org/officeDocument/2006/relationships/notesSlide" Target="../notesSlides/notesSlide35.xml"/><Relationship Id="rId1" Type="http://schemas.openxmlformats.org/officeDocument/2006/relationships/slideLayout" Target="../slideLayouts/slideLayout8.xml"/><Relationship Id="rId6" Type="http://schemas.openxmlformats.org/officeDocument/2006/relationships/image" Target="../media/image16.png"/><Relationship Id="rId5" Type="http://schemas.openxmlformats.org/officeDocument/2006/relationships/image" Target="../media/image15.png"/><Relationship Id="rId10" Type="http://schemas.openxmlformats.org/officeDocument/2006/relationships/image" Target="../media/image19.png"/><Relationship Id="rId4" Type="http://schemas.openxmlformats.org/officeDocument/2006/relationships/image" Target="../media/image14.png"/><Relationship Id="rId9" Type="http://schemas.openxmlformats.org/officeDocument/2006/relationships/image" Target="../media/image18.png"/></Relationships>
</file>

<file path=ppt/slides/_rels/slide51.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20.png"/><Relationship Id="rId7" Type="http://schemas.openxmlformats.org/officeDocument/2006/relationships/image" Target="../media/image15.png"/><Relationship Id="rId12" Type="http://schemas.openxmlformats.org/officeDocument/2006/relationships/image" Target="../media/image19.png"/><Relationship Id="rId2" Type="http://schemas.openxmlformats.org/officeDocument/2006/relationships/notesSlide" Target="../notesSlides/notesSlide36.xml"/><Relationship Id="rId1" Type="http://schemas.openxmlformats.org/officeDocument/2006/relationships/slideLayout" Target="../slideLayouts/slideLayout8.xml"/><Relationship Id="rId6" Type="http://schemas.openxmlformats.org/officeDocument/2006/relationships/image" Target="../media/image14.png"/><Relationship Id="rId11" Type="http://schemas.openxmlformats.org/officeDocument/2006/relationships/image" Target="../media/image18.png"/><Relationship Id="rId5" Type="http://schemas.openxmlformats.org/officeDocument/2006/relationships/image" Target="../media/image13.png"/><Relationship Id="rId10" Type="http://schemas.openxmlformats.org/officeDocument/2006/relationships/image" Target="../media/image17.png"/><Relationship Id="rId4" Type="http://schemas.microsoft.com/office/2007/relationships/hdphoto" Target="../media/hdphoto3.wdp"/><Relationship Id="rId9" Type="http://schemas.openxmlformats.org/officeDocument/2006/relationships/slide" Target="slide5.xml"/></Relationships>
</file>

<file path=ppt/slides/_rels/slide52.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13.png"/><Relationship Id="rId7" Type="http://schemas.openxmlformats.org/officeDocument/2006/relationships/slide" Target="slide5.xml"/><Relationship Id="rId2" Type="http://schemas.openxmlformats.org/officeDocument/2006/relationships/notesSlide" Target="../notesSlides/notesSlide37.xml"/><Relationship Id="rId1" Type="http://schemas.openxmlformats.org/officeDocument/2006/relationships/slideLayout" Target="../slideLayouts/slideLayout8.xml"/><Relationship Id="rId6" Type="http://schemas.openxmlformats.org/officeDocument/2006/relationships/image" Target="../media/image16.png"/><Relationship Id="rId5" Type="http://schemas.openxmlformats.org/officeDocument/2006/relationships/image" Target="../media/image15.png"/><Relationship Id="rId10" Type="http://schemas.openxmlformats.org/officeDocument/2006/relationships/image" Target="../media/image19.png"/><Relationship Id="rId4" Type="http://schemas.openxmlformats.org/officeDocument/2006/relationships/image" Target="../media/image14.png"/><Relationship Id="rId9" Type="http://schemas.openxmlformats.org/officeDocument/2006/relationships/image" Target="../media/image18.png"/></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4.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13.png"/><Relationship Id="rId7" Type="http://schemas.openxmlformats.org/officeDocument/2006/relationships/image" Target="../media/image19.png"/><Relationship Id="rId2" Type="http://schemas.openxmlformats.org/officeDocument/2006/relationships/notesSlide" Target="../notesSlides/notesSlide38.xml"/><Relationship Id="rId1" Type="http://schemas.openxmlformats.org/officeDocument/2006/relationships/slideLayout" Target="../slideLayouts/slideLayout8.xml"/><Relationship Id="rId6" Type="http://schemas.openxmlformats.org/officeDocument/2006/relationships/image" Target="../media/image18.png"/><Relationship Id="rId5" Type="http://schemas.openxmlformats.org/officeDocument/2006/relationships/image" Target="../media/image17.png"/><Relationship Id="rId10" Type="http://schemas.openxmlformats.org/officeDocument/2006/relationships/slide" Target="slide5.xml"/><Relationship Id="rId4" Type="http://schemas.openxmlformats.org/officeDocument/2006/relationships/image" Target="../media/image14.png"/><Relationship Id="rId9" Type="http://schemas.openxmlformats.org/officeDocument/2006/relationships/image" Target="../media/image16.png"/></Relationships>
</file>

<file path=ppt/slides/_rels/slide55.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20.png"/><Relationship Id="rId7" Type="http://schemas.openxmlformats.org/officeDocument/2006/relationships/image" Target="../media/image15.png"/><Relationship Id="rId12" Type="http://schemas.openxmlformats.org/officeDocument/2006/relationships/image" Target="../media/image19.png"/><Relationship Id="rId2" Type="http://schemas.openxmlformats.org/officeDocument/2006/relationships/notesSlide" Target="../notesSlides/notesSlide39.xml"/><Relationship Id="rId1" Type="http://schemas.openxmlformats.org/officeDocument/2006/relationships/slideLayout" Target="../slideLayouts/slideLayout8.xml"/><Relationship Id="rId6" Type="http://schemas.openxmlformats.org/officeDocument/2006/relationships/image" Target="../media/image14.png"/><Relationship Id="rId11" Type="http://schemas.openxmlformats.org/officeDocument/2006/relationships/image" Target="../media/image18.png"/><Relationship Id="rId5" Type="http://schemas.openxmlformats.org/officeDocument/2006/relationships/image" Target="../media/image13.png"/><Relationship Id="rId10" Type="http://schemas.openxmlformats.org/officeDocument/2006/relationships/image" Target="../media/image17.png"/><Relationship Id="rId4" Type="http://schemas.microsoft.com/office/2007/relationships/hdphoto" Target="../media/hdphoto3.wdp"/><Relationship Id="rId9" Type="http://schemas.openxmlformats.org/officeDocument/2006/relationships/slide" Target="slide5.xml"/></Relationships>
</file>

<file path=ppt/slides/_rels/slide56.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20.png"/><Relationship Id="rId7" Type="http://schemas.openxmlformats.org/officeDocument/2006/relationships/image" Target="../media/image17.png"/><Relationship Id="rId12" Type="http://schemas.openxmlformats.org/officeDocument/2006/relationships/slide" Target="slide5.xml"/><Relationship Id="rId2" Type="http://schemas.openxmlformats.org/officeDocument/2006/relationships/notesSlide" Target="../notesSlides/notesSlide40.xml"/><Relationship Id="rId1" Type="http://schemas.openxmlformats.org/officeDocument/2006/relationships/slideLayout" Target="../slideLayouts/slideLayout8.xml"/><Relationship Id="rId6" Type="http://schemas.openxmlformats.org/officeDocument/2006/relationships/image" Target="../media/image14.png"/><Relationship Id="rId11" Type="http://schemas.openxmlformats.org/officeDocument/2006/relationships/image" Target="../media/image16.png"/><Relationship Id="rId5" Type="http://schemas.openxmlformats.org/officeDocument/2006/relationships/image" Target="../media/image13.png"/><Relationship Id="rId10" Type="http://schemas.openxmlformats.org/officeDocument/2006/relationships/image" Target="../media/image15.png"/><Relationship Id="rId4" Type="http://schemas.microsoft.com/office/2007/relationships/hdphoto" Target="../media/hdphoto3.wdp"/><Relationship Id="rId9" Type="http://schemas.openxmlformats.org/officeDocument/2006/relationships/image" Target="../media/image19.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13.png"/><Relationship Id="rId7" Type="http://schemas.openxmlformats.org/officeDocument/2006/relationships/slide" Target="slide5.xml"/><Relationship Id="rId2" Type="http://schemas.openxmlformats.org/officeDocument/2006/relationships/notesSlide" Target="../notesSlides/notesSlide1.xml"/><Relationship Id="rId1" Type="http://schemas.openxmlformats.org/officeDocument/2006/relationships/slideLayout" Target="../slideLayouts/slideLayout8.xml"/><Relationship Id="rId6" Type="http://schemas.openxmlformats.org/officeDocument/2006/relationships/image" Target="../media/image16.png"/><Relationship Id="rId5" Type="http://schemas.openxmlformats.org/officeDocument/2006/relationships/image" Target="../media/image15.png"/><Relationship Id="rId10" Type="http://schemas.openxmlformats.org/officeDocument/2006/relationships/image" Target="../media/image19.png"/><Relationship Id="rId4" Type="http://schemas.openxmlformats.org/officeDocument/2006/relationships/image" Target="../media/image14.png"/><Relationship Id="rId9" Type="http://schemas.openxmlformats.org/officeDocument/2006/relationships/image" Target="../media/image18.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20.png"/><Relationship Id="rId7" Type="http://schemas.openxmlformats.org/officeDocument/2006/relationships/image" Target="../media/image15.png"/><Relationship Id="rId12" Type="http://schemas.openxmlformats.org/officeDocument/2006/relationships/image" Target="../media/image19.png"/><Relationship Id="rId2" Type="http://schemas.openxmlformats.org/officeDocument/2006/relationships/notesSlide" Target="../notesSlides/notesSlide2.xml"/><Relationship Id="rId1" Type="http://schemas.openxmlformats.org/officeDocument/2006/relationships/slideLayout" Target="../slideLayouts/slideLayout8.xml"/><Relationship Id="rId6" Type="http://schemas.openxmlformats.org/officeDocument/2006/relationships/image" Target="../media/image14.png"/><Relationship Id="rId11" Type="http://schemas.openxmlformats.org/officeDocument/2006/relationships/image" Target="../media/image18.png"/><Relationship Id="rId5" Type="http://schemas.openxmlformats.org/officeDocument/2006/relationships/image" Target="../media/image13.png"/><Relationship Id="rId10" Type="http://schemas.openxmlformats.org/officeDocument/2006/relationships/image" Target="../media/image17.png"/><Relationship Id="rId4" Type="http://schemas.microsoft.com/office/2007/relationships/hdphoto" Target="../media/hdphoto3.wdp"/><Relationship Id="rId9" Type="http://schemas.openxmlformats.org/officeDocument/2006/relationships/slide" Target="slide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avec coins arrondis en diagonale 6">
            <a:extLst>
              <a:ext uri="{FF2B5EF4-FFF2-40B4-BE49-F238E27FC236}">
                <a16:creationId xmlns:a16="http://schemas.microsoft.com/office/drawing/2014/main" id="{8CC007A5-0593-6B0C-8AE8-F33D0D4543C8}"/>
              </a:ext>
            </a:extLst>
          </p:cNvPr>
          <p:cNvSpPr/>
          <p:nvPr/>
        </p:nvSpPr>
        <p:spPr>
          <a:xfrm flipH="1">
            <a:off x="4249171" y="877398"/>
            <a:ext cx="7208044" cy="1555877"/>
          </a:xfrm>
          <a:prstGeom prst="round2Diag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sz="3200" dirty="0">
                <a:solidFill>
                  <a:schemeClr val="tx1"/>
                </a:solidFill>
                <a:cs typeface="Calibri"/>
              </a:rPr>
              <a:t>Cartographie de l’offre de prise en charge des douleurs réfractaires en cancérologie en Grand Est</a:t>
            </a:r>
          </a:p>
        </p:txBody>
      </p:sp>
      <p:sp>
        <p:nvSpPr>
          <p:cNvPr id="6" name="Rectangle avec coins arrondis en diagonale 5">
            <a:extLst>
              <a:ext uri="{FF2B5EF4-FFF2-40B4-BE49-F238E27FC236}">
                <a16:creationId xmlns:a16="http://schemas.microsoft.com/office/drawing/2014/main" id="{8CC007A5-0593-6B0C-8AE8-F33D0D4543C8}"/>
              </a:ext>
            </a:extLst>
          </p:cNvPr>
          <p:cNvSpPr/>
          <p:nvPr/>
        </p:nvSpPr>
        <p:spPr>
          <a:xfrm flipH="1">
            <a:off x="4869656" y="2997290"/>
            <a:ext cx="2874169" cy="1113148"/>
          </a:xfrm>
          <a:prstGeom prst="round2DiagRect">
            <a:avLst/>
          </a:prstGeom>
          <a:solidFill>
            <a:srgbClr val="21112A"/>
          </a:soli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sz="1600" dirty="0">
                <a:cs typeface="Calibri"/>
              </a:rPr>
              <a:t>Structures Douleurs Chroniques (SDC)</a:t>
            </a:r>
          </a:p>
          <a:p>
            <a:pPr algn="ctr"/>
            <a:r>
              <a:rPr lang="fr-FR" sz="1050" dirty="0">
                <a:cs typeface="Calibri"/>
              </a:rPr>
              <a:t>- Labellisation ARS 2022 -</a:t>
            </a:r>
          </a:p>
        </p:txBody>
      </p:sp>
      <p:sp>
        <p:nvSpPr>
          <p:cNvPr id="8" name="Rectangle avec coins arrondis en diagonale 7">
            <a:extLst>
              <a:ext uri="{FF2B5EF4-FFF2-40B4-BE49-F238E27FC236}">
                <a16:creationId xmlns:a16="http://schemas.microsoft.com/office/drawing/2014/main" id="{8CC007A5-0593-6B0C-8AE8-F33D0D4543C8}"/>
              </a:ext>
            </a:extLst>
          </p:cNvPr>
          <p:cNvSpPr/>
          <p:nvPr/>
        </p:nvSpPr>
        <p:spPr>
          <a:xfrm flipH="1">
            <a:off x="7993854" y="2997290"/>
            <a:ext cx="2874169" cy="1113148"/>
          </a:xfrm>
          <a:prstGeom prst="round2DiagRect">
            <a:avLst/>
          </a:prstGeom>
          <a:solidFill>
            <a:srgbClr val="B72A88"/>
          </a:soli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sz="1600" dirty="0">
                <a:cs typeface="Calibri"/>
              </a:rPr>
              <a:t>Techniques interventionnelles au sein des établissements interrogés</a:t>
            </a:r>
          </a:p>
        </p:txBody>
      </p:sp>
      <p:sp>
        <p:nvSpPr>
          <p:cNvPr id="11" name="Ellipse 10"/>
          <p:cNvSpPr/>
          <p:nvPr/>
        </p:nvSpPr>
        <p:spPr>
          <a:xfrm>
            <a:off x="10229848" y="2577552"/>
            <a:ext cx="1276350" cy="647700"/>
          </a:xfrm>
          <a:prstGeom prst="ellipse">
            <a:avLst/>
          </a:prstGeom>
          <a:solidFill>
            <a:srgbClr val="AC9EA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200" dirty="0"/>
              <a:t>Carte interactive</a:t>
            </a:r>
          </a:p>
        </p:txBody>
      </p:sp>
      <p:sp>
        <p:nvSpPr>
          <p:cNvPr id="12" name="Rectangle avec coins arrondis en diagonale 11">
            <a:extLst>
              <a:ext uri="{FF2B5EF4-FFF2-40B4-BE49-F238E27FC236}">
                <a16:creationId xmlns:a16="http://schemas.microsoft.com/office/drawing/2014/main" id="{8CC007A5-0593-6B0C-8AE8-F33D0D4543C8}"/>
              </a:ext>
            </a:extLst>
          </p:cNvPr>
          <p:cNvSpPr/>
          <p:nvPr/>
        </p:nvSpPr>
        <p:spPr>
          <a:xfrm flipH="1">
            <a:off x="7993855" y="4302215"/>
            <a:ext cx="2874170" cy="1113148"/>
          </a:xfrm>
          <a:prstGeom prst="round2DiagRect">
            <a:avLst/>
          </a:prstGeom>
          <a:solidFill>
            <a:srgbClr val="696067"/>
          </a:soli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sz="1600" dirty="0">
                <a:solidFill>
                  <a:schemeClr val="bg1"/>
                </a:solidFill>
                <a:cs typeface="Calibri"/>
              </a:rPr>
              <a:t>Méthodologie </a:t>
            </a:r>
          </a:p>
          <a:p>
            <a:pPr algn="ctr"/>
            <a:r>
              <a:rPr lang="fr-FR" sz="1600" dirty="0">
                <a:solidFill>
                  <a:schemeClr val="bg1"/>
                </a:solidFill>
                <a:cs typeface="Calibri"/>
              </a:rPr>
              <a:t>&amp; Accès au questionnaire</a:t>
            </a:r>
          </a:p>
        </p:txBody>
      </p:sp>
      <p:sp>
        <p:nvSpPr>
          <p:cNvPr id="13" name="Rectangle 12"/>
          <p:cNvSpPr/>
          <p:nvPr/>
        </p:nvSpPr>
        <p:spPr>
          <a:xfrm>
            <a:off x="-1" y="0"/>
            <a:ext cx="3619501" cy="6858000"/>
          </a:xfrm>
          <a:prstGeom prst="rect">
            <a:avLst/>
          </a:prstGeom>
          <a:solidFill>
            <a:srgbClr val="4258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8" name="Rectangle avec coins arrondis en diagonale 17">
            <a:extLst>
              <a:ext uri="{FF2B5EF4-FFF2-40B4-BE49-F238E27FC236}">
                <a16:creationId xmlns:a16="http://schemas.microsoft.com/office/drawing/2014/main" id="{8CC007A5-0593-6B0C-8AE8-F33D0D4543C8}"/>
              </a:ext>
            </a:extLst>
          </p:cNvPr>
          <p:cNvSpPr/>
          <p:nvPr/>
        </p:nvSpPr>
        <p:spPr>
          <a:xfrm flipH="1">
            <a:off x="4869656" y="4302215"/>
            <a:ext cx="2874169" cy="1113148"/>
          </a:xfrm>
          <a:prstGeom prst="round2DiagRect">
            <a:avLst/>
          </a:prstGeom>
          <a:solidFill>
            <a:srgbClr val="F6A436"/>
          </a:soli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sz="1600" dirty="0">
                <a:cs typeface="Calibri"/>
              </a:rPr>
              <a:t>Techniques interventionnelles au sein des SDC</a:t>
            </a:r>
          </a:p>
        </p:txBody>
      </p:sp>
      <p:sp>
        <p:nvSpPr>
          <p:cNvPr id="21" name="Rectangle avec coins arrondis en diagonale 20">
            <a:extLst>
              <a:ext uri="{FF2B5EF4-FFF2-40B4-BE49-F238E27FC236}">
                <a16:creationId xmlns:a16="http://schemas.microsoft.com/office/drawing/2014/main" id="{8CC007A5-0593-6B0C-8AE8-F33D0D4543C8}"/>
              </a:ext>
            </a:extLst>
          </p:cNvPr>
          <p:cNvSpPr/>
          <p:nvPr/>
        </p:nvSpPr>
        <p:spPr>
          <a:xfrm flipH="1">
            <a:off x="247650" y="3959315"/>
            <a:ext cx="3124200" cy="2336709"/>
          </a:xfrm>
          <a:prstGeom prst="round2Diag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sz="1600" b="1" dirty="0">
                <a:solidFill>
                  <a:schemeClr val="tx1"/>
                </a:solidFill>
                <a:cs typeface="Calibri"/>
              </a:rPr>
              <a:t>Mode d’emploi :</a:t>
            </a:r>
          </a:p>
          <a:p>
            <a:pPr algn="ctr"/>
            <a:endParaRPr lang="fr-FR" sz="1600" dirty="0">
              <a:solidFill>
                <a:schemeClr val="tx1"/>
              </a:solidFill>
              <a:cs typeface="Calibri"/>
            </a:endParaRPr>
          </a:p>
          <a:p>
            <a:pPr algn="ctr"/>
            <a:endParaRPr lang="fr-FR" sz="1600" dirty="0">
              <a:solidFill>
                <a:schemeClr val="tx1"/>
              </a:solidFill>
              <a:cs typeface="Calibri"/>
            </a:endParaRPr>
          </a:p>
          <a:p>
            <a:pPr algn="ctr"/>
            <a:endParaRPr lang="fr-FR" sz="1600" dirty="0">
              <a:solidFill>
                <a:schemeClr val="tx1"/>
              </a:solidFill>
              <a:cs typeface="Calibri"/>
            </a:endParaRPr>
          </a:p>
          <a:p>
            <a:pPr algn="ctr"/>
            <a:endParaRPr lang="fr-FR" sz="1600" dirty="0">
              <a:solidFill>
                <a:schemeClr val="tx1"/>
              </a:solidFill>
              <a:cs typeface="Calibri"/>
            </a:endParaRPr>
          </a:p>
          <a:p>
            <a:pPr algn="ctr"/>
            <a:endParaRPr lang="fr-FR" sz="1600" dirty="0">
              <a:solidFill>
                <a:schemeClr val="tx1"/>
              </a:solidFill>
              <a:cs typeface="Calibri"/>
            </a:endParaRPr>
          </a:p>
          <a:p>
            <a:pPr algn="ctr"/>
            <a:endParaRPr lang="fr-FR" sz="1600" dirty="0">
              <a:solidFill>
                <a:schemeClr val="tx1"/>
              </a:solidFill>
              <a:cs typeface="Calibri"/>
            </a:endParaRPr>
          </a:p>
          <a:p>
            <a:pPr algn="ctr"/>
            <a:endParaRPr lang="fr-FR" sz="1600" dirty="0">
              <a:solidFill>
                <a:schemeClr val="tx1"/>
              </a:solidFill>
              <a:cs typeface="Calibri"/>
            </a:endParaRPr>
          </a:p>
        </p:txBody>
      </p:sp>
      <p:pic>
        <p:nvPicPr>
          <p:cNvPr id="15" name="Picture 4" descr="116 000+ Clic Souris Stock Illustrations, graphiques vectoriels libre de  droits et Clip Art - iStock | Internet, Tirelire, Carte bancaire"/>
          <p:cNvPicPr>
            <a:picLocks noChangeAspect="1" noChangeArrowheads="1"/>
          </p:cNvPicPr>
          <p:nvPr/>
        </p:nvPicPr>
        <p:blipFill>
          <a:blip r:embed="rId2" cstate="print">
            <a:extLst>
              <a:ext uri="{BEBA8EAE-BF5A-486C-A8C5-ECC9F3942E4B}">
                <a14:imgProps xmlns:a14="http://schemas.microsoft.com/office/drawing/2010/main">
                  <a14:imgLayer r:embed="rId3">
                    <a14:imgEffect>
                      <a14:backgroundRemoval t="10000" b="90000" l="10000" r="90000">
                        <a14:foregroundMark x1="64542" y1="38725" x2="64542" y2="38725"/>
                        <a14:foregroundMark x1="53595" y1="27124" x2="53595" y2="27124"/>
                        <a14:foregroundMark x1="38889" y1="23529" x2="38889" y2="23529"/>
                        <a14:foregroundMark x1="25654" y1="32680" x2="25654" y2="32680"/>
                        <a14:foregroundMark x1="25980" y1="47876" x2="25980" y2="47876"/>
                        <a14:foregroundMark x1="35458" y1="59641" x2="35458" y2="59641"/>
                      </a14:backgroundRemoval>
                    </a14:imgEffect>
                  </a14:imgLayer>
                </a14:imgProps>
              </a:ext>
              <a:ext uri="{28A0092B-C50C-407E-A947-70E740481C1C}">
                <a14:useLocalDpi xmlns:a14="http://schemas.microsoft.com/office/drawing/2010/main" val="0"/>
              </a:ext>
            </a:extLst>
          </a:blip>
          <a:srcRect/>
          <a:stretch>
            <a:fillRect/>
          </a:stretch>
        </p:blipFill>
        <p:spPr bwMode="auto">
          <a:xfrm>
            <a:off x="360063" y="4430148"/>
            <a:ext cx="529363" cy="529363"/>
          </a:xfrm>
          <a:prstGeom prst="rect">
            <a:avLst/>
          </a:prstGeom>
          <a:noFill/>
          <a:extLst>
            <a:ext uri="{909E8E84-426E-40DD-AFC4-6F175D3DCCD1}">
              <a14:hiddenFill xmlns:a14="http://schemas.microsoft.com/office/drawing/2010/main">
                <a:solidFill>
                  <a:srgbClr val="FFFFFF"/>
                </a:solidFill>
              </a14:hiddenFill>
            </a:ext>
          </a:extLst>
        </p:spPr>
      </p:pic>
      <p:sp>
        <p:nvSpPr>
          <p:cNvPr id="17" name="ZoneTexte 16"/>
          <p:cNvSpPr txBox="1"/>
          <p:nvPr/>
        </p:nvSpPr>
        <p:spPr>
          <a:xfrm>
            <a:off x="889426" y="4469271"/>
            <a:ext cx="2537751" cy="461665"/>
          </a:xfrm>
          <a:prstGeom prst="rect">
            <a:avLst/>
          </a:prstGeom>
        </p:spPr>
        <p:txBody>
          <a:bodyPr wrap="square" rtlCol="0">
            <a:spAutoFit/>
          </a:bodyPr>
          <a:lstStyle/>
          <a:p>
            <a:pPr marL="0" indent="0">
              <a:buNone/>
            </a:pPr>
            <a:r>
              <a:rPr lang="fr-FR" sz="1200" dirty="0"/>
              <a:t>Cliquez sur la carte ou la structure que vous souhaitez consulter </a:t>
            </a:r>
          </a:p>
        </p:txBody>
      </p:sp>
      <p:sp>
        <p:nvSpPr>
          <p:cNvPr id="24" name="ZoneTexte 23"/>
          <p:cNvSpPr txBox="1"/>
          <p:nvPr/>
        </p:nvSpPr>
        <p:spPr>
          <a:xfrm>
            <a:off x="889427" y="5034216"/>
            <a:ext cx="2188702" cy="461665"/>
          </a:xfrm>
          <a:prstGeom prst="rect">
            <a:avLst/>
          </a:prstGeom>
        </p:spPr>
        <p:txBody>
          <a:bodyPr wrap="square" rtlCol="0">
            <a:spAutoFit/>
          </a:bodyPr>
          <a:lstStyle/>
          <a:p>
            <a:pPr marL="0" indent="0">
              <a:buNone/>
            </a:pPr>
            <a:r>
              <a:rPr lang="fr-FR" sz="1200" dirty="0"/>
              <a:t>Cliquez sur ce bouton pour revenir à l’écran d’accueil</a:t>
            </a:r>
          </a:p>
        </p:txBody>
      </p:sp>
      <p:sp>
        <p:nvSpPr>
          <p:cNvPr id="19" name="ZoneTexte 18"/>
          <p:cNvSpPr txBox="1"/>
          <p:nvPr/>
        </p:nvSpPr>
        <p:spPr>
          <a:xfrm>
            <a:off x="247649" y="1687828"/>
            <a:ext cx="3124200" cy="1754326"/>
          </a:xfrm>
          <a:prstGeom prst="rect">
            <a:avLst/>
          </a:prstGeom>
        </p:spPr>
        <p:txBody>
          <a:bodyPr wrap="square" rtlCol="0">
            <a:spAutoFit/>
          </a:bodyPr>
          <a:lstStyle/>
          <a:p>
            <a:pPr marL="0" indent="0" algn="just">
              <a:buNone/>
            </a:pPr>
            <a:r>
              <a:rPr lang="fr-FR" sz="1200" dirty="0">
                <a:solidFill>
                  <a:schemeClr val="bg1"/>
                </a:solidFill>
              </a:rPr>
              <a:t>Ces cartographies ont été établies dans le cadre d’une action de la Feuille de Route Régionale Cancer 2022-2025, en collaboration avec le groupe de travail Grand Est Douleur et Cancer et l’ARS Grand Est.</a:t>
            </a:r>
          </a:p>
          <a:p>
            <a:pPr marL="0" indent="0" algn="just">
              <a:buNone/>
            </a:pPr>
            <a:endParaRPr lang="fr-FR" sz="1200" dirty="0">
              <a:solidFill>
                <a:schemeClr val="bg1"/>
              </a:solidFill>
            </a:endParaRPr>
          </a:p>
          <a:p>
            <a:pPr marL="0" indent="0" algn="just">
              <a:buNone/>
            </a:pPr>
            <a:r>
              <a:rPr lang="fr-FR" sz="1200" dirty="0">
                <a:solidFill>
                  <a:schemeClr val="bg1"/>
                </a:solidFill>
              </a:rPr>
              <a:t>Le présent document est destiné aux professionnels de santé souhaitant connaître l’offre de prise en charge de proximité.</a:t>
            </a:r>
          </a:p>
        </p:txBody>
      </p:sp>
      <p:pic>
        <p:nvPicPr>
          <p:cNvPr id="2" name="Image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77320" y="466678"/>
            <a:ext cx="1864858" cy="819505"/>
          </a:xfrm>
          <a:prstGeom prst="rect">
            <a:avLst/>
          </a:prstGeom>
        </p:spPr>
      </p:pic>
      <p:sp>
        <p:nvSpPr>
          <p:cNvPr id="3" name="Bouton d'action : Personnalisé 2">
            <a:hlinkClick r:id="rId5" action="ppaction://hlinksldjump" highlightClick="1"/>
          </p:cNvPr>
          <p:cNvSpPr/>
          <p:nvPr/>
        </p:nvSpPr>
        <p:spPr>
          <a:xfrm>
            <a:off x="4869655" y="2997290"/>
            <a:ext cx="2874169" cy="1113148"/>
          </a:xfrm>
          <a:prstGeom prst="actionButtonBlank">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22" name="Bouton d'action : Accueil 21">
            <a:hlinkClick r:id="" action="ppaction://hlinkshowjump?jump=firstslide" highlightClick="1"/>
          </p:cNvPr>
          <p:cNvSpPr/>
          <p:nvPr/>
        </p:nvSpPr>
        <p:spPr>
          <a:xfrm>
            <a:off x="467262" y="5106109"/>
            <a:ext cx="366838" cy="324235"/>
          </a:xfrm>
          <a:prstGeom prst="actionButtonHome">
            <a:avLst/>
          </a:prstGeom>
          <a:solidFill>
            <a:srgbClr val="EADB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25" name="Bouton d'action : Retour 24">
            <a:hlinkClick r:id="" action="ppaction://noaction" highlightClick="1"/>
          </p:cNvPr>
          <p:cNvSpPr/>
          <p:nvPr/>
        </p:nvSpPr>
        <p:spPr>
          <a:xfrm>
            <a:off x="458358" y="5667876"/>
            <a:ext cx="366838" cy="324235"/>
          </a:xfrm>
          <a:prstGeom prst="actionButtonReturn">
            <a:avLst/>
          </a:prstGeom>
          <a:solidFill>
            <a:srgbClr val="EADB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26" name="ZoneTexte 25"/>
          <p:cNvSpPr txBox="1"/>
          <p:nvPr/>
        </p:nvSpPr>
        <p:spPr>
          <a:xfrm>
            <a:off x="889427" y="5599162"/>
            <a:ext cx="2188702" cy="461665"/>
          </a:xfrm>
          <a:prstGeom prst="rect">
            <a:avLst/>
          </a:prstGeom>
        </p:spPr>
        <p:txBody>
          <a:bodyPr wrap="square" rtlCol="0">
            <a:spAutoFit/>
          </a:bodyPr>
          <a:lstStyle/>
          <a:p>
            <a:pPr marL="0" indent="0">
              <a:buNone/>
            </a:pPr>
            <a:r>
              <a:rPr lang="fr-FR" sz="1200" dirty="0"/>
              <a:t>Cliquez sur ce bouton pour revenir à l’écran précédent</a:t>
            </a:r>
          </a:p>
        </p:txBody>
      </p:sp>
      <p:sp>
        <p:nvSpPr>
          <p:cNvPr id="27" name="Bouton d'action : Personnalisé 26">
            <a:hlinkClick r:id="rId6" action="ppaction://hlinksldjump" highlightClick="1"/>
          </p:cNvPr>
          <p:cNvSpPr/>
          <p:nvPr/>
        </p:nvSpPr>
        <p:spPr>
          <a:xfrm>
            <a:off x="7996233" y="2997290"/>
            <a:ext cx="2874169" cy="1113148"/>
          </a:xfrm>
          <a:prstGeom prst="actionButtonBlank">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28" name="Bouton d'action : Personnalisé 27">
            <a:hlinkClick r:id="rId7" action="ppaction://hlinksldjump" highlightClick="1"/>
          </p:cNvPr>
          <p:cNvSpPr/>
          <p:nvPr/>
        </p:nvSpPr>
        <p:spPr>
          <a:xfrm>
            <a:off x="4869655" y="4317196"/>
            <a:ext cx="2874169" cy="1113148"/>
          </a:xfrm>
          <a:prstGeom prst="actionButtonBlank">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29" name="Bouton d'action : Personnalisé 28">
            <a:hlinkClick r:id="rId8" action="ppaction://hlinksldjump" highlightClick="1"/>
          </p:cNvPr>
          <p:cNvSpPr/>
          <p:nvPr/>
        </p:nvSpPr>
        <p:spPr>
          <a:xfrm>
            <a:off x="7993854" y="4302215"/>
            <a:ext cx="2874169" cy="1113148"/>
          </a:xfrm>
          <a:prstGeom prst="actionButtonBlank">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23" name="ZoneTexte 22"/>
          <p:cNvSpPr txBox="1"/>
          <p:nvPr/>
        </p:nvSpPr>
        <p:spPr>
          <a:xfrm>
            <a:off x="11911637" y="5394960"/>
            <a:ext cx="338554" cy="1463039"/>
          </a:xfrm>
          <a:prstGeom prst="rect">
            <a:avLst/>
          </a:prstGeom>
        </p:spPr>
        <p:txBody>
          <a:bodyPr vert="vert270" wrap="square" rtlCol="0">
            <a:spAutoFit/>
          </a:bodyPr>
          <a:lstStyle/>
          <a:p>
            <a:pPr marL="0" indent="0" algn="ctr">
              <a:buNone/>
            </a:pPr>
            <a:r>
              <a:rPr lang="fr-FR" sz="1000" dirty="0"/>
              <a:t>NEON – mars 2025</a:t>
            </a:r>
          </a:p>
        </p:txBody>
      </p:sp>
    </p:spTree>
    <p:extLst>
      <p:ext uri="{BB962C8B-B14F-4D97-AF65-F5344CB8AC3E}">
        <p14:creationId xmlns:p14="http://schemas.microsoft.com/office/powerpoint/2010/main" val="89301017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26" name="Image 2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79833" y="4430356"/>
            <a:ext cx="5149542" cy="1651022"/>
          </a:xfrm>
          <a:prstGeom prst="rect">
            <a:avLst/>
          </a:prstGeom>
        </p:spPr>
      </p:pic>
      <p:pic>
        <p:nvPicPr>
          <p:cNvPr id="30" name="Image 2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79833" y="1033463"/>
            <a:ext cx="5149542" cy="3170237"/>
          </a:xfrm>
          <a:prstGeom prst="rect">
            <a:avLst/>
          </a:prstGeom>
        </p:spPr>
      </p:pic>
      <p:pic>
        <p:nvPicPr>
          <p:cNvPr id="27" name="Image 2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836409" y="742518"/>
            <a:ext cx="4328535" cy="3307531"/>
          </a:xfrm>
          <a:prstGeom prst="rect">
            <a:avLst/>
          </a:prstGeom>
        </p:spPr>
      </p:pic>
      <p:pic>
        <p:nvPicPr>
          <p:cNvPr id="28" name="Image 2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836410" y="4155927"/>
            <a:ext cx="4328535" cy="1337910"/>
          </a:xfrm>
          <a:prstGeom prst="rect">
            <a:avLst/>
          </a:prstGeom>
        </p:spPr>
      </p:pic>
      <p:pic>
        <p:nvPicPr>
          <p:cNvPr id="29" name="Image 28"/>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836409" y="5599715"/>
            <a:ext cx="4328535" cy="967339"/>
          </a:xfrm>
          <a:prstGeom prst="rect">
            <a:avLst/>
          </a:prstGeom>
        </p:spPr>
      </p:pic>
      <p:sp>
        <p:nvSpPr>
          <p:cNvPr id="31" name="ZoneTexte 30"/>
          <p:cNvSpPr txBox="1"/>
          <p:nvPr/>
        </p:nvSpPr>
        <p:spPr>
          <a:xfrm>
            <a:off x="1279833" y="301666"/>
            <a:ext cx="3063916" cy="400110"/>
          </a:xfrm>
          <a:prstGeom prst="rect">
            <a:avLst/>
          </a:prstGeom>
        </p:spPr>
        <p:txBody>
          <a:bodyPr wrap="none" rtlCol="0">
            <a:spAutoFit/>
          </a:bodyPr>
          <a:lstStyle/>
          <a:p>
            <a:r>
              <a:rPr lang="fr-FR" sz="2000" b="1" dirty="0"/>
              <a:t>L’HÔPITAL PRIVÉ DE L’AUBE</a:t>
            </a:r>
            <a:endParaRPr lang="fr-FR" sz="2000" dirty="0"/>
          </a:p>
        </p:txBody>
      </p:sp>
      <p:pic>
        <p:nvPicPr>
          <p:cNvPr id="7" name="Image 6"/>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rot="5400000">
            <a:off x="3936043" y="350516"/>
            <a:ext cx="400110" cy="400110"/>
          </a:xfrm>
          <a:prstGeom prst="rect">
            <a:avLst/>
          </a:prstGeom>
        </p:spPr>
      </p:pic>
      <p:pic>
        <p:nvPicPr>
          <p:cNvPr id="8" name="Image 7"/>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279833" y="252816"/>
            <a:ext cx="404990" cy="409869"/>
          </a:xfrm>
          <a:prstGeom prst="rect">
            <a:avLst/>
          </a:prstGeom>
        </p:spPr>
      </p:pic>
      <p:graphicFrame>
        <p:nvGraphicFramePr>
          <p:cNvPr id="2" name="Tableau 1"/>
          <p:cNvGraphicFramePr>
            <a:graphicFrameLocks noGrp="1"/>
          </p:cNvGraphicFramePr>
          <p:nvPr>
            <p:extLst>
              <p:ext uri="{D42A27DB-BD31-4B8C-83A1-F6EECF244321}">
                <p14:modId xmlns:p14="http://schemas.microsoft.com/office/powerpoint/2010/main" val="2130515557"/>
              </p:ext>
            </p:extLst>
          </p:nvPr>
        </p:nvGraphicFramePr>
        <p:xfrm>
          <a:off x="1413183" y="815757"/>
          <a:ext cx="4882842" cy="5382050"/>
        </p:xfrm>
        <a:graphic>
          <a:graphicData uri="http://schemas.openxmlformats.org/drawingml/2006/table">
            <a:tbl>
              <a:tblPr firstRow="1" firstCol="1" bandRow="1">
                <a:tableStyleId>{5C22544A-7EE6-4342-B048-85BDC9FD1C3A}</a:tableStyleId>
              </a:tblPr>
              <a:tblGrid>
                <a:gridCol w="2077571">
                  <a:extLst>
                    <a:ext uri="{9D8B030D-6E8A-4147-A177-3AD203B41FA5}">
                      <a16:colId xmlns:a16="http://schemas.microsoft.com/office/drawing/2014/main" val="1358807601"/>
                    </a:ext>
                  </a:extLst>
                </a:gridCol>
                <a:gridCol w="2805271">
                  <a:extLst>
                    <a:ext uri="{9D8B030D-6E8A-4147-A177-3AD203B41FA5}">
                      <a16:colId xmlns:a16="http://schemas.microsoft.com/office/drawing/2014/main" val="2944003817"/>
                    </a:ext>
                  </a:extLst>
                </a:gridCol>
              </a:tblGrid>
              <a:tr h="235064">
                <a:tc gridSpan="2">
                  <a:txBody>
                    <a:bodyPr/>
                    <a:lstStyle/>
                    <a:p>
                      <a:pPr algn="l">
                        <a:lnSpc>
                          <a:spcPct val="107000"/>
                        </a:lnSpc>
                        <a:spcAft>
                          <a:spcPts val="0"/>
                        </a:spcAft>
                      </a:pPr>
                      <a:r>
                        <a:rPr lang="fr-FR" sz="1400">
                          <a:solidFill>
                            <a:srgbClr val="21112A"/>
                          </a:solidFill>
                          <a:effectLst/>
                        </a:rPr>
                        <a:t>Informations générales</a:t>
                      </a:r>
                      <a:endParaRPr lang="fr-FR" sz="1400">
                        <a:solidFill>
                          <a:srgbClr val="21112A"/>
                        </a:solidFill>
                        <a:effectLst/>
                        <a:latin typeface="Calibri" panose="020F0502020204030204" pitchFamily="34" charset="0"/>
                        <a:ea typeface="Calibri" panose="020F0502020204030204" pitchFamily="34" charset="0"/>
                        <a:cs typeface="Times New Roman" panose="02020603050405020304" pitchFamily="18" charset="0"/>
                      </a:endParaRPr>
                    </a:p>
                  </a:txBody>
                  <a:tcPr marL="56473" marR="56473" marT="0" marB="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hMerge="1">
                  <a:txBody>
                    <a:bodyPr/>
                    <a:lstStyle/>
                    <a:p>
                      <a:endParaRPr lang="fr-FR"/>
                    </a:p>
                  </a:txBody>
                  <a:tcPr/>
                </a:tc>
                <a:extLst>
                  <a:ext uri="{0D108BD9-81ED-4DB2-BD59-A6C34878D82A}">
                    <a16:rowId xmlns:a16="http://schemas.microsoft.com/office/drawing/2014/main" val="3136089875"/>
                  </a:ext>
                </a:extLst>
              </a:tr>
              <a:tr h="179240">
                <a:tc>
                  <a:txBody>
                    <a:bodyPr/>
                    <a:lstStyle/>
                    <a:p>
                      <a:pPr algn="l">
                        <a:lnSpc>
                          <a:spcPct val="107000"/>
                        </a:lnSpc>
                        <a:spcAft>
                          <a:spcPts val="0"/>
                        </a:spcAft>
                      </a:pPr>
                      <a:r>
                        <a:rPr lang="fr-FR" sz="1100">
                          <a:solidFill>
                            <a:srgbClr val="21112A"/>
                          </a:solidFill>
                          <a:effectLst/>
                        </a:rPr>
                        <a:t> Médecin responsable :</a:t>
                      </a:r>
                      <a:endParaRPr lang="fr-FR" sz="1100">
                        <a:solidFill>
                          <a:srgbClr val="21112A"/>
                        </a:solidFill>
                        <a:effectLst/>
                        <a:latin typeface="Calibri" panose="020F0502020204030204" pitchFamily="34" charset="0"/>
                        <a:ea typeface="Calibri" panose="020F0502020204030204" pitchFamily="34" charset="0"/>
                        <a:cs typeface="Times New Roman" panose="02020603050405020304" pitchFamily="18" charset="0"/>
                      </a:endParaRPr>
                    </a:p>
                  </a:txBody>
                  <a:tcPr marL="56473" marR="56473" marT="0" marB="0">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marL="0" marR="0" indent="0" algn="l" defTabSz="914377" rtl="0" eaLnBrk="1" fontAlgn="auto" latinLnBrk="0" hangingPunct="1">
                        <a:lnSpc>
                          <a:spcPct val="107000"/>
                        </a:lnSpc>
                        <a:spcBef>
                          <a:spcPts val="0"/>
                        </a:spcBef>
                        <a:spcAft>
                          <a:spcPts val="0"/>
                        </a:spcAft>
                        <a:buClrTx/>
                        <a:buSzTx/>
                        <a:buFontTx/>
                        <a:buNone/>
                        <a:tabLst/>
                        <a:defRPr/>
                      </a:pPr>
                      <a:r>
                        <a:rPr lang="fr-FR" sz="1100" i="1" dirty="0">
                          <a:solidFill>
                            <a:sysClr val="windowText" lastClr="000000"/>
                          </a:solidFill>
                          <a:effectLst/>
                        </a:rPr>
                        <a:t>Information non disponible</a:t>
                      </a:r>
                      <a:endParaRPr lang="fr-FR" sz="1100" dirty="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6473" marR="56473" marT="0" marB="0">
                    <a:lnL w="12700" cmpd="sng">
                      <a:noFill/>
                    </a:lnL>
                    <a:lnR w="12700" cmpd="sng">
                      <a:noFill/>
                    </a:lnR>
                    <a:lnT w="381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714130615"/>
                  </a:ext>
                </a:extLst>
              </a:tr>
              <a:tr h="179240">
                <a:tc>
                  <a:txBody>
                    <a:bodyPr/>
                    <a:lstStyle/>
                    <a:p>
                      <a:pPr algn="l">
                        <a:lnSpc>
                          <a:spcPct val="107000"/>
                        </a:lnSpc>
                        <a:spcAft>
                          <a:spcPts val="0"/>
                        </a:spcAft>
                      </a:pPr>
                      <a:r>
                        <a:rPr lang="fr-FR" sz="1100">
                          <a:solidFill>
                            <a:srgbClr val="21112A"/>
                          </a:solidFill>
                          <a:effectLst/>
                        </a:rPr>
                        <a:t> </a:t>
                      </a:r>
                      <a:endParaRPr lang="fr-FR" sz="1100">
                        <a:solidFill>
                          <a:srgbClr val="21112A"/>
                        </a:solidFill>
                        <a:effectLst/>
                        <a:latin typeface="Calibri" panose="020F0502020204030204" pitchFamily="34" charset="0"/>
                        <a:ea typeface="Calibri" panose="020F0502020204030204" pitchFamily="34" charset="0"/>
                        <a:cs typeface="Times New Roman" panose="02020603050405020304" pitchFamily="18" charset="0"/>
                      </a:endParaRPr>
                    </a:p>
                  </a:txBody>
                  <a:tcPr marL="56473" marR="56473"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a:lnSpc>
                          <a:spcPct val="107000"/>
                        </a:lnSpc>
                        <a:spcAft>
                          <a:spcPts val="0"/>
                        </a:spcAft>
                      </a:pPr>
                      <a:r>
                        <a:rPr lang="fr-FR" sz="1100">
                          <a:solidFill>
                            <a:srgbClr val="21112A"/>
                          </a:solidFill>
                          <a:effectLst/>
                        </a:rPr>
                        <a:t> </a:t>
                      </a:r>
                      <a:endParaRPr lang="fr-FR" sz="1100">
                        <a:solidFill>
                          <a:srgbClr val="21112A"/>
                        </a:solidFill>
                        <a:effectLst/>
                        <a:latin typeface="Calibri" panose="020F0502020204030204" pitchFamily="34" charset="0"/>
                        <a:ea typeface="Calibri" panose="020F0502020204030204" pitchFamily="34" charset="0"/>
                        <a:cs typeface="Times New Roman" panose="02020603050405020304" pitchFamily="18" charset="0"/>
                      </a:endParaRPr>
                    </a:p>
                  </a:txBody>
                  <a:tcPr marL="56473" marR="56473"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6205748"/>
                  </a:ext>
                </a:extLst>
              </a:tr>
              <a:tr h="179240">
                <a:tc>
                  <a:txBody>
                    <a:bodyPr/>
                    <a:lstStyle/>
                    <a:p>
                      <a:pPr algn="l">
                        <a:lnSpc>
                          <a:spcPct val="107000"/>
                        </a:lnSpc>
                        <a:spcAft>
                          <a:spcPts val="0"/>
                        </a:spcAft>
                      </a:pPr>
                      <a:r>
                        <a:rPr lang="fr-FR" sz="1100">
                          <a:solidFill>
                            <a:srgbClr val="21112A"/>
                          </a:solidFill>
                          <a:effectLst/>
                        </a:rPr>
                        <a:t>Labellisation SDC :</a:t>
                      </a:r>
                      <a:endParaRPr lang="fr-FR" sz="1100">
                        <a:solidFill>
                          <a:srgbClr val="21112A"/>
                        </a:solidFill>
                        <a:effectLst/>
                        <a:latin typeface="Calibri" panose="020F0502020204030204" pitchFamily="34" charset="0"/>
                        <a:ea typeface="Calibri" panose="020F0502020204030204" pitchFamily="34" charset="0"/>
                        <a:cs typeface="Times New Roman" panose="02020603050405020304" pitchFamily="18" charset="0"/>
                      </a:endParaRPr>
                    </a:p>
                  </a:txBody>
                  <a:tcPr marL="56473" marR="56473"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a:lnSpc>
                          <a:spcPct val="107000"/>
                        </a:lnSpc>
                        <a:spcAft>
                          <a:spcPts val="0"/>
                        </a:spcAft>
                      </a:pPr>
                      <a:r>
                        <a:rPr lang="fr-FR" sz="1100" dirty="0">
                          <a:solidFill>
                            <a:srgbClr val="21112A"/>
                          </a:solidFill>
                          <a:effectLst/>
                        </a:rPr>
                        <a:t>Non</a:t>
                      </a:r>
                      <a:endParaRPr lang="fr-FR" sz="1100" dirty="0">
                        <a:solidFill>
                          <a:srgbClr val="21112A"/>
                        </a:solidFill>
                        <a:effectLst/>
                        <a:latin typeface="Calibri" panose="020F0502020204030204" pitchFamily="34" charset="0"/>
                        <a:ea typeface="Calibri" panose="020F0502020204030204" pitchFamily="34" charset="0"/>
                        <a:cs typeface="Times New Roman" panose="02020603050405020304" pitchFamily="18" charset="0"/>
                      </a:endParaRPr>
                    </a:p>
                  </a:txBody>
                  <a:tcPr marL="56473" marR="56473"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85225807"/>
                  </a:ext>
                </a:extLst>
              </a:tr>
              <a:tr h="187538">
                <a:tc>
                  <a:txBody>
                    <a:bodyPr/>
                    <a:lstStyle/>
                    <a:p>
                      <a:pPr algn="l">
                        <a:lnSpc>
                          <a:spcPct val="107000"/>
                        </a:lnSpc>
                        <a:spcAft>
                          <a:spcPts val="0"/>
                        </a:spcAft>
                      </a:pPr>
                      <a:r>
                        <a:rPr lang="fr-FR" sz="1100">
                          <a:solidFill>
                            <a:srgbClr val="21112A"/>
                          </a:solidFill>
                          <a:effectLst/>
                        </a:rPr>
                        <a:t>Type pédiatrique :</a:t>
                      </a:r>
                      <a:endParaRPr lang="fr-FR" sz="1100">
                        <a:solidFill>
                          <a:srgbClr val="21112A"/>
                        </a:solidFill>
                        <a:effectLst/>
                        <a:latin typeface="Calibri" panose="020F0502020204030204" pitchFamily="34" charset="0"/>
                        <a:ea typeface="Calibri" panose="020F0502020204030204" pitchFamily="34" charset="0"/>
                        <a:cs typeface="Times New Roman" panose="02020603050405020304" pitchFamily="18" charset="0"/>
                      </a:endParaRPr>
                    </a:p>
                  </a:txBody>
                  <a:tcPr marL="56473" marR="56473"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a:lnSpc>
                          <a:spcPct val="107000"/>
                        </a:lnSpc>
                        <a:spcAft>
                          <a:spcPts val="0"/>
                        </a:spcAft>
                      </a:pPr>
                      <a:r>
                        <a:rPr lang="fr-FR" sz="1100" dirty="0">
                          <a:solidFill>
                            <a:srgbClr val="21112A"/>
                          </a:solidFill>
                          <a:effectLst/>
                          <a:latin typeface="Calibri" panose="020F0502020204030204" pitchFamily="34" charset="0"/>
                          <a:ea typeface="Calibri" panose="020F0502020204030204" pitchFamily="34" charset="0"/>
                          <a:cs typeface="Times New Roman" panose="02020603050405020304" pitchFamily="18" charset="0"/>
                        </a:rPr>
                        <a:t>-</a:t>
                      </a:r>
                    </a:p>
                  </a:txBody>
                  <a:tcPr marL="56473" marR="56473"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791576137"/>
                  </a:ext>
                </a:extLst>
              </a:tr>
              <a:tr h="187538">
                <a:tc>
                  <a:txBody>
                    <a:bodyPr/>
                    <a:lstStyle/>
                    <a:p>
                      <a:pPr algn="l">
                        <a:lnSpc>
                          <a:spcPct val="107000"/>
                        </a:lnSpc>
                        <a:spcAft>
                          <a:spcPts val="0"/>
                        </a:spcAft>
                      </a:pPr>
                      <a:r>
                        <a:rPr lang="fr-FR" sz="1100">
                          <a:solidFill>
                            <a:srgbClr val="21112A"/>
                          </a:solidFill>
                          <a:effectLst/>
                        </a:rPr>
                        <a:t>Type oncologique :</a:t>
                      </a:r>
                      <a:endParaRPr lang="fr-FR" sz="1100">
                        <a:solidFill>
                          <a:srgbClr val="21112A"/>
                        </a:solidFill>
                        <a:effectLst/>
                        <a:latin typeface="Calibri" panose="020F0502020204030204" pitchFamily="34" charset="0"/>
                        <a:ea typeface="Calibri" panose="020F0502020204030204" pitchFamily="34" charset="0"/>
                        <a:cs typeface="Times New Roman" panose="02020603050405020304" pitchFamily="18" charset="0"/>
                      </a:endParaRPr>
                    </a:p>
                  </a:txBody>
                  <a:tcPr marL="56473" marR="56473"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a:lnSpc>
                          <a:spcPct val="107000"/>
                        </a:lnSpc>
                        <a:spcAft>
                          <a:spcPts val="0"/>
                        </a:spcAft>
                      </a:pPr>
                      <a:r>
                        <a:rPr lang="fr-FR" sz="1100" dirty="0">
                          <a:solidFill>
                            <a:srgbClr val="21112A"/>
                          </a:solidFill>
                          <a:effectLst/>
                          <a:latin typeface="Calibri" panose="020F0502020204030204" pitchFamily="34" charset="0"/>
                          <a:ea typeface="Calibri" panose="020F0502020204030204" pitchFamily="34" charset="0"/>
                          <a:cs typeface="Times New Roman" panose="02020603050405020304" pitchFamily="18" charset="0"/>
                        </a:rPr>
                        <a:t>-</a:t>
                      </a:r>
                    </a:p>
                  </a:txBody>
                  <a:tcPr marL="56473" marR="56473"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4086632751"/>
                  </a:ext>
                </a:extLst>
              </a:tr>
              <a:tr h="179240">
                <a:tc>
                  <a:txBody>
                    <a:bodyPr/>
                    <a:lstStyle/>
                    <a:p>
                      <a:pPr algn="l">
                        <a:lnSpc>
                          <a:spcPct val="107000"/>
                        </a:lnSpc>
                        <a:spcAft>
                          <a:spcPts val="0"/>
                        </a:spcAft>
                      </a:pPr>
                      <a:r>
                        <a:rPr lang="fr-FR" sz="1100">
                          <a:solidFill>
                            <a:srgbClr val="21112A"/>
                          </a:solidFill>
                          <a:effectLst/>
                        </a:rPr>
                        <a:t> </a:t>
                      </a:r>
                      <a:endParaRPr lang="fr-FR" sz="1100">
                        <a:solidFill>
                          <a:srgbClr val="21112A"/>
                        </a:solidFill>
                        <a:effectLst/>
                        <a:latin typeface="Calibri" panose="020F0502020204030204" pitchFamily="34" charset="0"/>
                        <a:ea typeface="Calibri" panose="020F0502020204030204" pitchFamily="34" charset="0"/>
                        <a:cs typeface="Times New Roman" panose="02020603050405020304" pitchFamily="18" charset="0"/>
                      </a:endParaRPr>
                    </a:p>
                  </a:txBody>
                  <a:tcPr marL="56473" marR="56473"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a:lnSpc>
                          <a:spcPct val="107000"/>
                        </a:lnSpc>
                        <a:spcAft>
                          <a:spcPts val="0"/>
                        </a:spcAft>
                      </a:pPr>
                      <a:r>
                        <a:rPr lang="fr-FR" sz="1100" dirty="0">
                          <a:solidFill>
                            <a:srgbClr val="21112A"/>
                          </a:solidFill>
                          <a:effectLst/>
                        </a:rPr>
                        <a:t> </a:t>
                      </a:r>
                      <a:endParaRPr lang="fr-FR" sz="1100" dirty="0">
                        <a:solidFill>
                          <a:srgbClr val="21112A"/>
                        </a:solidFill>
                        <a:effectLst/>
                        <a:latin typeface="Calibri" panose="020F0502020204030204" pitchFamily="34" charset="0"/>
                        <a:ea typeface="Calibri" panose="020F0502020204030204" pitchFamily="34" charset="0"/>
                        <a:cs typeface="Times New Roman" panose="02020603050405020304" pitchFamily="18" charset="0"/>
                      </a:endParaRPr>
                    </a:p>
                  </a:txBody>
                  <a:tcPr marL="56473" marR="56473"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78215951"/>
                  </a:ext>
                </a:extLst>
              </a:tr>
              <a:tr h="741853">
                <a:tc>
                  <a:txBody>
                    <a:bodyPr/>
                    <a:lstStyle/>
                    <a:p>
                      <a:pPr algn="l">
                        <a:lnSpc>
                          <a:spcPct val="107000"/>
                        </a:lnSpc>
                        <a:spcAft>
                          <a:spcPts val="0"/>
                        </a:spcAft>
                      </a:pPr>
                      <a:r>
                        <a:rPr lang="fr-FR" sz="1100">
                          <a:solidFill>
                            <a:srgbClr val="21112A"/>
                          </a:solidFill>
                          <a:effectLst/>
                        </a:rPr>
                        <a:t>Adressage :</a:t>
                      </a:r>
                      <a:endParaRPr lang="fr-FR" sz="1100">
                        <a:solidFill>
                          <a:srgbClr val="21112A"/>
                        </a:solidFill>
                        <a:effectLst/>
                        <a:latin typeface="Calibri" panose="020F0502020204030204" pitchFamily="34" charset="0"/>
                        <a:ea typeface="Calibri" panose="020F0502020204030204" pitchFamily="34" charset="0"/>
                        <a:cs typeface="Times New Roman" panose="02020603050405020304" pitchFamily="18" charset="0"/>
                      </a:endParaRPr>
                    </a:p>
                  </a:txBody>
                  <a:tcPr marL="56473" marR="56473"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a:lnSpc>
                          <a:spcPct val="107000"/>
                        </a:lnSpc>
                        <a:spcAft>
                          <a:spcPts val="0"/>
                        </a:spcAft>
                      </a:pPr>
                      <a:r>
                        <a:rPr lang="fr-FR" sz="1100" dirty="0">
                          <a:solidFill>
                            <a:srgbClr val="21112A"/>
                          </a:solidFill>
                          <a:effectLst/>
                        </a:rPr>
                        <a:t>Filière interne à la structure;</a:t>
                      </a:r>
                    </a:p>
                    <a:p>
                      <a:pPr algn="l">
                        <a:lnSpc>
                          <a:spcPct val="107000"/>
                        </a:lnSpc>
                        <a:spcAft>
                          <a:spcPts val="0"/>
                        </a:spcAft>
                      </a:pPr>
                      <a:r>
                        <a:rPr lang="fr-FR" sz="1100" dirty="0">
                          <a:solidFill>
                            <a:srgbClr val="21112A"/>
                          </a:solidFill>
                          <a:effectLst/>
                        </a:rPr>
                        <a:t>Filière inter-établissements;</a:t>
                      </a:r>
                    </a:p>
                    <a:p>
                      <a:pPr algn="l">
                        <a:lnSpc>
                          <a:spcPct val="107000"/>
                        </a:lnSpc>
                        <a:spcAft>
                          <a:spcPts val="0"/>
                        </a:spcAft>
                      </a:pPr>
                      <a:r>
                        <a:rPr lang="fr-FR" sz="1100" dirty="0">
                          <a:solidFill>
                            <a:srgbClr val="21112A"/>
                          </a:solidFill>
                          <a:effectLst/>
                        </a:rPr>
                        <a:t>Adressage direct Ville-Hôpital;</a:t>
                      </a:r>
                    </a:p>
                    <a:p>
                      <a:pPr algn="l">
                        <a:lnSpc>
                          <a:spcPct val="107000"/>
                        </a:lnSpc>
                        <a:spcAft>
                          <a:spcPts val="0"/>
                        </a:spcAft>
                      </a:pPr>
                      <a:r>
                        <a:rPr lang="fr-FR" sz="1100" dirty="0">
                          <a:solidFill>
                            <a:srgbClr val="21112A"/>
                          </a:solidFill>
                          <a:effectLst/>
                        </a:rPr>
                        <a:t>Adressage au sein d’un GHT</a:t>
                      </a:r>
                      <a:endParaRPr lang="fr-FR" sz="1100" dirty="0">
                        <a:solidFill>
                          <a:srgbClr val="21112A"/>
                        </a:solidFill>
                        <a:effectLst/>
                        <a:latin typeface="Calibri" panose="020F0502020204030204" pitchFamily="34" charset="0"/>
                        <a:ea typeface="Calibri" panose="020F0502020204030204" pitchFamily="34" charset="0"/>
                        <a:cs typeface="Times New Roman" panose="02020603050405020304" pitchFamily="18" charset="0"/>
                      </a:endParaRPr>
                    </a:p>
                  </a:txBody>
                  <a:tcPr marL="56473" marR="56473"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756469858"/>
                  </a:ext>
                </a:extLst>
              </a:tr>
              <a:tr h="179240">
                <a:tc>
                  <a:txBody>
                    <a:bodyPr/>
                    <a:lstStyle/>
                    <a:p>
                      <a:pPr algn="l">
                        <a:lnSpc>
                          <a:spcPct val="107000"/>
                        </a:lnSpc>
                        <a:spcAft>
                          <a:spcPts val="0"/>
                        </a:spcAft>
                      </a:pPr>
                      <a:r>
                        <a:rPr lang="fr-FR" sz="1100">
                          <a:solidFill>
                            <a:srgbClr val="21112A"/>
                          </a:solidFill>
                          <a:effectLst/>
                        </a:rPr>
                        <a:t> </a:t>
                      </a:r>
                      <a:endParaRPr lang="fr-FR" sz="1100">
                        <a:solidFill>
                          <a:srgbClr val="21112A"/>
                        </a:solidFill>
                        <a:effectLst/>
                        <a:latin typeface="Calibri" panose="020F0502020204030204" pitchFamily="34" charset="0"/>
                        <a:ea typeface="Calibri" panose="020F0502020204030204" pitchFamily="34" charset="0"/>
                        <a:cs typeface="Times New Roman" panose="02020603050405020304" pitchFamily="18" charset="0"/>
                      </a:endParaRPr>
                    </a:p>
                  </a:txBody>
                  <a:tcPr marL="56473" marR="56473"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a:lnSpc>
                          <a:spcPct val="107000"/>
                        </a:lnSpc>
                        <a:spcAft>
                          <a:spcPts val="0"/>
                        </a:spcAft>
                      </a:pPr>
                      <a:r>
                        <a:rPr lang="fr-FR" sz="1100" dirty="0">
                          <a:solidFill>
                            <a:srgbClr val="21112A"/>
                          </a:solidFill>
                          <a:effectLst/>
                        </a:rPr>
                        <a:t> </a:t>
                      </a:r>
                      <a:endParaRPr lang="fr-FR" sz="1100" dirty="0">
                        <a:solidFill>
                          <a:srgbClr val="21112A"/>
                        </a:solidFill>
                        <a:effectLst/>
                        <a:latin typeface="Calibri" panose="020F0502020204030204" pitchFamily="34" charset="0"/>
                        <a:ea typeface="Calibri" panose="020F0502020204030204" pitchFamily="34" charset="0"/>
                        <a:cs typeface="Times New Roman" panose="02020603050405020304" pitchFamily="18" charset="0"/>
                      </a:endParaRPr>
                    </a:p>
                  </a:txBody>
                  <a:tcPr marL="56473" marR="56473"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884120428"/>
                  </a:ext>
                </a:extLst>
              </a:tr>
              <a:tr h="366778">
                <a:tc>
                  <a:txBody>
                    <a:bodyPr/>
                    <a:lstStyle/>
                    <a:p>
                      <a:pPr algn="l">
                        <a:lnSpc>
                          <a:spcPct val="107000"/>
                        </a:lnSpc>
                        <a:spcAft>
                          <a:spcPts val="0"/>
                        </a:spcAft>
                      </a:pPr>
                      <a:r>
                        <a:rPr lang="fr-FR" sz="1100">
                          <a:solidFill>
                            <a:srgbClr val="21112A"/>
                          </a:solidFill>
                          <a:effectLst/>
                        </a:rPr>
                        <a:t>Partenariat / En lien avec :</a:t>
                      </a:r>
                      <a:endParaRPr lang="fr-FR" sz="1100">
                        <a:solidFill>
                          <a:srgbClr val="21112A"/>
                        </a:solidFill>
                        <a:effectLst/>
                        <a:latin typeface="Calibri" panose="020F0502020204030204" pitchFamily="34" charset="0"/>
                        <a:ea typeface="Calibri" panose="020F0502020204030204" pitchFamily="34" charset="0"/>
                        <a:cs typeface="Times New Roman" panose="02020603050405020304" pitchFamily="18" charset="0"/>
                      </a:endParaRPr>
                    </a:p>
                  </a:txBody>
                  <a:tcPr marL="56473" marR="56473"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a:lnSpc>
                          <a:spcPct val="107000"/>
                        </a:lnSpc>
                        <a:spcAft>
                          <a:spcPts val="0"/>
                        </a:spcAft>
                      </a:pPr>
                      <a:r>
                        <a:rPr lang="fr-FR" sz="1100" dirty="0">
                          <a:solidFill>
                            <a:srgbClr val="21112A"/>
                          </a:solidFill>
                          <a:effectLst/>
                          <a:latin typeface="Calibri" panose="020F0502020204030204" pitchFamily="34" charset="0"/>
                          <a:ea typeface="Calibri" panose="020F0502020204030204" pitchFamily="34" charset="0"/>
                          <a:cs typeface="Times New Roman" panose="02020603050405020304" pitchFamily="18" charset="0"/>
                        </a:rPr>
                        <a:t>-</a:t>
                      </a:r>
                    </a:p>
                  </a:txBody>
                  <a:tcPr marL="56473" marR="56473"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69172797"/>
                  </a:ext>
                </a:extLst>
              </a:tr>
              <a:tr h="179240">
                <a:tc>
                  <a:txBody>
                    <a:bodyPr/>
                    <a:lstStyle/>
                    <a:p>
                      <a:pPr algn="l">
                        <a:lnSpc>
                          <a:spcPct val="107000"/>
                        </a:lnSpc>
                        <a:spcAft>
                          <a:spcPts val="0"/>
                        </a:spcAft>
                      </a:pPr>
                      <a:r>
                        <a:rPr lang="fr-FR" sz="1100">
                          <a:solidFill>
                            <a:srgbClr val="21112A"/>
                          </a:solidFill>
                          <a:effectLst/>
                        </a:rPr>
                        <a:t> </a:t>
                      </a:r>
                      <a:endParaRPr lang="fr-FR" sz="1100">
                        <a:solidFill>
                          <a:srgbClr val="21112A"/>
                        </a:solidFill>
                        <a:effectLst/>
                        <a:latin typeface="Calibri" panose="020F0502020204030204" pitchFamily="34" charset="0"/>
                        <a:ea typeface="Calibri" panose="020F0502020204030204" pitchFamily="34" charset="0"/>
                        <a:cs typeface="Times New Roman" panose="02020603050405020304" pitchFamily="18" charset="0"/>
                      </a:endParaRPr>
                    </a:p>
                  </a:txBody>
                  <a:tcPr marL="56473" marR="56473"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a:lnSpc>
                          <a:spcPct val="107000"/>
                        </a:lnSpc>
                        <a:spcAft>
                          <a:spcPts val="0"/>
                        </a:spcAft>
                      </a:pPr>
                      <a:r>
                        <a:rPr lang="fr-FR" sz="1100" dirty="0">
                          <a:solidFill>
                            <a:srgbClr val="21112A"/>
                          </a:solidFill>
                          <a:effectLst/>
                        </a:rPr>
                        <a:t> </a:t>
                      </a:r>
                      <a:endParaRPr lang="fr-FR" sz="1100" dirty="0">
                        <a:solidFill>
                          <a:srgbClr val="21112A"/>
                        </a:solidFill>
                        <a:effectLst/>
                        <a:latin typeface="Calibri" panose="020F0502020204030204" pitchFamily="34" charset="0"/>
                        <a:ea typeface="Calibri" panose="020F0502020204030204" pitchFamily="34" charset="0"/>
                        <a:cs typeface="Times New Roman" panose="02020603050405020304" pitchFamily="18" charset="0"/>
                      </a:endParaRPr>
                    </a:p>
                  </a:txBody>
                  <a:tcPr marL="56473" marR="56473"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969766514"/>
                  </a:ext>
                </a:extLst>
              </a:tr>
              <a:tr h="228099">
                <a:tc>
                  <a:txBody>
                    <a:bodyPr/>
                    <a:lstStyle/>
                    <a:p>
                      <a:pPr algn="l">
                        <a:lnSpc>
                          <a:spcPct val="107000"/>
                        </a:lnSpc>
                        <a:spcAft>
                          <a:spcPts val="0"/>
                        </a:spcAft>
                      </a:pPr>
                      <a:r>
                        <a:rPr lang="fr-FR" sz="1400">
                          <a:solidFill>
                            <a:srgbClr val="21112A"/>
                          </a:solidFill>
                          <a:effectLst/>
                        </a:rPr>
                        <a:t>RCP Douleur</a:t>
                      </a:r>
                      <a:endParaRPr lang="fr-FR" sz="1400">
                        <a:solidFill>
                          <a:srgbClr val="21112A"/>
                        </a:solidFill>
                        <a:effectLst/>
                        <a:latin typeface="Calibri" panose="020F0502020204030204" pitchFamily="34" charset="0"/>
                        <a:ea typeface="Calibri" panose="020F0502020204030204" pitchFamily="34" charset="0"/>
                        <a:cs typeface="Times New Roman" panose="02020603050405020304" pitchFamily="18" charset="0"/>
                      </a:endParaRPr>
                    </a:p>
                  </a:txBody>
                  <a:tcPr marL="56473" marR="56473"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a:lnSpc>
                          <a:spcPct val="107000"/>
                        </a:lnSpc>
                        <a:spcAft>
                          <a:spcPts val="0"/>
                        </a:spcAft>
                      </a:pPr>
                      <a:r>
                        <a:rPr lang="fr-FR" sz="1100" dirty="0">
                          <a:solidFill>
                            <a:srgbClr val="21112A"/>
                          </a:solidFill>
                          <a:effectLst/>
                        </a:rPr>
                        <a:t>- </a:t>
                      </a:r>
                      <a:endParaRPr lang="fr-FR" sz="1100" dirty="0">
                        <a:solidFill>
                          <a:srgbClr val="21112A"/>
                        </a:solidFill>
                        <a:effectLst/>
                        <a:latin typeface="Calibri" panose="020F0502020204030204" pitchFamily="34" charset="0"/>
                        <a:ea typeface="Calibri" panose="020F0502020204030204" pitchFamily="34" charset="0"/>
                        <a:cs typeface="Times New Roman" panose="02020603050405020304" pitchFamily="18" charset="0"/>
                      </a:endParaRPr>
                    </a:p>
                  </a:txBody>
                  <a:tcPr marL="56473" marR="56473"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150710947"/>
                  </a:ext>
                </a:extLst>
              </a:tr>
              <a:tr h="179240">
                <a:tc>
                  <a:txBody>
                    <a:bodyPr/>
                    <a:lstStyle/>
                    <a:p>
                      <a:pPr algn="l">
                        <a:lnSpc>
                          <a:spcPct val="107000"/>
                        </a:lnSpc>
                        <a:spcAft>
                          <a:spcPts val="0"/>
                        </a:spcAft>
                      </a:pPr>
                      <a:r>
                        <a:rPr lang="fr-FR" sz="1100" dirty="0">
                          <a:solidFill>
                            <a:srgbClr val="21112A"/>
                          </a:solidFill>
                          <a:effectLst/>
                        </a:rPr>
                        <a:t> </a:t>
                      </a:r>
                      <a:endParaRPr lang="fr-FR" sz="1100" dirty="0">
                        <a:solidFill>
                          <a:srgbClr val="21112A"/>
                        </a:solidFill>
                        <a:effectLst/>
                        <a:latin typeface="Calibri" panose="020F0502020204030204" pitchFamily="34" charset="0"/>
                        <a:ea typeface="Calibri" panose="020F0502020204030204" pitchFamily="34" charset="0"/>
                        <a:cs typeface="Times New Roman" panose="02020603050405020304" pitchFamily="18" charset="0"/>
                      </a:endParaRPr>
                    </a:p>
                  </a:txBody>
                  <a:tcPr marL="56473" marR="56473"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a:lnSpc>
                          <a:spcPct val="107000"/>
                        </a:lnSpc>
                        <a:spcAft>
                          <a:spcPts val="0"/>
                        </a:spcAft>
                      </a:pPr>
                      <a:r>
                        <a:rPr lang="fr-FR" sz="1100">
                          <a:solidFill>
                            <a:srgbClr val="21112A"/>
                          </a:solidFill>
                          <a:effectLst/>
                        </a:rPr>
                        <a:t> </a:t>
                      </a:r>
                      <a:endParaRPr lang="fr-FR" sz="1100">
                        <a:solidFill>
                          <a:srgbClr val="21112A"/>
                        </a:solidFill>
                        <a:effectLst/>
                        <a:latin typeface="Calibri" panose="020F0502020204030204" pitchFamily="34" charset="0"/>
                        <a:ea typeface="Calibri" panose="020F0502020204030204" pitchFamily="34" charset="0"/>
                        <a:cs typeface="Times New Roman" panose="02020603050405020304" pitchFamily="18" charset="0"/>
                      </a:endParaRPr>
                    </a:p>
                  </a:txBody>
                  <a:tcPr marL="56473" marR="56473"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86696137"/>
                  </a:ext>
                </a:extLst>
              </a:tr>
              <a:tr h="179240">
                <a:tc>
                  <a:txBody>
                    <a:bodyPr/>
                    <a:lstStyle/>
                    <a:p>
                      <a:pPr algn="l">
                        <a:lnSpc>
                          <a:spcPct val="107000"/>
                        </a:lnSpc>
                        <a:spcAft>
                          <a:spcPts val="0"/>
                        </a:spcAft>
                      </a:pPr>
                      <a:r>
                        <a:rPr lang="fr-FR" sz="1100">
                          <a:solidFill>
                            <a:srgbClr val="21112A"/>
                          </a:solidFill>
                          <a:effectLst/>
                        </a:rPr>
                        <a:t> </a:t>
                      </a:r>
                      <a:endParaRPr lang="fr-FR" sz="1100">
                        <a:solidFill>
                          <a:srgbClr val="21112A"/>
                        </a:solidFill>
                        <a:effectLst/>
                        <a:latin typeface="Calibri" panose="020F0502020204030204" pitchFamily="34" charset="0"/>
                        <a:ea typeface="Calibri" panose="020F0502020204030204" pitchFamily="34" charset="0"/>
                        <a:cs typeface="Times New Roman" panose="02020603050405020304" pitchFamily="18" charset="0"/>
                      </a:endParaRPr>
                    </a:p>
                  </a:txBody>
                  <a:tcPr marL="56473" marR="56473"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a:lnSpc>
                          <a:spcPct val="107000"/>
                        </a:lnSpc>
                        <a:spcAft>
                          <a:spcPts val="0"/>
                        </a:spcAft>
                      </a:pPr>
                      <a:r>
                        <a:rPr lang="fr-FR" sz="1100">
                          <a:solidFill>
                            <a:srgbClr val="21112A"/>
                          </a:solidFill>
                          <a:effectLst/>
                        </a:rPr>
                        <a:t> </a:t>
                      </a:r>
                      <a:endParaRPr lang="fr-FR" sz="1100">
                        <a:solidFill>
                          <a:srgbClr val="21112A"/>
                        </a:solidFill>
                        <a:effectLst/>
                        <a:latin typeface="Calibri" panose="020F0502020204030204" pitchFamily="34" charset="0"/>
                        <a:ea typeface="Calibri" panose="020F0502020204030204" pitchFamily="34" charset="0"/>
                        <a:cs typeface="Times New Roman" panose="02020603050405020304" pitchFamily="18" charset="0"/>
                      </a:endParaRPr>
                    </a:p>
                  </a:txBody>
                  <a:tcPr marL="56473" marR="56473"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185402038"/>
                  </a:ext>
                </a:extLst>
              </a:tr>
              <a:tr h="229050">
                <a:tc gridSpan="2">
                  <a:txBody>
                    <a:bodyPr/>
                    <a:lstStyle/>
                    <a:p>
                      <a:pPr algn="l">
                        <a:lnSpc>
                          <a:spcPct val="107000"/>
                        </a:lnSpc>
                        <a:spcAft>
                          <a:spcPts val="0"/>
                        </a:spcAft>
                      </a:pPr>
                      <a:r>
                        <a:rPr lang="fr-FR" sz="1400">
                          <a:solidFill>
                            <a:srgbClr val="21112A"/>
                          </a:solidFill>
                          <a:effectLst/>
                        </a:rPr>
                        <a:t>Contact</a:t>
                      </a:r>
                      <a:endParaRPr lang="fr-FR" sz="1100">
                        <a:solidFill>
                          <a:srgbClr val="21112A"/>
                        </a:solidFill>
                        <a:effectLst/>
                        <a:latin typeface="Calibri" panose="020F0502020204030204" pitchFamily="34" charset="0"/>
                        <a:ea typeface="Calibri" panose="020F0502020204030204" pitchFamily="34" charset="0"/>
                        <a:cs typeface="Times New Roman" panose="02020603050405020304" pitchFamily="18" charset="0"/>
                      </a:endParaRPr>
                    </a:p>
                  </a:txBody>
                  <a:tcPr marL="56473" marR="56473"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hMerge="1">
                  <a:txBody>
                    <a:bodyPr/>
                    <a:lstStyle/>
                    <a:p>
                      <a:endParaRPr lang="fr-FR"/>
                    </a:p>
                  </a:txBody>
                  <a:tcPr/>
                </a:tc>
                <a:extLst>
                  <a:ext uri="{0D108BD9-81ED-4DB2-BD59-A6C34878D82A}">
                    <a16:rowId xmlns:a16="http://schemas.microsoft.com/office/drawing/2014/main" val="50405045"/>
                  </a:ext>
                </a:extLst>
              </a:tr>
              <a:tr h="366778">
                <a:tc>
                  <a:txBody>
                    <a:bodyPr/>
                    <a:lstStyle/>
                    <a:p>
                      <a:pPr algn="l">
                        <a:lnSpc>
                          <a:spcPct val="107000"/>
                        </a:lnSpc>
                        <a:spcAft>
                          <a:spcPts val="0"/>
                        </a:spcAft>
                      </a:pPr>
                      <a:r>
                        <a:rPr lang="fr-FR" sz="1100">
                          <a:solidFill>
                            <a:srgbClr val="21112A"/>
                          </a:solidFill>
                          <a:effectLst/>
                        </a:rPr>
                        <a:t>Adresse :</a:t>
                      </a:r>
                      <a:endParaRPr lang="fr-FR" sz="1100">
                        <a:solidFill>
                          <a:srgbClr val="21112A"/>
                        </a:solidFill>
                        <a:effectLst/>
                        <a:latin typeface="Calibri" panose="020F0502020204030204" pitchFamily="34" charset="0"/>
                        <a:ea typeface="Calibri" panose="020F0502020204030204" pitchFamily="34" charset="0"/>
                        <a:cs typeface="Times New Roman" panose="02020603050405020304" pitchFamily="18" charset="0"/>
                      </a:endParaRPr>
                    </a:p>
                  </a:txBody>
                  <a:tcPr marL="56473" marR="56473"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a:lnSpc>
                          <a:spcPct val="107000"/>
                        </a:lnSpc>
                        <a:spcAft>
                          <a:spcPts val="0"/>
                        </a:spcAft>
                      </a:pPr>
                      <a:r>
                        <a:rPr lang="fr-FR" sz="1100">
                          <a:solidFill>
                            <a:srgbClr val="21112A"/>
                          </a:solidFill>
                          <a:effectLst/>
                        </a:rPr>
                        <a:t>4 rue </a:t>
                      </a:r>
                      <a:r>
                        <a:rPr lang="fr-FR" sz="1100" err="1">
                          <a:solidFill>
                            <a:srgbClr val="21112A"/>
                          </a:solidFill>
                          <a:effectLst/>
                        </a:rPr>
                        <a:t>Chaim</a:t>
                      </a:r>
                      <a:r>
                        <a:rPr lang="fr-FR" sz="1100">
                          <a:solidFill>
                            <a:srgbClr val="21112A"/>
                          </a:solidFill>
                          <a:effectLst/>
                        </a:rPr>
                        <a:t> Soutine</a:t>
                      </a:r>
                    </a:p>
                    <a:p>
                      <a:pPr algn="l">
                        <a:lnSpc>
                          <a:spcPct val="107000"/>
                        </a:lnSpc>
                        <a:spcAft>
                          <a:spcPts val="0"/>
                        </a:spcAft>
                      </a:pPr>
                      <a:r>
                        <a:rPr lang="fr-FR" sz="1100">
                          <a:solidFill>
                            <a:srgbClr val="21112A"/>
                          </a:solidFill>
                          <a:effectLst/>
                        </a:rPr>
                        <a:t>10000 TROYES</a:t>
                      </a:r>
                      <a:endParaRPr lang="fr-FR" sz="1100">
                        <a:solidFill>
                          <a:srgbClr val="21112A"/>
                        </a:solidFill>
                        <a:effectLst/>
                        <a:latin typeface="Calibri" panose="020F0502020204030204" pitchFamily="34" charset="0"/>
                        <a:ea typeface="Calibri" panose="020F0502020204030204" pitchFamily="34" charset="0"/>
                        <a:cs typeface="Times New Roman" panose="02020603050405020304" pitchFamily="18" charset="0"/>
                      </a:endParaRPr>
                    </a:p>
                  </a:txBody>
                  <a:tcPr marL="56473" marR="56473"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219165827"/>
                  </a:ext>
                </a:extLst>
              </a:tr>
              <a:tr h="179240">
                <a:tc>
                  <a:txBody>
                    <a:bodyPr/>
                    <a:lstStyle/>
                    <a:p>
                      <a:pPr algn="l">
                        <a:lnSpc>
                          <a:spcPct val="107000"/>
                        </a:lnSpc>
                        <a:spcAft>
                          <a:spcPts val="0"/>
                        </a:spcAft>
                      </a:pPr>
                      <a:r>
                        <a:rPr lang="fr-FR" sz="1100">
                          <a:solidFill>
                            <a:srgbClr val="21112A"/>
                          </a:solidFill>
                          <a:effectLst/>
                        </a:rPr>
                        <a:t> </a:t>
                      </a:r>
                      <a:endParaRPr lang="fr-FR" sz="1100">
                        <a:solidFill>
                          <a:srgbClr val="21112A"/>
                        </a:solidFill>
                        <a:effectLst/>
                        <a:latin typeface="Calibri" panose="020F0502020204030204" pitchFamily="34" charset="0"/>
                        <a:ea typeface="Calibri" panose="020F0502020204030204" pitchFamily="34" charset="0"/>
                        <a:cs typeface="Times New Roman" panose="02020603050405020304" pitchFamily="18" charset="0"/>
                      </a:endParaRPr>
                    </a:p>
                  </a:txBody>
                  <a:tcPr marL="56473" marR="56473"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a:lnSpc>
                          <a:spcPct val="107000"/>
                        </a:lnSpc>
                        <a:spcAft>
                          <a:spcPts val="0"/>
                        </a:spcAft>
                      </a:pPr>
                      <a:r>
                        <a:rPr lang="fr-FR" sz="1100">
                          <a:solidFill>
                            <a:srgbClr val="21112A"/>
                          </a:solidFill>
                          <a:effectLst/>
                        </a:rPr>
                        <a:t> </a:t>
                      </a:r>
                      <a:endParaRPr lang="fr-FR" sz="1100">
                        <a:solidFill>
                          <a:srgbClr val="21112A"/>
                        </a:solidFill>
                        <a:effectLst/>
                        <a:latin typeface="Calibri" panose="020F0502020204030204" pitchFamily="34" charset="0"/>
                        <a:ea typeface="Calibri" panose="020F0502020204030204" pitchFamily="34" charset="0"/>
                        <a:cs typeface="Times New Roman" panose="02020603050405020304" pitchFamily="18" charset="0"/>
                      </a:endParaRPr>
                    </a:p>
                  </a:txBody>
                  <a:tcPr marL="56473" marR="56473"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436454241"/>
                  </a:ext>
                </a:extLst>
              </a:tr>
              <a:tr h="179240">
                <a:tc>
                  <a:txBody>
                    <a:bodyPr/>
                    <a:lstStyle/>
                    <a:p>
                      <a:pPr algn="l">
                        <a:lnSpc>
                          <a:spcPct val="107000"/>
                        </a:lnSpc>
                        <a:spcAft>
                          <a:spcPts val="0"/>
                        </a:spcAft>
                      </a:pPr>
                      <a:r>
                        <a:rPr lang="fr-FR" sz="1100">
                          <a:solidFill>
                            <a:srgbClr val="21112A"/>
                          </a:solidFill>
                          <a:effectLst/>
                        </a:rPr>
                        <a:t>Accueil téléphonique :</a:t>
                      </a:r>
                      <a:endParaRPr lang="fr-FR" sz="1100">
                        <a:solidFill>
                          <a:srgbClr val="21112A"/>
                        </a:solidFill>
                        <a:effectLst/>
                        <a:latin typeface="Calibri" panose="020F0502020204030204" pitchFamily="34" charset="0"/>
                        <a:ea typeface="Calibri" panose="020F0502020204030204" pitchFamily="34" charset="0"/>
                        <a:cs typeface="Times New Roman" panose="02020603050405020304" pitchFamily="18" charset="0"/>
                      </a:endParaRPr>
                    </a:p>
                  </a:txBody>
                  <a:tcPr marL="56473" marR="56473"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a:lnSpc>
                          <a:spcPct val="107000"/>
                        </a:lnSpc>
                        <a:spcAft>
                          <a:spcPts val="0"/>
                        </a:spcAft>
                      </a:pPr>
                      <a:r>
                        <a:rPr lang="fr-FR" sz="1100" dirty="0">
                          <a:solidFill>
                            <a:srgbClr val="21112A"/>
                          </a:solidFill>
                          <a:effectLst/>
                        </a:rPr>
                        <a:t> 03 25 71 11 07</a:t>
                      </a:r>
                      <a:endParaRPr lang="fr-FR" sz="1100" dirty="0">
                        <a:solidFill>
                          <a:srgbClr val="21112A"/>
                        </a:solidFill>
                        <a:effectLst/>
                        <a:latin typeface="Calibri" panose="020F0502020204030204" pitchFamily="34" charset="0"/>
                        <a:ea typeface="Calibri" panose="020F0502020204030204" pitchFamily="34" charset="0"/>
                        <a:cs typeface="Times New Roman" panose="02020603050405020304" pitchFamily="18" charset="0"/>
                      </a:endParaRPr>
                    </a:p>
                  </a:txBody>
                  <a:tcPr marL="56473" marR="56473"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884259697"/>
                  </a:ext>
                </a:extLst>
              </a:tr>
              <a:tr h="187538">
                <a:tc>
                  <a:txBody>
                    <a:bodyPr/>
                    <a:lstStyle/>
                    <a:p>
                      <a:pPr algn="l">
                        <a:lnSpc>
                          <a:spcPct val="107000"/>
                        </a:lnSpc>
                        <a:spcAft>
                          <a:spcPts val="0"/>
                        </a:spcAft>
                      </a:pPr>
                      <a:r>
                        <a:rPr lang="fr-FR" sz="1100">
                          <a:solidFill>
                            <a:srgbClr val="21112A"/>
                          </a:solidFill>
                          <a:effectLst/>
                        </a:rPr>
                        <a:t> </a:t>
                      </a:r>
                      <a:endParaRPr lang="fr-FR" sz="1100">
                        <a:solidFill>
                          <a:srgbClr val="21112A"/>
                        </a:solidFill>
                        <a:effectLst/>
                        <a:latin typeface="Calibri" panose="020F0502020204030204" pitchFamily="34" charset="0"/>
                        <a:ea typeface="Calibri" panose="020F0502020204030204" pitchFamily="34" charset="0"/>
                        <a:cs typeface="Times New Roman" panose="02020603050405020304" pitchFamily="18" charset="0"/>
                      </a:endParaRPr>
                    </a:p>
                  </a:txBody>
                  <a:tcPr marL="56473" marR="56473"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a:lnSpc>
                          <a:spcPct val="107000"/>
                        </a:lnSpc>
                        <a:spcAft>
                          <a:spcPts val="0"/>
                        </a:spcAft>
                      </a:pPr>
                      <a:r>
                        <a:rPr lang="fr-FR" sz="1000" dirty="0">
                          <a:solidFill>
                            <a:srgbClr val="21112A"/>
                          </a:solidFill>
                          <a:effectLst/>
                          <a:latin typeface="Calibri" panose="020F0502020204030204" pitchFamily="34" charset="0"/>
                          <a:ea typeface="Calibri" panose="020F0502020204030204" pitchFamily="34" charset="0"/>
                          <a:cs typeface="Times New Roman" panose="02020603050405020304" pitchFamily="18" charset="0"/>
                        </a:rPr>
                        <a:t>Mardi : 8h à 12h </a:t>
                      </a:r>
                    </a:p>
                    <a:p>
                      <a:pPr algn="l">
                        <a:lnSpc>
                          <a:spcPct val="107000"/>
                        </a:lnSpc>
                        <a:spcAft>
                          <a:spcPts val="0"/>
                        </a:spcAft>
                      </a:pPr>
                      <a:r>
                        <a:rPr lang="fr-FR" sz="1000" dirty="0">
                          <a:solidFill>
                            <a:srgbClr val="21112A"/>
                          </a:solidFill>
                          <a:effectLst/>
                          <a:latin typeface="Calibri" panose="020F0502020204030204" pitchFamily="34" charset="0"/>
                          <a:ea typeface="Calibri" panose="020F0502020204030204" pitchFamily="34" charset="0"/>
                          <a:cs typeface="Times New Roman" panose="02020603050405020304" pitchFamily="18" charset="0"/>
                        </a:rPr>
                        <a:t>Mercredi au vendredi : 8h à 12h30 et 13h30 à 17h</a:t>
                      </a:r>
                    </a:p>
                  </a:txBody>
                  <a:tcPr marL="56473" marR="56473"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601245822"/>
                  </a:ext>
                </a:extLst>
              </a:tr>
              <a:tr h="179240">
                <a:tc>
                  <a:txBody>
                    <a:bodyPr/>
                    <a:lstStyle/>
                    <a:p>
                      <a:pPr algn="l">
                        <a:lnSpc>
                          <a:spcPct val="107000"/>
                        </a:lnSpc>
                        <a:spcAft>
                          <a:spcPts val="0"/>
                        </a:spcAft>
                      </a:pPr>
                      <a:r>
                        <a:rPr lang="fr-FR" sz="1100">
                          <a:solidFill>
                            <a:srgbClr val="21112A"/>
                          </a:solidFill>
                          <a:effectLst/>
                        </a:rPr>
                        <a:t> </a:t>
                      </a:r>
                      <a:endParaRPr lang="fr-FR" sz="1100">
                        <a:solidFill>
                          <a:srgbClr val="21112A"/>
                        </a:solidFill>
                        <a:effectLst/>
                        <a:latin typeface="Calibri" panose="020F0502020204030204" pitchFamily="34" charset="0"/>
                        <a:ea typeface="Calibri" panose="020F0502020204030204" pitchFamily="34" charset="0"/>
                        <a:cs typeface="Times New Roman" panose="02020603050405020304" pitchFamily="18" charset="0"/>
                      </a:endParaRPr>
                    </a:p>
                  </a:txBody>
                  <a:tcPr marL="56473" marR="56473"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a:lnSpc>
                          <a:spcPct val="107000"/>
                        </a:lnSpc>
                        <a:spcAft>
                          <a:spcPts val="0"/>
                        </a:spcAft>
                      </a:pPr>
                      <a:r>
                        <a:rPr lang="fr-FR" sz="1100" dirty="0">
                          <a:solidFill>
                            <a:srgbClr val="21112A"/>
                          </a:solidFill>
                          <a:effectLst/>
                        </a:rPr>
                        <a:t> </a:t>
                      </a:r>
                      <a:endParaRPr lang="fr-FR" sz="1100" dirty="0">
                        <a:solidFill>
                          <a:srgbClr val="21112A"/>
                        </a:solidFill>
                        <a:effectLst/>
                        <a:latin typeface="Calibri" panose="020F0502020204030204" pitchFamily="34" charset="0"/>
                        <a:ea typeface="Calibri" panose="020F0502020204030204" pitchFamily="34" charset="0"/>
                        <a:cs typeface="Times New Roman" panose="02020603050405020304" pitchFamily="18" charset="0"/>
                      </a:endParaRPr>
                    </a:p>
                  </a:txBody>
                  <a:tcPr marL="56473" marR="56473"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187559232"/>
                  </a:ext>
                </a:extLst>
              </a:tr>
              <a:tr h="187538">
                <a:tc>
                  <a:txBody>
                    <a:bodyPr/>
                    <a:lstStyle/>
                    <a:p>
                      <a:pPr algn="l">
                        <a:lnSpc>
                          <a:spcPct val="107000"/>
                        </a:lnSpc>
                        <a:spcAft>
                          <a:spcPts val="0"/>
                        </a:spcAft>
                      </a:pPr>
                      <a:r>
                        <a:rPr lang="fr-FR" sz="1100">
                          <a:solidFill>
                            <a:srgbClr val="21112A"/>
                          </a:solidFill>
                          <a:effectLst/>
                        </a:rPr>
                        <a:t>Email secrétariat :</a:t>
                      </a:r>
                      <a:endParaRPr lang="fr-FR" sz="1100">
                        <a:solidFill>
                          <a:srgbClr val="21112A"/>
                        </a:solidFill>
                        <a:effectLst/>
                        <a:latin typeface="Calibri" panose="020F0502020204030204" pitchFamily="34" charset="0"/>
                        <a:ea typeface="Calibri" panose="020F0502020204030204" pitchFamily="34" charset="0"/>
                        <a:cs typeface="Times New Roman" panose="02020603050405020304" pitchFamily="18" charset="0"/>
                      </a:endParaRPr>
                    </a:p>
                  </a:txBody>
                  <a:tcPr marL="56473" marR="56473"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a:lnSpc>
                          <a:spcPct val="107000"/>
                        </a:lnSpc>
                        <a:spcAft>
                          <a:spcPts val="0"/>
                        </a:spcAft>
                      </a:pPr>
                      <a:r>
                        <a:rPr lang="fr-FR" sz="1100" dirty="0">
                          <a:solidFill>
                            <a:srgbClr val="21112A"/>
                          </a:solidFill>
                          <a:effectLst/>
                          <a:latin typeface="Calibri" panose="020F0502020204030204" pitchFamily="34" charset="0"/>
                          <a:ea typeface="Calibri" panose="020F0502020204030204" pitchFamily="34" charset="0"/>
                          <a:cs typeface="Times New Roman" panose="02020603050405020304" pitchFamily="18" charset="0"/>
                        </a:rPr>
                        <a:t>-</a:t>
                      </a:r>
                    </a:p>
                  </a:txBody>
                  <a:tcPr marL="56473" marR="56473"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645198587"/>
                  </a:ext>
                </a:extLst>
              </a:tr>
              <a:tr h="179240">
                <a:tc>
                  <a:txBody>
                    <a:bodyPr/>
                    <a:lstStyle/>
                    <a:p>
                      <a:pPr algn="l">
                        <a:lnSpc>
                          <a:spcPct val="107000"/>
                        </a:lnSpc>
                        <a:spcAft>
                          <a:spcPts val="0"/>
                        </a:spcAft>
                      </a:pPr>
                      <a:r>
                        <a:rPr lang="fr-FR" sz="1100">
                          <a:solidFill>
                            <a:srgbClr val="21112A"/>
                          </a:solidFill>
                          <a:effectLst/>
                        </a:rPr>
                        <a:t> </a:t>
                      </a:r>
                      <a:endParaRPr lang="fr-FR" sz="1100">
                        <a:solidFill>
                          <a:srgbClr val="21112A"/>
                        </a:solidFill>
                        <a:effectLst/>
                        <a:latin typeface="Calibri" panose="020F0502020204030204" pitchFamily="34" charset="0"/>
                        <a:ea typeface="Calibri" panose="020F0502020204030204" pitchFamily="34" charset="0"/>
                        <a:cs typeface="Times New Roman" panose="02020603050405020304" pitchFamily="18" charset="0"/>
                      </a:endParaRPr>
                    </a:p>
                  </a:txBody>
                  <a:tcPr marL="56473" marR="56473"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a:lnSpc>
                          <a:spcPct val="107000"/>
                        </a:lnSpc>
                        <a:spcAft>
                          <a:spcPts val="0"/>
                        </a:spcAft>
                      </a:pPr>
                      <a:r>
                        <a:rPr lang="fr-FR" sz="1100">
                          <a:solidFill>
                            <a:srgbClr val="21112A"/>
                          </a:solidFill>
                          <a:effectLst/>
                        </a:rPr>
                        <a:t> </a:t>
                      </a:r>
                      <a:endParaRPr lang="fr-FR" sz="1100">
                        <a:solidFill>
                          <a:srgbClr val="21112A"/>
                        </a:solidFill>
                        <a:effectLst/>
                        <a:latin typeface="Calibri" panose="020F0502020204030204" pitchFamily="34" charset="0"/>
                        <a:ea typeface="Calibri" panose="020F0502020204030204" pitchFamily="34" charset="0"/>
                        <a:cs typeface="Times New Roman" panose="02020603050405020304" pitchFamily="18" charset="0"/>
                      </a:endParaRPr>
                    </a:p>
                  </a:txBody>
                  <a:tcPr marL="56473" marR="56473"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382260525"/>
                  </a:ext>
                </a:extLst>
              </a:tr>
              <a:tr h="182037">
                <a:tc>
                  <a:txBody>
                    <a:bodyPr/>
                    <a:lstStyle/>
                    <a:p>
                      <a:pPr algn="l">
                        <a:lnSpc>
                          <a:spcPct val="107000"/>
                        </a:lnSpc>
                        <a:spcAft>
                          <a:spcPts val="0"/>
                        </a:spcAft>
                      </a:pPr>
                      <a:r>
                        <a:rPr lang="fr-FR" sz="1100">
                          <a:solidFill>
                            <a:srgbClr val="21112A"/>
                          </a:solidFill>
                          <a:effectLst/>
                        </a:rPr>
                        <a:t> </a:t>
                      </a:r>
                      <a:endParaRPr lang="fr-FR" sz="1100">
                        <a:solidFill>
                          <a:srgbClr val="21112A"/>
                        </a:solidFill>
                        <a:effectLst/>
                        <a:latin typeface="Calibri" panose="020F0502020204030204" pitchFamily="34" charset="0"/>
                        <a:ea typeface="Calibri" panose="020F0502020204030204" pitchFamily="34" charset="0"/>
                        <a:cs typeface="Times New Roman" panose="02020603050405020304" pitchFamily="18" charset="0"/>
                      </a:endParaRPr>
                    </a:p>
                  </a:txBody>
                  <a:tcPr marL="56473" marR="56473"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a:lnSpc>
                          <a:spcPct val="107000"/>
                        </a:lnSpc>
                        <a:spcAft>
                          <a:spcPts val="0"/>
                        </a:spcAft>
                      </a:pPr>
                      <a:r>
                        <a:rPr lang="fr-FR" sz="1100" dirty="0">
                          <a:solidFill>
                            <a:srgbClr val="21112A"/>
                          </a:solidFill>
                          <a:effectLst/>
                        </a:rPr>
                        <a:t> </a:t>
                      </a:r>
                      <a:endParaRPr lang="fr-FR" sz="1100" dirty="0">
                        <a:solidFill>
                          <a:srgbClr val="21112A"/>
                        </a:solidFill>
                        <a:effectLst/>
                        <a:latin typeface="Calibri" panose="020F0502020204030204" pitchFamily="34" charset="0"/>
                        <a:ea typeface="Calibri" panose="020F0502020204030204" pitchFamily="34" charset="0"/>
                        <a:cs typeface="Times New Roman" panose="02020603050405020304" pitchFamily="18" charset="0"/>
                      </a:endParaRPr>
                    </a:p>
                  </a:txBody>
                  <a:tcPr marL="56473" marR="56473"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4126178738"/>
                  </a:ext>
                </a:extLst>
              </a:tr>
            </a:tbl>
          </a:graphicData>
        </a:graphic>
      </p:graphicFrame>
      <p:graphicFrame>
        <p:nvGraphicFramePr>
          <p:cNvPr id="3" name="Tableau 2"/>
          <p:cNvGraphicFramePr>
            <a:graphicFrameLocks noGrp="1"/>
          </p:cNvGraphicFramePr>
          <p:nvPr>
            <p:extLst>
              <p:ext uri="{D42A27DB-BD31-4B8C-83A1-F6EECF244321}">
                <p14:modId xmlns:p14="http://schemas.microsoft.com/office/powerpoint/2010/main" val="1067331392"/>
              </p:ext>
            </p:extLst>
          </p:nvPr>
        </p:nvGraphicFramePr>
        <p:xfrm>
          <a:off x="6969760" y="524806"/>
          <a:ext cx="4195184" cy="6226257"/>
        </p:xfrm>
        <a:graphic>
          <a:graphicData uri="http://schemas.openxmlformats.org/drawingml/2006/table">
            <a:tbl>
              <a:tblPr firstRow="1" firstCol="1" bandRow="1">
                <a:tableStyleId>{5C22544A-7EE6-4342-B048-85BDC9FD1C3A}</a:tableStyleId>
              </a:tblPr>
              <a:tblGrid>
                <a:gridCol w="1406821">
                  <a:extLst>
                    <a:ext uri="{9D8B030D-6E8A-4147-A177-3AD203B41FA5}">
                      <a16:colId xmlns:a16="http://schemas.microsoft.com/office/drawing/2014/main" val="2689105047"/>
                    </a:ext>
                  </a:extLst>
                </a:gridCol>
                <a:gridCol w="2788363">
                  <a:extLst>
                    <a:ext uri="{9D8B030D-6E8A-4147-A177-3AD203B41FA5}">
                      <a16:colId xmlns:a16="http://schemas.microsoft.com/office/drawing/2014/main" val="202102120"/>
                    </a:ext>
                  </a:extLst>
                </a:gridCol>
              </a:tblGrid>
              <a:tr h="227926">
                <a:tc gridSpan="2">
                  <a:txBody>
                    <a:bodyPr/>
                    <a:lstStyle/>
                    <a:p>
                      <a:pPr algn="l">
                        <a:lnSpc>
                          <a:spcPct val="107000"/>
                        </a:lnSpc>
                        <a:spcAft>
                          <a:spcPts val="0"/>
                        </a:spcAft>
                      </a:pPr>
                      <a:r>
                        <a:rPr lang="fr-FR" sz="1400">
                          <a:solidFill>
                            <a:sysClr val="windowText" lastClr="000000"/>
                          </a:solidFill>
                          <a:effectLst/>
                        </a:rPr>
                        <a:t>Ressources interventionnelles disponibles</a:t>
                      </a:r>
                      <a:endParaRPr lang="fr-FR" sz="140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4502" marR="54502" marT="0" marB="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hMerge="1">
                  <a:txBody>
                    <a:bodyPr/>
                    <a:lstStyle/>
                    <a:p>
                      <a:endParaRPr lang="fr-FR"/>
                    </a:p>
                  </a:txBody>
                  <a:tcPr/>
                </a:tc>
                <a:extLst>
                  <a:ext uri="{0D108BD9-81ED-4DB2-BD59-A6C34878D82A}">
                    <a16:rowId xmlns:a16="http://schemas.microsoft.com/office/drawing/2014/main" val="795350996"/>
                  </a:ext>
                </a:extLst>
              </a:tr>
              <a:tr h="179104">
                <a:tc>
                  <a:txBody>
                    <a:bodyPr/>
                    <a:lstStyle/>
                    <a:p>
                      <a:pPr algn="l">
                        <a:lnSpc>
                          <a:spcPct val="107000"/>
                        </a:lnSpc>
                        <a:spcAft>
                          <a:spcPts val="0"/>
                        </a:spcAft>
                      </a:pPr>
                      <a:r>
                        <a:rPr lang="fr-FR" sz="1100">
                          <a:solidFill>
                            <a:sysClr val="windowText" lastClr="000000"/>
                          </a:solidFill>
                          <a:effectLst/>
                        </a:rPr>
                        <a:t>Anesthésie :</a:t>
                      </a:r>
                      <a:endParaRPr lang="fr-FR" sz="110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4502" marR="54502" marT="0" marB="0">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algn="l">
                        <a:lnSpc>
                          <a:spcPct val="107000"/>
                        </a:lnSpc>
                        <a:spcAft>
                          <a:spcPts val="0"/>
                        </a:spcAft>
                      </a:pPr>
                      <a:r>
                        <a:rPr lang="fr-FR" sz="1100">
                          <a:solidFill>
                            <a:sysClr val="windowText" lastClr="000000"/>
                          </a:solidFill>
                          <a:effectLst/>
                        </a:rPr>
                        <a:t>Oui</a:t>
                      </a:r>
                      <a:endParaRPr lang="fr-FR" sz="110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4502" marR="54502" marT="0" marB="0">
                    <a:lnL w="12700" cmpd="sng">
                      <a:noFill/>
                    </a:lnL>
                    <a:lnR w="12700" cmpd="sng">
                      <a:noFill/>
                    </a:lnR>
                    <a:lnT w="381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80185627"/>
                  </a:ext>
                </a:extLst>
              </a:tr>
              <a:tr h="179104">
                <a:tc gridSpan="2">
                  <a:txBody>
                    <a:bodyPr/>
                    <a:lstStyle/>
                    <a:p>
                      <a:pPr algn="l">
                        <a:lnSpc>
                          <a:spcPct val="107000"/>
                        </a:lnSpc>
                        <a:spcAft>
                          <a:spcPts val="0"/>
                        </a:spcAft>
                      </a:pPr>
                      <a:r>
                        <a:rPr lang="fr-FR" sz="1100">
                          <a:solidFill>
                            <a:sysClr val="windowText" lastClr="000000"/>
                          </a:solidFill>
                          <a:effectLst/>
                        </a:rPr>
                        <a:t>Pour les blocs nerveux périphériques</a:t>
                      </a:r>
                      <a:endParaRPr lang="fr-FR" sz="110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4502" marR="54502"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hMerge="1">
                  <a:txBody>
                    <a:bodyPr/>
                    <a:lstStyle/>
                    <a:p>
                      <a:endParaRPr lang="fr-FR"/>
                    </a:p>
                  </a:txBody>
                  <a:tcPr/>
                </a:tc>
                <a:extLst>
                  <a:ext uri="{0D108BD9-81ED-4DB2-BD59-A6C34878D82A}">
                    <a16:rowId xmlns:a16="http://schemas.microsoft.com/office/drawing/2014/main" val="2967581565"/>
                  </a:ext>
                </a:extLst>
              </a:tr>
              <a:tr h="553896">
                <a:tc>
                  <a:txBody>
                    <a:bodyPr/>
                    <a:lstStyle/>
                    <a:p>
                      <a:pPr algn="l">
                        <a:lnSpc>
                          <a:spcPct val="107000"/>
                        </a:lnSpc>
                        <a:spcAft>
                          <a:spcPts val="0"/>
                        </a:spcAft>
                      </a:pPr>
                      <a:r>
                        <a:rPr lang="fr-FR" sz="1100">
                          <a:solidFill>
                            <a:sysClr val="windowText" lastClr="000000"/>
                          </a:solidFill>
                          <a:effectLst/>
                        </a:rPr>
                        <a:t> </a:t>
                      </a:r>
                      <a:endParaRPr lang="fr-FR" sz="110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4502" marR="54502"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a:lnSpc>
                          <a:spcPct val="107000"/>
                        </a:lnSpc>
                        <a:spcAft>
                          <a:spcPts val="0"/>
                        </a:spcAft>
                      </a:pPr>
                      <a:r>
                        <a:rPr lang="fr-FR" sz="1100" dirty="0">
                          <a:solidFill>
                            <a:sysClr val="windowText" lastClr="000000"/>
                          </a:solidFill>
                          <a:effectLst/>
                        </a:rPr>
                        <a:t>Injections itératives;</a:t>
                      </a:r>
                    </a:p>
                    <a:p>
                      <a:pPr algn="l">
                        <a:lnSpc>
                          <a:spcPct val="107000"/>
                        </a:lnSpc>
                        <a:spcAft>
                          <a:spcPts val="0"/>
                        </a:spcAft>
                      </a:pPr>
                      <a:r>
                        <a:rPr lang="fr-FR" sz="1100" dirty="0">
                          <a:solidFill>
                            <a:sysClr val="windowText" lastClr="000000"/>
                          </a:solidFill>
                          <a:effectLst/>
                        </a:rPr>
                        <a:t>Cathéter à demeure;</a:t>
                      </a:r>
                    </a:p>
                    <a:p>
                      <a:pPr algn="l">
                        <a:lnSpc>
                          <a:spcPct val="107000"/>
                        </a:lnSpc>
                        <a:spcAft>
                          <a:spcPts val="0"/>
                        </a:spcAft>
                      </a:pPr>
                      <a:r>
                        <a:rPr lang="fr-FR" sz="1100" dirty="0" err="1">
                          <a:solidFill>
                            <a:sysClr val="windowText" lastClr="000000"/>
                          </a:solidFill>
                          <a:effectLst/>
                        </a:rPr>
                        <a:t>Phénolisation</a:t>
                      </a:r>
                      <a:r>
                        <a:rPr lang="fr-FR" sz="1100" dirty="0">
                          <a:solidFill>
                            <a:sysClr val="windowText" lastClr="000000"/>
                          </a:solidFill>
                          <a:effectLst/>
                        </a:rPr>
                        <a:t>/alcoolisation</a:t>
                      </a:r>
                    </a:p>
                  </a:txBody>
                  <a:tcPr marL="54502" marR="54502"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939442306"/>
                  </a:ext>
                </a:extLst>
              </a:tr>
              <a:tr h="179104">
                <a:tc>
                  <a:txBody>
                    <a:bodyPr/>
                    <a:lstStyle/>
                    <a:p>
                      <a:pPr algn="l">
                        <a:lnSpc>
                          <a:spcPct val="107000"/>
                        </a:lnSpc>
                        <a:spcAft>
                          <a:spcPts val="0"/>
                        </a:spcAft>
                      </a:pPr>
                      <a:r>
                        <a:rPr lang="fr-FR" sz="1100">
                          <a:solidFill>
                            <a:sysClr val="windowText" lastClr="000000"/>
                          </a:solidFill>
                          <a:effectLst/>
                        </a:rPr>
                        <a:t> </a:t>
                      </a:r>
                      <a:endParaRPr lang="fr-FR" sz="110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4502" marR="54502"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a:lnSpc>
                          <a:spcPct val="107000"/>
                        </a:lnSpc>
                        <a:spcAft>
                          <a:spcPts val="0"/>
                        </a:spcAft>
                      </a:pPr>
                      <a:r>
                        <a:rPr lang="fr-FR" sz="1100" dirty="0">
                          <a:solidFill>
                            <a:sysClr val="windowText" lastClr="000000"/>
                          </a:solidFill>
                          <a:effectLst/>
                        </a:rPr>
                        <a:t> </a:t>
                      </a:r>
                      <a:endParaRPr lang="fr-FR" sz="1100" dirty="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4502" marR="54502"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10931442"/>
                  </a:ext>
                </a:extLst>
              </a:tr>
              <a:tr h="179104">
                <a:tc gridSpan="2">
                  <a:txBody>
                    <a:bodyPr/>
                    <a:lstStyle/>
                    <a:p>
                      <a:pPr algn="l">
                        <a:lnSpc>
                          <a:spcPct val="107000"/>
                        </a:lnSpc>
                        <a:spcAft>
                          <a:spcPts val="0"/>
                        </a:spcAft>
                      </a:pPr>
                      <a:r>
                        <a:rPr lang="fr-FR" sz="1100" dirty="0">
                          <a:solidFill>
                            <a:sysClr val="windowText" lastClr="000000"/>
                          </a:solidFill>
                          <a:effectLst/>
                        </a:rPr>
                        <a:t>Pour l’analgésie périmédullaire</a:t>
                      </a:r>
                      <a:endParaRPr lang="fr-FR" sz="1100" dirty="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4502" marR="54502"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hMerge="1">
                  <a:txBody>
                    <a:bodyPr/>
                    <a:lstStyle/>
                    <a:p>
                      <a:endParaRPr lang="fr-FR"/>
                    </a:p>
                  </a:txBody>
                  <a:tcPr/>
                </a:tc>
                <a:extLst>
                  <a:ext uri="{0D108BD9-81ED-4DB2-BD59-A6C34878D82A}">
                    <a16:rowId xmlns:a16="http://schemas.microsoft.com/office/drawing/2014/main" val="1022237670"/>
                  </a:ext>
                </a:extLst>
              </a:tr>
              <a:tr h="1250418">
                <a:tc>
                  <a:txBody>
                    <a:bodyPr/>
                    <a:lstStyle/>
                    <a:p>
                      <a:pPr algn="l">
                        <a:lnSpc>
                          <a:spcPct val="107000"/>
                        </a:lnSpc>
                        <a:spcAft>
                          <a:spcPts val="0"/>
                        </a:spcAft>
                      </a:pPr>
                      <a:r>
                        <a:rPr lang="fr-FR" sz="1100">
                          <a:solidFill>
                            <a:sysClr val="windowText" lastClr="000000"/>
                          </a:solidFill>
                          <a:effectLst/>
                        </a:rPr>
                        <a:t> </a:t>
                      </a:r>
                      <a:endParaRPr lang="fr-FR" sz="110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4502" marR="54502"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a:lnSpc>
                          <a:spcPct val="107000"/>
                        </a:lnSpc>
                        <a:spcAft>
                          <a:spcPts val="0"/>
                        </a:spcAft>
                      </a:pPr>
                      <a:r>
                        <a:rPr lang="fr-FR" sz="1100" dirty="0">
                          <a:solidFill>
                            <a:sysClr val="windowText" lastClr="000000"/>
                          </a:solidFill>
                          <a:effectLst/>
                        </a:rPr>
                        <a:t>Péridurale avec cathéter à demeure;</a:t>
                      </a:r>
                    </a:p>
                    <a:p>
                      <a:pPr algn="l">
                        <a:lnSpc>
                          <a:spcPct val="107000"/>
                        </a:lnSpc>
                        <a:spcAft>
                          <a:spcPts val="0"/>
                        </a:spcAft>
                      </a:pPr>
                      <a:r>
                        <a:rPr lang="fr-FR" sz="1100" dirty="0">
                          <a:solidFill>
                            <a:sysClr val="windowText" lastClr="000000"/>
                          </a:solidFill>
                          <a:effectLst/>
                        </a:rPr>
                        <a:t>Péridurale avec cathéter relié à une chambre implantable;</a:t>
                      </a:r>
                    </a:p>
                    <a:p>
                      <a:pPr algn="l">
                        <a:lnSpc>
                          <a:spcPct val="107000"/>
                        </a:lnSpc>
                        <a:spcAft>
                          <a:spcPts val="0"/>
                        </a:spcAft>
                      </a:pPr>
                      <a:r>
                        <a:rPr lang="fr-FR" sz="1100" dirty="0" err="1">
                          <a:solidFill>
                            <a:sysClr val="windowText" lastClr="000000"/>
                          </a:solidFill>
                          <a:effectLst/>
                        </a:rPr>
                        <a:t>Neurolyse</a:t>
                      </a:r>
                      <a:r>
                        <a:rPr lang="fr-FR" sz="1100" dirty="0">
                          <a:solidFill>
                            <a:sysClr val="windowText" lastClr="000000"/>
                          </a:solidFill>
                          <a:effectLst/>
                        </a:rPr>
                        <a:t> intrathécale;</a:t>
                      </a:r>
                    </a:p>
                    <a:p>
                      <a:pPr algn="l">
                        <a:lnSpc>
                          <a:spcPct val="107000"/>
                        </a:lnSpc>
                        <a:spcAft>
                          <a:spcPts val="0"/>
                        </a:spcAft>
                      </a:pPr>
                      <a:r>
                        <a:rPr lang="fr-FR" sz="1100" dirty="0">
                          <a:solidFill>
                            <a:sysClr val="windowText" lastClr="000000"/>
                          </a:solidFill>
                          <a:effectLst/>
                        </a:rPr>
                        <a:t>Cathéter intrathécal relié à une pompe;</a:t>
                      </a:r>
                    </a:p>
                    <a:p>
                      <a:pPr algn="l">
                        <a:lnSpc>
                          <a:spcPct val="107000"/>
                        </a:lnSpc>
                        <a:spcAft>
                          <a:spcPts val="0"/>
                        </a:spcAft>
                      </a:pPr>
                      <a:r>
                        <a:rPr lang="fr-FR" sz="1100" dirty="0">
                          <a:solidFill>
                            <a:sysClr val="windowText" lastClr="000000"/>
                          </a:solidFill>
                          <a:effectLst/>
                        </a:rPr>
                        <a:t>Cathéter intrathécal relié à une chambre implantable</a:t>
                      </a:r>
                    </a:p>
                  </a:txBody>
                  <a:tcPr marL="54502" marR="54502"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14022078"/>
                  </a:ext>
                </a:extLst>
              </a:tr>
              <a:tr h="179104">
                <a:tc>
                  <a:txBody>
                    <a:bodyPr/>
                    <a:lstStyle/>
                    <a:p>
                      <a:pPr algn="l">
                        <a:lnSpc>
                          <a:spcPct val="107000"/>
                        </a:lnSpc>
                        <a:spcAft>
                          <a:spcPts val="0"/>
                        </a:spcAft>
                      </a:pPr>
                      <a:r>
                        <a:rPr lang="fr-FR" sz="1100">
                          <a:solidFill>
                            <a:sysClr val="windowText" lastClr="000000"/>
                          </a:solidFill>
                          <a:effectLst/>
                        </a:rPr>
                        <a:t> </a:t>
                      </a:r>
                      <a:endParaRPr lang="fr-FR" sz="110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4502" marR="54502"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a:lnSpc>
                          <a:spcPct val="107000"/>
                        </a:lnSpc>
                        <a:spcAft>
                          <a:spcPts val="0"/>
                        </a:spcAft>
                      </a:pPr>
                      <a:r>
                        <a:rPr lang="fr-FR" sz="1100">
                          <a:solidFill>
                            <a:sysClr val="windowText" lastClr="000000"/>
                          </a:solidFill>
                          <a:effectLst/>
                        </a:rPr>
                        <a:t> </a:t>
                      </a:r>
                      <a:endParaRPr lang="fr-FR" sz="110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4502" marR="54502"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391634775"/>
                  </a:ext>
                </a:extLst>
              </a:tr>
              <a:tr h="366499">
                <a:tc gridSpan="2">
                  <a:txBody>
                    <a:bodyPr/>
                    <a:lstStyle/>
                    <a:p>
                      <a:pPr algn="l">
                        <a:lnSpc>
                          <a:spcPct val="107000"/>
                        </a:lnSpc>
                        <a:spcAft>
                          <a:spcPts val="0"/>
                        </a:spcAft>
                      </a:pPr>
                      <a:r>
                        <a:rPr lang="fr-FR" sz="1100" dirty="0">
                          <a:solidFill>
                            <a:sysClr val="windowText" lastClr="000000"/>
                          </a:solidFill>
                          <a:effectLst/>
                        </a:rPr>
                        <a:t>Suivi et gestion des dispositifs à demeure (cathéter périnerveux ou péridural, pompe intrathécale)</a:t>
                      </a:r>
                      <a:endParaRPr lang="fr-FR" sz="1100" dirty="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4502" marR="54502"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hMerge="1">
                  <a:txBody>
                    <a:bodyPr/>
                    <a:lstStyle/>
                    <a:p>
                      <a:endParaRPr lang="fr-FR"/>
                    </a:p>
                  </a:txBody>
                  <a:tcPr/>
                </a:tc>
                <a:extLst>
                  <a:ext uri="{0D108BD9-81ED-4DB2-BD59-A6C34878D82A}">
                    <a16:rowId xmlns:a16="http://schemas.microsoft.com/office/drawing/2014/main" val="3170004083"/>
                  </a:ext>
                </a:extLst>
              </a:tr>
              <a:tr h="179104">
                <a:tc>
                  <a:txBody>
                    <a:bodyPr/>
                    <a:lstStyle/>
                    <a:p>
                      <a:pPr algn="l">
                        <a:lnSpc>
                          <a:spcPct val="107000"/>
                        </a:lnSpc>
                        <a:spcAft>
                          <a:spcPts val="0"/>
                        </a:spcAft>
                      </a:pPr>
                      <a:r>
                        <a:rPr lang="fr-FR" sz="1100">
                          <a:solidFill>
                            <a:sysClr val="windowText" lastClr="000000"/>
                          </a:solidFill>
                          <a:effectLst/>
                        </a:rPr>
                        <a:t> </a:t>
                      </a:r>
                      <a:endParaRPr lang="fr-FR" sz="110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4502" marR="54502"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a:lnSpc>
                          <a:spcPct val="107000"/>
                        </a:lnSpc>
                        <a:spcAft>
                          <a:spcPts val="0"/>
                        </a:spcAft>
                      </a:pPr>
                      <a:r>
                        <a:rPr lang="fr-FR" sz="1100" dirty="0">
                          <a:solidFill>
                            <a:sysClr val="windowText" lastClr="000000"/>
                          </a:solidFill>
                          <a:effectLst/>
                        </a:rPr>
                        <a:t>Oui</a:t>
                      </a:r>
                      <a:endParaRPr lang="fr-FR" sz="1100" dirty="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4502" marR="54502"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4258950133"/>
                  </a:ext>
                </a:extLst>
              </a:tr>
              <a:tr h="179104">
                <a:tc>
                  <a:txBody>
                    <a:bodyPr/>
                    <a:lstStyle/>
                    <a:p>
                      <a:pPr algn="l">
                        <a:lnSpc>
                          <a:spcPct val="107000"/>
                        </a:lnSpc>
                        <a:spcAft>
                          <a:spcPts val="0"/>
                        </a:spcAft>
                      </a:pPr>
                      <a:r>
                        <a:rPr lang="fr-FR" sz="1100">
                          <a:solidFill>
                            <a:sysClr val="windowText" lastClr="000000"/>
                          </a:solidFill>
                          <a:effectLst/>
                        </a:rPr>
                        <a:t> </a:t>
                      </a:r>
                      <a:endParaRPr lang="fr-FR" sz="110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4502" marR="54502"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a:lnSpc>
                          <a:spcPct val="107000"/>
                        </a:lnSpc>
                        <a:spcAft>
                          <a:spcPts val="0"/>
                        </a:spcAft>
                      </a:pPr>
                      <a:r>
                        <a:rPr lang="fr-FR" sz="1100">
                          <a:solidFill>
                            <a:sysClr val="windowText" lastClr="000000"/>
                          </a:solidFill>
                          <a:effectLst/>
                        </a:rPr>
                        <a:t> </a:t>
                      </a:r>
                      <a:endParaRPr lang="fr-FR" sz="110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4502" marR="54502"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492965229"/>
                  </a:ext>
                </a:extLst>
              </a:tr>
              <a:tr h="366499">
                <a:tc>
                  <a:txBody>
                    <a:bodyPr/>
                    <a:lstStyle/>
                    <a:p>
                      <a:pPr algn="l">
                        <a:lnSpc>
                          <a:spcPct val="107000"/>
                        </a:lnSpc>
                        <a:spcAft>
                          <a:spcPts val="0"/>
                        </a:spcAft>
                      </a:pPr>
                      <a:r>
                        <a:rPr lang="fr-FR" sz="1100">
                          <a:solidFill>
                            <a:sysClr val="windowText" lastClr="000000"/>
                          </a:solidFill>
                          <a:effectLst/>
                        </a:rPr>
                        <a:t>Radiologie interventionnelle :</a:t>
                      </a:r>
                      <a:endParaRPr lang="fr-FR" sz="110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4502" marR="54502"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a:lnSpc>
                          <a:spcPct val="107000"/>
                        </a:lnSpc>
                        <a:spcAft>
                          <a:spcPts val="0"/>
                        </a:spcAft>
                      </a:pPr>
                      <a:r>
                        <a:rPr lang="fr-FR" sz="1100">
                          <a:solidFill>
                            <a:sysClr val="windowText" lastClr="000000"/>
                          </a:solidFill>
                          <a:effectLst/>
                        </a:rPr>
                        <a:t>Oui </a:t>
                      </a:r>
                      <a:endParaRPr lang="fr-FR" sz="110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4502" marR="54502"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942340401"/>
                  </a:ext>
                </a:extLst>
              </a:tr>
              <a:tr h="928687">
                <a:tc>
                  <a:txBody>
                    <a:bodyPr/>
                    <a:lstStyle/>
                    <a:p>
                      <a:pPr algn="l">
                        <a:lnSpc>
                          <a:spcPct val="107000"/>
                        </a:lnSpc>
                        <a:spcAft>
                          <a:spcPts val="0"/>
                        </a:spcAft>
                      </a:pPr>
                      <a:r>
                        <a:rPr lang="fr-FR" sz="1100">
                          <a:solidFill>
                            <a:sysClr val="windowText" lastClr="000000"/>
                          </a:solidFill>
                          <a:effectLst/>
                        </a:rPr>
                        <a:t> </a:t>
                      </a:r>
                      <a:endParaRPr lang="fr-FR" sz="110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4502" marR="54502"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a:lnSpc>
                          <a:spcPct val="107000"/>
                        </a:lnSpc>
                        <a:spcAft>
                          <a:spcPts val="0"/>
                        </a:spcAft>
                      </a:pPr>
                      <a:r>
                        <a:rPr lang="fr-FR" sz="1100" dirty="0">
                          <a:solidFill>
                            <a:sysClr val="windowText" lastClr="000000"/>
                          </a:solidFill>
                          <a:effectLst/>
                        </a:rPr>
                        <a:t>Alcoolisation/</a:t>
                      </a:r>
                      <a:r>
                        <a:rPr lang="fr-FR" sz="1100" dirty="0" err="1">
                          <a:solidFill>
                            <a:sysClr val="windowText" lastClr="000000"/>
                          </a:solidFill>
                          <a:effectLst/>
                        </a:rPr>
                        <a:t>phénolisation</a:t>
                      </a:r>
                      <a:r>
                        <a:rPr lang="fr-FR" sz="1100" dirty="0">
                          <a:solidFill>
                            <a:sysClr val="windowText" lastClr="000000"/>
                          </a:solidFill>
                          <a:effectLst/>
                        </a:rPr>
                        <a:t> des plexus sympathique (cœliaque, hypogastrique, </a:t>
                      </a:r>
                      <a:r>
                        <a:rPr lang="fr-FR" sz="1100" dirty="0" err="1">
                          <a:solidFill>
                            <a:sysClr val="windowText" lastClr="000000"/>
                          </a:solidFill>
                          <a:effectLst/>
                        </a:rPr>
                        <a:t>impar</a:t>
                      </a:r>
                      <a:r>
                        <a:rPr lang="fr-FR" sz="1100" dirty="0">
                          <a:solidFill>
                            <a:sysClr val="windowText" lastClr="000000"/>
                          </a:solidFill>
                          <a:effectLst/>
                        </a:rPr>
                        <a:t>);</a:t>
                      </a:r>
                    </a:p>
                    <a:p>
                      <a:pPr algn="l">
                        <a:lnSpc>
                          <a:spcPct val="107000"/>
                        </a:lnSpc>
                        <a:spcAft>
                          <a:spcPts val="0"/>
                        </a:spcAft>
                      </a:pPr>
                      <a:r>
                        <a:rPr lang="fr-FR" sz="1100" dirty="0">
                          <a:solidFill>
                            <a:sysClr val="windowText" lastClr="000000"/>
                          </a:solidFill>
                          <a:effectLst/>
                        </a:rPr>
                        <a:t>Radiofréquence;</a:t>
                      </a:r>
                    </a:p>
                    <a:p>
                      <a:pPr algn="l">
                        <a:lnSpc>
                          <a:spcPct val="107000"/>
                        </a:lnSpc>
                        <a:spcAft>
                          <a:spcPts val="0"/>
                        </a:spcAft>
                      </a:pPr>
                      <a:r>
                        <a:rPr lang="fr-FR" sz="1100" dirty="0">
                          <a:solidFill>
                            <a:sysClr val="windowText" lastClr="000000"/>
                          </a:solidFill>
                          <a:effectLst/>
                        </a:rPr>
                        <a:t>Cimentoplastie</a:t>
                      </a:r>
                      <a:endParaRPr lang="fr-FR" sz="1100" dirty="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4502" marR="54502"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4032129157"/>
                  </a:ext>
                </a:extLst>
              </a:tr>
              <a:tr h="179104">
                <a:tc>
                  <a:txBody>
                    <a:bodyPr/>
                    <a:lstStyle/>
                    <a:p>
                      <a:pPr algn="l">
                        <a:lnSpc>
                          <a:spcPct val="107000"/>
                        </a:lnSpc>
                        <a:spcAft>
                          <a:spcPts val="0"/>
                        </a:spcAft>
                      </a:pPr>
                      <a:r>
                        <a:rPr lang="fr-FR" sz="1100">
                          <a:solidFill>
                            <a:sysClr val="windowText" lastClr="000000"/>
                          </a:solidFill>
                          <a:effectLst/>
                        </a:rPr>
                        <a:t> </a:t>
                      </a:r>
                      <a:endParaRPr lang="fr-FR" sz="110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4502" marR="54502"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a:lnSpc>
                          <a:spcPct val="107000"/>
                        </a:lnSpc>
                        <a:spcAft>
                          <a:spcPts val="0"/>
                        </a:spcAft>
                      </a:pPr>
                      <a:r>
                        <a:rPr lang="fr-FR" sz="1100">
                          <a:solidFill>
                            <a:sysClr val="windowText" lastClr="000000"/>
                          </a:solidFill>
                          <a:effectLst/>
                        </a:rPr>
                        <a:t> </a:t>
                      </a:r>
                      <a:endParaRPr lang="fr-FR" sz="110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4502" marR="54502"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688566384"/>
                  </a:ext>
                </a:extLst>
              </a:tr>
              <a:tr h="179104">
                <a:tc>
                  <a:txBody>
                    <a:bodyPr/>
                    <a:lstStyle/>
                    <a:p>
                      <a:pPr algn="l">
                        <a:lnSpc>
                          <a:spcPct val="107000"/>
                        </a:lnSpc>
                        <a:spcAft>
                          <a:spcPts val="0"/>
                        </a:spcAft>
                      </a:pPr>
                      <a:r>
                        <a:rPr lang="fr-FR" sz="1100">
                          <a:solidFill>
                            <a:sysClr val="windowText" lastClr="000000"/>
                          </a:solidFill>
                          <a:effectLst/>
                        </a:rPr>
                        <a:t>Chirurgie :</a:t>
                      </a:r>
                      <a:endParaRPr lang="fr-FR" sz="110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4502" marR="54502"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a:lnSpc>
                          <a:spcPct val="107000"/>
                        </a:lnSpc>
                        <a:spcAft>
                          <a:spcPts val="0"/>
                        </a:spcAft>
                      </a:pPr>
                      <a:r>
                        <a:rPr lang="fr-FR" sz="1100">
                          <a:solidFill>
                            <a:sysClr val="windowText" lastClr="000000"/>
                          </a:solidFill>
                          <a:effectLst/>
                        </a:rPr>
                        <a:t>Oui</a:t>
                      </a:r>
                      <a:endParaRPr lang="fr-FR" sz="110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4502" marR="54502"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4158830726"/>
                  </a:ext>
                </a:extLst>
              </a:tr>
              <a:tr h="741292">
                <a:tc>
                  <a:txBody>
                    <a:bodyPr/>
                    <a:lstStyle/>
                    <a:p>
                      <a:pPr algn="l">
                        <a:lnSpc>
                          <a:spcPct val="107000"/>
                        </a:lnSpc>
                        <a:spcAft>
                          <a:spcPts val="0"/>
                        </a:spcAft>
                      </a:pPr>
                      <a:r>
                        <a:rPr lang="fr-FR" sz="1100">
                          <a:solidFill>
                            <a:sysClr val="windowText" lastClr="000000"/>
                          </a:solidFill>
                          <a:effectLst/>
                        </a:rPr>
                        <a:t> </a:t>
                      </a:r>
                      <a:endParaRPr lang="fr-FR" sz="110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4502" marR="54502"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a:lnSpc>
                          <a:spcPct val="107000"/>
                        </a:lnSpc>
                        <a:spcAft>
                          <a:spcPts val="0"/>
                        </a:spcAft>
                      </a:pPr>
                      <a:r>
                        <a:rPr lang="fr-FR" sz="1100" dirty="0">
                          <a:solidFill>
                            <a:sysClr val="windowText" lastClr="000000"/>
                          </a:solidFill>
                          <a:effectLst/>
                        </a:rPr>
                        <a:t>Vertébroplastie;</a:t>
                      </a:r>
                    </a:p>
                    <a:p>
                      <a:pPr algn="l">
                        <a:lnSpc>
                          <a:spcPct val="107000"/>
                        </a:lnSpc>
                        <a:spcAft>
                          <a:spcPts val="0"/>
                        </a:spcAft>
                      </a:pPr>
                      <a:r>
                        <a:rPr lang="fr-FR" sz="1100" dirty="0">
                          <a:solidFill>
                            <a:sysClr val="windowText" lastClr="000000"/>
                          </a:solidFill>
                          <a:effectLst/>
                        </a:rPr>
                        <a:t>Cordotomie;</a:t>
                      </a:r>
                    </a:p>
                    <a:p>
                      <a:pPr algn="l">
                        <a:lnSpc>
                          <a:spcPct val="107000"/>
                        </a:lnSpc>
                        <a:spcAft>
                          <a:spcPts val="0"/>
                        </a:spcAft>
                      </a:pPr>
                      <a:r>
                        <a:rPr lang="fr-FR" sz="1100" dirty="0" err="1">
                          <a:solidFill>
                            <a:sysClr val="windowText" lastClr="000000"/>
                          </a:solidFill>
                          <a:effectLst/>
                        </a:rPr>
                        <a:t>DREZotomie</a:t>
                      </a:r>
                      <a:r>
                        <a:rPr lang="fr-FR" sz="1100" dirty="0">
                          <a:solidFill>
                            <a:sysClr val="windowText" lastClr="000000"/>
                          </a:solidFill>
                          <a:effectLst/>
                        </a:rPr>
                        <a:t>;</a:t>
                      </a:r>
                    </a:p>
                    <a:p>
                      <a:pPr algn="l">
                        <a:lnSpc>
                          <a:spcPct val="107000"/>
                        </a:lnSpc>
                        <a:spcAft>
                          <a:spcPts val="0"/>
                        </a:spcAft>
                      </a:pPr>
                      <a:r>
                        <a:rPr lang="fr-FR" sz="1100" dirty="0">
                          <a:solidFill>
                            <a:sysClr val="windowText" lastClr="000000"/>
                          </a:solidFill>
                          <a:effectLst/>
                        </a:rPr>
                        <a:t>Neurostimulation médullaire</a:t>
                      </a:r>
                      <a:endParaRPr lang="fr-FR" sz="1100" dirty="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4502" marR="54502"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619826407"/>
                  </a:ext>
                </a:extLst>
              </a:tr>
              <a:tr h="179104">
                <a:tc>
                  <a:txBody>
                    <a:bodyPr/>
                    <a:lstStyle/>
                    <a:p>
                      <a:pPr algn="l">
                        <a:lnSpc>
                          <a:spcPct val="107000"/>
                        </a:lnSpc>
                        <a:spcAft>
                          <a:spcPts val="0"/>
                        </a:spcAft>
                      </a:pPr>
                      <a:r>
                        <a:rPr lang="fr-FR" sz="1100">
                          <a:solidFill>
                            <a:sysClr val="windowText" lastClr="000000"/>
                          </a:solidFill>
                          <a:effectLst/>
                        </a:rPr>
                        <a:t> </a:t>
                      </a:r>
                      <a:endParaRPr lang="fr-FR" sz="110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4502" marR="54502"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a:lnSpc>
                          <a:spcPct val="107000"/>
                        </a:lnSpc>
                        <a:spcAft>
                          <a:spcPts val="0"/>
                        </a:spcAft>
                      </a:pPr>
                      <a:r>
                        <a:rPr lang="fr-FR" sz="1100" dirty="0">
                          <a:solidFill>
                            <a:sysClr val="windowText" lastClr="000000"/>
                          </a:solidFill>
                          <a:effectLst/>
                        </a:rPr>
                        <a:t> </a:t>
                      </a:r>
                      <a:endParaRPr lang="fr-FR" sz="1100" dirty="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4502" marR="54502"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807017653"/>
                  </a:ext>
                </a:extLst>
              </a:tr>
            </a:tbl>
          </a:graphicData>
        </a:graphic>
      </p:graphicFrame>
      <p:sp>
        <p:nvSpPr>
          <p:cNvPr id="12" name="Bouton d'action : Retour 11">
            <a:hlinkClick r:id="rId10" action="ppaction://hlinksldjump" highlightClick="1"/>
          </p:cNvPr>
          <p:cNvSpPr/>
          <p:nvPr/>
        </p:nvSpPr>
        <p:spPr>
          <a:xfrm>
            <a:off x="11604625" y="138516"/>
            <a:ext cx="476250" cy="478595"/>
          </a:xfrm>
          <a:prstGeom prst="actionButtonReturn">
            <a:avLst/>
          </a:prstGeom>
          <a:solidFill>
            <a:srgbClr val="EADB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3" name="ZoneTexte 12"/>
          <p:cNvSpPr txBox="1"/>
          <p:nvPr/>
        </p:nvSpPr>
        <p:spPr>
          <a:xfrm>
            <a:off x="9524" y="6594559"/>
            <a:ext cx="1646606" cy="253916"/>
          </a:xfrm>
          <a:prstGeom prst="rect">
            <a:avLst/>
          </a:prstGeom>
        </p:spPr>
        <p:txBody>
          <a:bodyPr wrap="none" rtlCol="0">
            <a:spAutoFit/>
          </a:bodyPr>
          <a:lstStyle/>
          <a:p>
            <a:pPr marL="0" indent="0" algn="ctr">
              <a:buNone/>
            </a:pPr>
            <a:r>
              <a:rPr lang="fr-FR" sz="1050" i="1" dirty="0"/>
              <a:t>Enquête DSRC NEON, 2025</a:t>
            </a:r>
          </a:p>
        </p:txBody>
      </p:sp>
    </p:spTree>
    <p:extLst>
      <p:ext uri="{BB962C8B-B14F-4D97-AF65-F5344CB8AC3E}">
        <p14:creationId xmlns:p14="http://schemas.microsoft.com/office/powerpoint/2010/main" val="271661838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26" name="Image 2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79833" y="4438666"/>
            <a:ext cx="5149542" cy="1651022"/>
          </a:xfrm>
          <a:prstGeom prst="rect">
            <a:avLst/>
          </a:prstGeom>
        </p:spPr>
      </p:pic>
      <p:pic>
        <p:nvPicPr>
          <p:cNvPr id="30" name="Image 2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79833" y="1033463"/>
            <a:ext cx="5149542" cy="3170237"/>
          </a:xfrm>
          <a:prstGeom prst="rect">
            <a:avLst/>
          </a:prstGeom>
        </p:spPr>
      </p:pic>
      <p:pic>
        <p:nvPicPr>
          <p:cNvPr id="27" name="Image 2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836409" y="817334"/>
            <a:ext cx="4328535" cy="3307531"/>
          </a:xfrm>
          <a:prstGeom prst="rect">
            <a:avLst/>
          </a:prstGeom>
        </p:spPr>
      </p:pic>
      <p:pic>
        <p:nvPicPr>
          <p:cNvPr id="28" name="Image 2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836410" y="4230743"/>
            <a:ext cx="4328535" cy="1337910"/>
          </a:xfrm>
          <a:prstGeom prst="rect">
            <a:avLst/>
          </a:prstGeom>
        </p:spPr>
      </p:pic>
      <p:pic>
        <p:nvPicPr>
          <p:cNvPr id="29" name="Image 28"/>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836409" y="5674531"/>
            <a:ext cx="4328535" cy="967339"/>
          </a:xfrm>
          <a:prstGeom prst="rect">
            <a:avLst/>
          </a:prstGeom>
        </p:spPr>
      </p:pic>
      <p:sp>
        <p:nvSpPr>
          <p:cNvPr id="31" name="ZoneTexte 30"/>
          <p:cNvSpPr txBox="1"/>
          <p:nvPr/>
        </p:nvSpPr>
        <p:spPr>
          <a:xfrm>
            <a:off x="1279833" y="301666"/>
            <a:ext cx="4140364" cy="400110"/>
          </a:xfrm>
          <a:prstGeom prst="rect">
            <a:avLst/>
          </a:prstGeom>
        </p:spPr>
        <p:txBody>
          <a:bodyPr wrap="none" rtlCol="0">
            <a:spAutoFit/>
          </a:bodyPr>
          <a:lstStyle/>
          <a:p>
            <a:r>
              <a:rPr lang="fr-FR" sz="2000" b="1" dirty="0"/>
              <a:t>POLYCLINIQUE DE MONTIER LA CELLE</a:t>
            </a:r>
            <a:endParaRPr lang="fr-FR" sz="2000" dirty="0"/>
          </a:p>
        </p:txBody>
      </p:sp>
      <p:pic>
        <p:nvPicPr>
          <p:cNvPr id="7" name="Image 6"/>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rot="5400000">
            <a:off x="5166325" y="350516"/>
            <a:ext cx="400110" cy="400110"/>
          </a:xfrm>
          <a:prstGeom prst="rect">
            <a:avLst/>
          </a:prstGeom>
        </p:spPr>
      </p:pic>
      <p:pic>
        <p:nvPicPr>
          <p:cNvPr id="8" name="Image 7"/>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279833" y="252816"/>
            <a:ext cx="404990" cy="409869"/>
          </a:xfrm>
          <a:prstGeom prst="rect">
            <a:avLst/>
          </a:prstGeom>
        </p:spPr>
      </p:pic>
      <p:graphicFrame>
        <p:nvGraphicFramePr>
          <p:cNvPr id="2" name="Tableau 1"/>
          <p:cNvGraphicFramePr>
            <a:graphicFrameLocks noGrp="1"/>
          </p:cNvGraphicFramePr>
          <p:nvPr>
            <p:extLst>
              <p:ext uri="{D42A27DB-BD31-4B8C-83A1-F6EECF244321}">
                <p14:modId xmlns:p14="http://schemas.microsoft.com/office/powerpoint/2010/main" val="1278588145"/>
              </p:ext>
            </p:extLst>
          </p:nvPr>
        </p:nvGraphicFramePr>
        <p:xfrm>
          <a:off x="1413183" y="815757"/>
          <a:ext cx="4882842" cy="5250691"/>
        </p:xfrm>
        <a:graphic>
          <a:graphicData uri="http://schemas.openxmlformats.org/drawingml/2006/table">
            <a:tbl>
              <a:tblPr firstRow="1" firstCol="1" bandRow="1">
                <a:tableStyleId>{5C22544A-7EE6-4342-B048-85BDC9FD1C3A}</a:tableStyleId>
              </a:tblPr>
              <a:tblGrid>
                <a:gridCol w="2077571">
                  <a:extLst>
                    <a:ext uri="{9D8B030D-6E8A-4147-A177-3AD203B41FA5}">
                      <a16:colId xmlns:a16="http://schemas.microsoft.com/office/drawing/2014/main" val="1358807601"/>
                    </a:ext>
                  </a:extLst>
                </a:gridCol>
                <a:gridCol w="2805271">
                  <a:extLst>
                    <a:ext uri="{9D8B030D-6E8A-4147-A177-3AD203B41FA5}">
                      <a16:colId xmlns:a16="http://schemas.microsoft.com/office/drawing/2014/main" val="2944003817"/>
                    </a:ext>
                  </a:extLst>
                </a:gridCol>
              </a:tblGrid>
              <a:tr h="235064">
                <a:tc gridSpan="2">
                  <a:txBody>
                    <a:bodyPr/>
                    <a:lstStyle/>
                    <a:p>
                      <a:pPr algn="l">
                        <a:lnSpc>
                          <a:spcPct val="107000"/>
                        </a:lnSpc>
                        <a:spcAft>
                          <a:spcPts val="0"/>
                        </a:spcAft>
                      </a:pPr>
                      <a:r>
                        <a:rPr lang="fr-FR" sz="1400">
                          <a:solidFill>
                            <a:srgbClr val="21112A"/>
                          </a:solidFill>
                          <a:effectLst/>
                        </a:rPr>
                        <a:t>Informations générales</a:t>
                      </a:r>
                      <a:endParaRPr lang="fr-FR" sz="1400">
                        <a:solidFill>
                          <a:srgbClr val="21112A"/>
                        </a:solidFill>
                        <a:effectLst/>
                        <a:latin typeface="Calibri" panose="020F0502020204030204" pitchFamily="34" charset="0"/>
                        <a:ea typeface="Calibri" panose="020F0502020204030204" pitchFamily="34" charset="0"/>
                        <a:cs typeface="Times New Roman" panose="02020603050405020304" pitchFamily="18" charset="0"/>
                      </a:endParaRPr>
                    </a:p>
                  </a:txBody>
                  <a:tcPr marL="56473" marR="56473" marT="0" marB="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hMerge="1">
                  <a:txBody>
                    <a:bodyPr/>
                    <a:lstStyle/>
                    <a:p>
                      <a:endParaRPr lang="fr-FR"/>
                    </a:p>
                  </a:txBody>
                  <a:tcPr/>
                </a:tc>
                <a:extLst>
                  <a:ext uri="{0D108BD9-81ED-4DB2-BD59-A6C34878D82A}">
                    <a16:rowId xmlns:a16="http://schemas.microsoft.com/office/drawing/2014/main" val="3136089875"/>
                  </a:ext>
                </a:extLst>
              </a:tr>
              <a:tr h="179240">
                <a:tc>
                  <a:txBody>
                    <a:bodyPr/>
                    <a:lstStyle/>
                    <a:p>
                      <a:pPr algn="l">
                        <a:lnSpc>
                          <a:spcPct val="107000"/>
                        </a:lnSpc>
                        <a:spcAft>
                          <a:spcPts val="0"/>
                        </a:spcAft>
                      </a:pPr>
                      <a:r>
                        <a:rPr lang="fr-FR" sz="1100">
                          <a:solidFill>
                            <a:srgbClr val="21112A"/>
                          </a:solidFill>
                          <a:effectLst/>
                        </a:rPr>
                        <a:t> Médecin responsable :</a:t>
                      </a:r>
                      <a:endParaRPr lang="fr-FR" sz="1100">
                        <a:solidFill>
                          <a:srgbClr val="21112A"/>
                        </a:solidFill>
                        <a:effectLst/>
                        <a:latin typeface="Calibri" panose="020F0502020204030204" pitchFamily="34" charset="0"/>
                        <a:ea typeface="Calibri" panose="020F0502020204030204" pitchFamily="34" charset="0"/>
                        <a:cs typeface="Times New Roman" panose="02020603050405020304" pitchFamily="18" charset="0"/>
                      </a:endParaRPr>
                    </a:p>
                  </a:txBody>
                  <a:tcPr marL="56473" marR="56473" marT="0" marB="0">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marL="0" marR="0" indent="0" algn="l" defTabSz="914377" rtl="0" eaLnBrk="1" fontAlgn="auto" latinLnBrk="0" hangingPunct="1">
                        <a:lnSpc>
                          <a:spcPct val="107000"/>
                        </a:lnSpc>
                        <a:spcBef>
                          <a:spcPts val="0"/>
                        </a:spcBef>
                        <a:spcAft>
                          <a:spcPts val="0"/>
                        </a:spcAft>
                        <a:buClrTx/>
                        <a:buSzTx/>
                        <a:buFontTx/>
                        <a:buNone/>
                        <a:tabLst/>
                        <a:defRPr/>
                      </a:pPr>
                      <a:r>
                        <a:rPr lang="fr-FR" sz="1100" i="1" dirty="0">
                          <a:solidFill>
                            <a:sysClr val="windowText" lastClr="000000"/>
                          </a:solidFill>
                          <a:effectLst/>
                        </a:rPr>
                        <a:t>Information non disponible</a:t>
                      </a:r>
                      <a:endParaRPr lang="fr-FR" sz="1100" dirty="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6473" marR="56473" marT="0" marB="0">
                    <a:lnL w="12700" cmpd="sng">
                      <a:noFill/>
                    </a:lnL>
                    <a:lnR w="12700" cmpd="sng">
                      <a:noFill/>
                    </a:lnR>
                    <a:lnT w="381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714130615"/>
                  </a:ext>
                </a:extLst>
              </a:tr>
              <a:tr h="179240">
                <a:tc>
                  <a:txBody>
                    <a:bodyPr/>
                    <a:lstStyle/>
                    <a:p>
                      <a:pPr algn="l">
                        <a:lnSpc>
                          <a:spcPct val="107000"/>
                        </a:lnSpc>
                        <a:spcAft>
                          <a:spcPts val="0"/>
                        </a:spcAft>
                      </a:pPr>
                      <a:r>
                        <a:rPr lang="fr-FR" sz="1100">
                          <a:solidFill>
                            <a:srgbClr val="21112A"/>
                          </a:solidFill>
                          <a:effectLst/>
                        </a:rPr>
                        <a:t> </a:t>
                      </a:r>
                      <a:endParaRPr lang="fr-FR" sz="1100">
                        <a:solidFill>
                          <a:srgbClr val="21112A"/>
                        </a:solidFill>
                        <a:effectLst/>
                        <a:latin typeface="Calibri" panose="020F0502020204030204" pitchFamily="34" charset="0"/>
                        <a:ea typeface="Calibri" panose="020F0502020204030204" pitchFamily="34" charset="0"/>
                        <a:cs typeface="Times New Roman" panose="02020603050405020304" pitchFamily="18" charset="0"/>
                      </a:endParaRPr>
                    </a:p>
                  </a:txBody>
                  <a:tcPr marL="56473" marR="56473"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a:lnSpc>
                          <a:spcPct val="107000"/>
                        </a:lnSpc>
                        <a:spcAft>
                          <a:spcPts val="0"/>
                        </a:spcAft>
                      </a:pPr>
                      <a:r>
                        <a:rPr lang="fr-FR" sz="1100">
                          <a:solidFill>
                            <a:srgbClr val="21112A"/>
                          </a:solidFill>
                          <a:effectLst/>
                        </a:rPr>
                        <a:t> </a:t>
                      </a:r>
                      <a:endParaRPr lang="fr-FR" sz="1100">
                        <a:solidFill>
                          <a:srgbClr val="21112A"/>
                        </a:solidFill>
                        <a:effectLst/>
                        <a:latin typeface="Calibri" panose="020F0502020204030204" pitchFamily="34" charset="0"/>
                        <a:ea typeface="Calibri" panose="020F0502020204030204" pitchFamily="34" charset="0"/>
                        <a:cs typeface="Times New Roman" panose="02020603050405020304" pitchFamily="18" charset="0"/>
                      </a:endParaRPr>
                    </a:p>
                  </a:txBody>
                  <a:tcPr marL="56473" marR="56473"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6205748"/>
                  </a:ext>
                </a:extLst>
              </a:tr>
              <a:tr h="179240">
                <a:tc>
                  <a:txBody>
                    <a:bodyPr/>
                    <a:lstStyle/>
                    <a:p>
                      <a:pPr algn="l">
                        <a:lnSpc>
                          <a:spcPct val="107000"/>
                        </a:lnSpc>
                        <a:spcAft>
                          <a:spcPts val="0"/>
                        </a:spcAft>
                      </a:pPr>
                      <a:r>
                        <a:rPr lang="fr-FR" sz="1100">
                          <a:solidFill>
                            <a:srgbClr val="21112A"/>
                          </a:solidFill>
                          <a:effectLst/>
                        </a:rPr>
                        <a:t>Labellisation SDC :</a:t>
                      </a:r>
                      <a:endParaRPr lang="fr-FR" sz="1100">
                        <a:solidFill>
                          <a:srgbClr val="21112A"/>
                        </a:solidFill>
                        <a:effectLst/>
                        <a:latin typeface="Calibri" panose="020F0502020204030204" pitchFamily="34" charset="0"/>
                        <a:ea typeface="Calibri" panose="020F0502020204030204" pitchFamily="34" charset="0"/>
                        <a:cs typeface="Times New Roman" panose="02020603050405020304" pitchFamily="18" charset="0"/>
                      </a:endParaRPr>
                    </a:p>
                  </a:txBody>
                  <a:tcPr marL="56473" marR="56473"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a:lnSpc>
                          <a:spcPct val="107000"/>
                        </a:lnSpc>
                        <a:spcAft>
                          <a:spcPts val="0"/>
                        </a:spcAft>
                      </a:pPr>
                      <a:r>
                        <a:rPr lang="fr-FR" sz="1100" dirty="0">
                          <a:solidFill>
                            <a:srgbClr val="21112A"/>
                          </a:solidFill>
                          <a:effectLst/>
                        </a:rPr>
                        <a:t>Non</a:t>
                      </a:r>
                      <a:endParaRPr lang="fr-FR" sz="1100" dirty="0">
                        <a:solidFill>
                          <a:srgbClr val="21112A"/>
                        </a:solidFill>
                        <a:effectLst/>
                        <a:latin typeface="Calibri" panose="020F0502020204030204" pitchFamily="34" charset="0"/>
                        <a:ea typeface="Calibri" panose="020F0502020204030204" pitchFamily="34" charset="0"/>
                        <a:cs typeface="Times New Roman" panose="02020603050405020304" pitchFamily="18" charset="0"/>
                      </a:endParaRPr>
                    </a:p>
                  </a:txBody>
                  <a:tcPr marL="56473" marR="56473"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85225807"/>
                  </a:ext>
                </a:extLst>
              </a:tr>
              <a:tr h="187538">
                <a:tc>
                  <a:txBody>
                    <a:bodyPr/>
                    <a:lstStyle/>
                    <a:p>
                      <a:pPr algn="l">
                        <a:lnSpc>
                          <a:spcPct val="107000"/>
                        </a:lnSpc>
                        <a:spcAft>
                          <a:spcPts val="0"/>
                        </a:spcAft>
                      </a:pPr>
                      <a:r>
                        <a:rPr lang="fr-FR" sz="1100">
                          <a:solidFill>
                            <a:srgbClr val="21112A"/>
                          </a:solidFill>
                          <a:effectLst/>
                        </a:rPr>
                        <a:t>Type pédiatrique :</a:t>
                      </a:r>
                      <a:endParaRPr lang="fr-FR" sz="1100">
                        <a:solidFill>
                          <a:srgbClr val="21112A"/>
                        </a:solidFill>
                        <a:effectLst/>
                        <a:latin typeface="Calibri" panose="020F0502020204030204" pitchFamily="34" charset="0"/>
                        <a:ea typeface="Calibri" panose="020F0502020204030204" pitchFamily="34" charset="0"/>
                        <a:cs typeface="Times New Roman" panose="02020603050405020304" pitchFamily="18" charset="0"/>
                      </a:endParaRPr>
                    </a:p>
                  </a:txBody>
                  <a:tcPr marL="56473" marR="56473"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a:lnSpc>
                          <a:spcPct val="107000"/>
                        </a:lnSpc>
                        <a:spcAft>
                          <a:spcPts val="0"/>
                        </a:spcAft>
                      </a:pPr>
                      <a:r>
                        <a:rPr lang="fr-FR" sz="1100" dirty="0">
                          <a:solidFill>
                            <a:srgbClr val="21112A"/>
                          </a:solidFill>
                          <a:effectLst/>
                          <a:latin typeface="Calibri" panose="020F0502020204030204" pitchFamily="34" charset="0"/>
                          <a:ea typeface="Calibri" panose="020F0502020204030204" pitchFamily="34" charset="0"/>
                          <a:cs typeface="Times New Roman" panose="02020603050405020304" pitchFamily="18" charset="0"/>
                        </a:rPr>
                        <a:t>-</a:t>
                      </a:r>
                    </a:p>
                  </a:txBody>
                  <a:tcPr marL="56473" marR="56473"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791576137"/>
                  </a:ext>
                </a:extLst>
              </a:tr>
              <a:tr h="187538">
                <a:tc>
                  <a:txBody>
                    <a:bodyPr/>
                    <a:lstStyle/>
                    <a:p>
                      <a:pPr algn="l">
                        <a:lnSpc>
                          <a:spcPct val="107000"/>
                        </a:lnSpc>
                        <a:spcAft>
                          <a:spcPts val="0"/>
                        </a:spcAft>
                      </a:pPr>
                      <a:r>
                        <a:rPr lang="fr-FR" sz="1100">
                          <a:solidFill>
                            <a:srgbClr val="21112A"/>
                          </a:solidFill>
                          <a:effectLst/>
                        </a:rPr>
                        <a:t>Type oncologique :</a:t>
                      </a:r>
                      <a:endParaRPr lang="fr-FR" sz="1100">
                        <a:solidFill>
                          <a:srgbClr val="21112A"/>
                        </a:solidFill>
                        <a:effectLst/>
                        <a:latin typeface="Calibri" panose="020F0502020204030204" pitchFamily="34" charset="0"/>
                        <a:ea typeface="Calibri" panose="020F0502020204030204" pitchFamily="34" charset="0"/>
                        <a:cs typeface="Times New Roman" panose="02020603050405020304" pitchFamily="18" charset="0"/>
                      </a:endParaRPr>
                    </a:p>
                  </a:txBody>
                  <a:tcPr marL="56473" marR="56473"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a:lnSpc>
                          <a:spcPct val="107000"/>
                        </a:lnSpc>
                        <a:spcAft>
                          <a:spcPts val="0"/>
                        </a:spcAft>
                      </a:pPr>
                      <a:r>
                        <a:rPr lang="fr-FR" sz="1100" dirty="0">
                          <a:solidFill>
                            <a:srgbClr val="21112A"/>
                          </a:solidFill>
                          <a:effectLst/>
                          <a:latin typeface="Calibri" panose="020F0502020204030204" pitchFamily="34" charset="0"/>
                          <a:ea typeface="Calibri" panose="020F0502020204030204" pitchFamily="34" charset="0"/>
                          <a:cs typeface="Times New Roman" panose="02020603050405020304" pitchFamily="18" charset="0"/>
                        </a:rPr>
                        <a:t>-</a:t>
                      </a:r>
                    </a:p>
                  </a:txBody>
                  <a:tcPr marL="56473" marR="56473"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4086632751"/>
                  </a:ext>
                </a:extLst>
              </a:tr>
              <a:tr h="179240">
                <a:tc>
                  <a:txBody>
                    <a:bodyPr/>
                    <a:lstStyle/>
                    <a:p>
                      <a:pPr algn="l">
                        <a:lnSpc>
                          <a:spcPct val="107000"/>
                        </a:lnSpc>
                        <a:spcAft>
                          <a:spcPts val="0"/>
                        </a:spcAft>
                      </a:pPr>
                      <a:r>
                        <a:rPr lang="fr-FR" sz="1100">
                          <a:solidFill>
                            <a:srgbClr val="21112A"/>
                          </a:solidFill>
                          <a:effectLst/>
                        </a:rPr>
                        <a:t> </a:t>
                      </a:r>
                      <a:endParaRPr lang="fr-FR" sz="1100">
                        <a:solidFill>
                          <a:srgbClr val="21112A"/>
                        </a:solidFill>
                        <a:effectLst/>
                        <a:latin typeface="Calibri" panose="020F0502020204030204" pitchFamily="34" charset="0"/>
                        <a:ea typeface="Calibri" panose="020F0502020204030204" pitchFamily="34" charset="0"/>
                        <a:cs typeface="Times New Roman" panose="02020603050405020304" pitchFamily="18" charset="0"/>
                      </a:endParaRPr>
                    </a:p>
                  </a:txBody>
                  <a:tcPr marL="56473" marR="56473"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a:lnSpc>
                          <a:spcPct val="107000"/>
                        </a:lnSpc>
                        <a:spcAft>
                          <a:spcPts val="0"/>
                        </a:spcAft>
                      </a:pPr>
                      <a:r>
                        <a:rPr lang="fr-FR" sz="1100">
                          <a:solidFill>
                            <a:srgbClr val="21112A"/>
                          </a:solidFill>
                          <a:effectLst/>
                        </a:rPr>
                        <a:t> </a:t>
                      </a:r>
                      <a:endParaRPr lang="fr-FR" sz="1100">
                        <a:solidFill>
                          <a:srgbClr val="21112A"/>
                        </a:solidFill>
                        <a:effectLst/>
                        <a:latin typeface="Calibri" panose="020F0502020204030204" pitchFamily="34" charset="0"/>
                        <a:ea typeface="Calibri" panose="020F0502020204030204" pitchFamily="34" charset="0"/>
                        <a:cs typeface="Times New Roman" panose="02020603050405020304" pitchFamily="18" charset="0"/>
                      </a:endParaRPr>
                    </a:p>
                  </a:txBody>
                  <a:tcPr marL="56473" marR="56473"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78215951"/>
                  </a:ext>
                </a:extLst>
              </a:tr>
              <a:tr h="741853">
                <a:tc>
                  <a:txBody>
                    <a:bodyPr/>
                    <a:lstStyle/>
                    <a:p>
                      <a:pPr algn="l">
                        <a:lnSpc>
                          <a:spcPct val="107000"/>
                        </a:lnSpc>
                        <a:spcAft>
                          <a:spcPts val="0"/>
                        </a:spcAft>
                      </a:pPr>
                      <a:r>
                        <a:rPr lang="fr-FR" sz="1100">
                          <a:solidFill>
                            <a:srgbClr val="21112A"/>
                          </a:solidFill>
                          <a:effectLst/>
                        </a:rPr>
                        <a:t>Adressage :</a:t>
                      </a:r>
                      <a:endParaRPr lang="fr-FR" sz="1100">
                        <a:solidFill>
                          <a:srgbClr val="21112A"/>
                        </a:solidFill>
                        <a:effectLst/>
                        <a:latin typeface="Calibri" panose="020F0502020204030204" pitchFamily="34" charset="0"/>
                        <a:ea typeface="Calibri" panose="020F0502020204030204" pitchFamily="34" charset="0"/>
                        <a:cs typeface="Times New Roman" panose="02020603050405020304" pitchFamily="18" charset="0"/>
                      </a:endParaRPr>
                    </a:p>
                  </a:txBody>
                  <a:tcPr marL="56473" marR="56473"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a:lnSpc>
                          <a:spcPct val="107000"/>
                        </a:lnSpc>
                        <a:spcAft>
                          <a:spcPts val="0"/>
                        </a:spcAft>
                      </a:pPr>
                      <a:r>
                        <a:rPr lang="fr-FR" sz="1100">
                          <a:solidFill>
                            <a:srgbClr val="21112A"/>
                          </a:solidFill>
                          <a:effectLst/>
                        </a:rPr>
                        <a:t>Filière interne à la structure;</a:t>
                      </a:r>
                    </a:p>
                    <a:p>
                      <a:pPr algn="l">
                        <a:lnSpc>
                          <a:spcPct val="107000"/>
                        </a:lnSpc>
                        <a:spcAft>
                          <a:spcPts val="0"/>
                        </a:spcAft>
                      </a:pPr>
                      <a:r>
                        <a:rPr lang="fr-FR" sz="1100">
                          <a:solidFill>
                            <a:srgbClr val="21112A"/>
                          </a:solidFill>
                          <a:effectLst/>
                        </a:rPr>
                        <a:t>Filière inter-établissements;</a:t>
                      </a:r>
                    </a:p>
                    <a:p>
                      <a:pPr algn="l">
                        <a:lnSpc>
                          <a:spcPct val="107000"/>
                        </a:lnSpc>
                        <a:spcAft>
                          <a:spcPts val="0"/>
                        </a:spcAft>
                      </a:pPr>
                      <a:r>
                        <a:rPr lang="fr-FR" sz="1100">
                          <a:solidFill>
                            <a:srgbClr val="21112A"/>
                          </a:solidFill>
                          <a:effectLst/>
                        </a:rPr>
                        <a:t>Adressage direct Ville-Hôpital;</a:t>
                      </a:r>
                    </a:p>
                    <a:p>
                      <a:pPr algn="l">
                        <a:lnSpc>
                          <a:spcPct val="107000"/>
                        </a:lnSpc>
                        <a:spcAft>
                          <a:spcPts val="0"/>
                        </a:spcAft>
                      </a:pPr>
                      <a:r>
                        <a:rPr lang="fr-FR" sz="1100">
                          <a:solidFill>
                            <a:srgbClr val="21112A"/>
                          </a:solidFill>
                          <a:effectLst/>
                        </a:rPr>
                        <a:t>Adressage au sein d’un GHT</a:t>
                      </a:r>
                      <a:endParaRPr lang="fr-FR" sz="1100">
                        <a:solidFill>
                          <a:srgbClr val="21112A"/>
                        </a:solidFill>
                        <a:effectLst/>
                        <a:latin typeface="Calibri" panose="020F0502020204030204" pitchFamily="34" charset="0"/>
                        <a:ea typeface="Calibri" panose="020F0502020204030204" pitchFamily="34" charset="0"/>
                        <a:cs typeface="Times New Roman" panose="02020603050405020304" pitchFamily="18" charset="0"/>
                      </a:endParaRPr>
                    </a:p>
                  </a:txBody>
                  <a:tcPr marL="56473" marR="56473"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756469858"/>
                  </a:ext>
                </a:extLst>
              </a:tr>
              <a:tr h="179240">
                <a:tc>
                  <a:txBody>
                    <a:bodyPr/>
                    <a:lstStyle/>
                    <a:p>
                      <a:pPr algn="l">
                        <a:lnSpc>
                          <a:spcPct val="107000"/>
                        </a:lnSpc>
                        <a:spcAft>
                          <a:spcPts val="0"/>
                        </a:spcAft>
                      </a:pPr>
                      <a:r>
                        <a:rPr lang="fr-FR" sz="1100">
                          <a:solidFill>
                            <a:srgbClr val="21112A"/>
                          </a:solidFill>
                          <a:effectLst/>
                        </a:rPr>
                        <a:t> </a:t>
                      </a:r>
                      <a:endParaRPr lang="fr-FR" sz="1100">
                        <a:solidFill>
                          <a:srgbClr val="21112A"/>
                        </a:solidFill>
                        <a:effectLst/>
                        <a:latin typeface="Calibri" panose="020F0502020204030204" pitchFamily="34" charset="0"/>
                        <a:ea typeface="Calibri" panose="020F0502020204030204" pitchFamily="34" charset="0"/>
                        <a:cs typeface="Times New Roman" panose="02020603050405020304" pitchFamily="18" charset="0"/>
                      </a:endParaRPr>
                    </a:p>
                  </a:txBody>
                  <a:tcPr marL="56473" marR="56473"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a:lnSpc>
                          <a:spcPct val="107000"/>
                        </a:lnSpc>
                        <a:spcAft>
                          <a:spcPts val="0"/>
                        </a:spcAft>
                      </a:pPr>
                      <a:r>
                        <a:rPr lang="fr-FR" sz="1100">
                          <a:solidFill>
                            <a:srgbClr val="21112A"/>
                          </a:solidFill>
                          <a:effectLst/>
                        </a:rPr>
                        <a:t> </a:t>
                      </a:r>
                      <a:endParaRPr lang="fr-FR" sz="1100">
                        <a:solidFill>
                          <a:srgbClr val="21112A"/>
                        </a:solidFill>
                        <a:effectLst/>
                        <a:latin typeface="Calibri" panose="020F0502020204030204" pitchFamily="34" charset="0"/>
                        <a:ea typeface="Calibri" panose="020F0502020204030204" pitchFamily="34" charset="0"/>
                        <a:cs typeface="Times New Roman" panose="02020603050405020304" pitchFamily="18" charset="0"/>
                      </a:endParaRPr>
                    </a:p>
                  </a:txBody>
                  <a:tcPr marL="56473" marR="56473"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884120428"/>
                  </a:ext>
                </a:extLst>
              </a:tr>
              <a:tr h="366778">
                <a:tc>
                  <a:txBody>
                    <a:bodyPr/>
                    <a:lstStyle/>
                    <a:p>
                      <a:pPr algn="l">
                        <a:lnSpc>
                          <a:spcPct val="107000"/>
                        </a:lnSpc>
                        <a:spcAft>
                          <a:spcPts val="0"/>
                        </a:spcAft>
                      </a:pPr>
                      <a:r>
                        <a:rPr lang="fr-FR" sz="1100">
                          <a:solidFill>
                            <a:srgbClr val="21112A"/>
                          </a:solidFill>
                          <a:effectLst/>
                        </a:rPr>
                        <a:t>Partenariat / En lien avec :</a:t>
                      </a:r>
                      <a:endParaRPr lang="fr-FR" sz="1100">
                        <a:solidFill>
                          <a:srgbClr val="21112A"/>
                        </a:solidFill>
                        <a:effectLst/>
                        <a:latin typeface="Calibri" panose="020F0502020204030204" pitchFamily="34" charset="0"/>
                        <a:ea typeface="Calibri" panose="020F0502020204030204" pitchFamily="34" charset="0"/>
                        <a:cs typeface="Times New Roman" panose="02020603050405020304" pitchFamily="18" charset="0"/>
                      </a:endParaRPr>
                    </a:p>
                  </a:txBody>
                  <a:tcPr marL="56473" marR="56473"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a:lnSpc>
                          <a:spcPct val="107000"/>
                        </a:lnSpc>
                        <a:spcAft>
                          <a:spcPts val="0"/>
                        </a:spcAft>
                      </a:pPr>
                      <a:r>
                        <a:rPr lang="fr-FR" sz="1100" dirty="0">
                          <a:solidFill>
                            <a:srgbClr val="21112A"/>
                          </a:solidFill>
                          <a:effectLst/>
                          <a:latin typeface="Calibri" panose="020F0502020204030204" pitchFamily="34" charset="0"/>
                          <a:ea typeface="Calibri" panose="020F0502020204030204" pitchFamily="34" charset="0"/>
                          <a:cs typeface="Times New Roman" panose="02020603050405020304" pitchFamily="18" charset="0"/>
                        </a:rPr>
                        <a:t>-</a:t>
                      </a:r>
                    </a:p>
                  </a:txBody>
                  <a:tcPr marL="56473" marR="56473"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69172797"/>
                  </a:ext>
                </a:extLst>
              </a:tr>
              <a:tr h="179240">
                <a:tc>
                  <a:txBody>
                    <a:bodyPr/>
                    <a:lstStyle/>
                    <a:p>
                      <a:pPr algn="l">
                        <a:lnSpc>
                          <a:spcPct val="107000"/>
                        </a:lnSpc>
                        <a:spcAft>
                          <a:spcPts val="0"/>
                        </a:spcAft>
                      </a:pPr>
                      <a:r>
                        <a:rPr lang="fr-FR" sz="1100">
                          <a:solidFill>
                            <a:srgbClr val="21112A"/>
                          </a:solidFill>
                          <a:effectLst/>
                        </a:rPr>
                        <a:t> </a:t>
                      </a:r>
                      <a:endParaRPr lang="fr-FR" sz="1100">
                        <a:solidFill>
                          <a:srgbClr val="21112A"/>
                        </a:solidFill>
                        <a:effectLst/>
                        <a:latin typeface="Calibri" panose="020F0502020204030204" pitchFamily="34" charset="0"/>
                        <a:ea typeface="Calibri" panose="020F0502020204030204" pitchFamily="34" charset="0"/>
                        <a:cs typeface="Times New Roman" panose="02020603050405020304" pitchFamily="18" charset="0"/>
                      </a:endParaRPr>
                    </a:p>
                  </a:txBody>
                  <a:tcPr marL="56473" marR="56473"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a:lnSpc>
                          <a:spcPct val="107000"/>
                        </a:lnSpc>
                        <a:spcAft>
                          <a:spcPts val="0"/>
                        </a:spcAft>
                      </a:pPr>
                      <a:r>
                        <a:rPr lang="fr-FR" sz="1100" dirty="0">
                          <a:solidFill>
                            <a:srgbClr val="21112A"/>
                          </a:solidFill>
                          <a:effectLst/>
                        </a:rPr>
                        <a:t> </a:t>
                      </a:r>
                      <a:endParaRPr lang="fr-FR" sz="1100" dirty="0">
                        <a:solidFill>
                          <a:srgbClr val="21112A"/>
                        </a:solidFill>
                        <a:effectLst/>
                        <a:latin typeface="Calibri" panose="020F0502020204030204" pitchFamily="34" charset="0"/>
                        <a:ea typeface="Calibri" panose="020F0502020204030204" pitchFamily="34" charset="0"/>
                        <a:cs typeface="Times New Roman" panose="02020603050405020304" pitchFamily="18" charset="0"/>
                      </a:endParaRPr>
                    </a:p>
                  </a:txBody>
                  <a:tcPr marL="56473" marR="56473"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969766514"/>
                  </a:ext>
                </a:extLst>
              </a:tr>
              <a:tr h="228099">
                <a:tc>
                  <a:txBody>
                    <a:bodyPr/>
                    <a:lstStyle/>
                    <a:p>
                      <a:pPr algn="l">
                        <a:lnSpc>
                          <a:spcPct val="107000"/>
                        </a:lnSpc>
                        <a:spcAft>
                          <a:spcPts val="0"/>
                        </a:spcAft>
                      </a:pPr>
                      <a:r>
                        <a:rPr lang="fr-FR" sz="1400" dirty="0">
                          <a:solidFill>
                            <a:srgbClr val="21112A"/>
                          </a:solidFill>
                          <a:effectLst/>
                        </a:rPr>
                        <a:t>RCP Douleur</a:t>
                      </a:r>
                      <a:endParaRPr lang="fr-FR" sz="1400" dirty="0">
                        <a:solidFill>
                          <a:srgbClr val="21112A"/>
                        </a:solidFill>
                        <a:effectLst/>
                        <a:latin typeface="Calibri" panose="020F0502020204030204" pitchFamily="34" charset="0"/>
                        <a:ea typeface="Calibri" panose="020F0502020204030204" pitchFamily="34" charset="0"/>
                        <a:cs typeface="Times New Roman" panose="02020603050405020304" pitchFamily="18" charset="0"/>
                      </a:endParaRPr>
                    </a:p>
                  </a:txBody>
                  <a:tcPr marL="56473" marR="56473"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a:lnSpc>
                          <a:spcPct val="107000"/>
                        </a:lnSpc>
                        <a:spcAft>
                          <a:spcPts val="0"/>
                        </a:spcAft>
                      </a:pPr>
                      <a:r>
                        <a:rPr lang="fr-FR" sz="1100" dirty="0">
                          <a:solidFill>
                            <a:srgbClr val="21112A"/>
                          </a:solidFill>
                          <a:effectLst/>
                        </a:rPr>
                        <a:t>-</a:t>
                      </a:r>
                      <a:endParaRPr lang="fr-FR" sz="1100" dirty="0">
                        <a:solidFill>
                          <a:srgbClr val="21112A"/>
                        </a:solidFill>
                        <a:effectLst/>
                        <a:latin typeface="Calibri" panose="020F0502020204030204" pitchFamily="34" charset="0"/>
                        <a:ea typeface="Calibri" panose="020F0502020204030204" pitchFamily="34" charset="0"/>
                        <a:cs typeface="Times New Roman" panose="02020603050405020304" pitchFamily="18" charset="0"/>
                      </a:endParaRPr>
                    </a:p>
                  </a:txBody>
                  <a:tcPr marL="56473" marR="56473"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150710947"/>
                  </a:ext>
                </a:extLst>
              </a:tr>
              <a:tr h="179240">
                <a:tc>
                  <a:txBody>
                    <a:bodyPr/>
                    <a:lstStyle/>
                    <a:p>
                      <a:pPr algn="l">
                        <a:lnSpc>
                          <a:spcPct val="107000"/>
                        </a:lnSpc>
                        <a:spcAft>
                          <a:spcPts val="0"/>
                        </a:spcAft>
                      </a:pPr>
                      <a:r>
                        <a:rPr lang="fr-FR" sz="1100" dirty="0">
                          <a:solidFill>
                            <a:srgbClr val="21112A"/>
                          </a:solidFill>
                          <a:effectLst/>
                        </a:rPr>
                        <a:t> </a:t>
                      </a:r>
                      <a:endParaRPr lang="fr-FR" sz="1100" dirty="0">
                        <a:solidFill>
                          <a:srgbClr val="21112A"/>
                        </a:solidFill>
                        <a:effectLst/>
                        <a:latin typeface="Calibri" panose="020F0502020204030204" pitchFamily="34" charset="0"/>
                        <a:ea typeface="Calibri" panose="020F0502020204030204" pitchFamily="34" charset="0"/>
                        <a:cs typeface="Times New Roman" panose="02020603050405020304" pitchFamily="18" charset="0"/>
                      </a:endParaRPr>
                    </a:p>
                  </a:txBody>
                  <a:tcPr marL="56473" marR="56473"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a:lnSpc>
                          <a:spcPct val="107000"/>
                        </a:lnSpc>
                        <a:spcAft>
                          <a:spcPts val="0"/>
                        </a:spcAft>
                      </a:pPr>
                      <a:r>
                        <a:rPr lang="fr-FR" sz="1100">
                          <a:solidFill>
                            <a:srgbClr val="21112A"/>
                          </a:solidFill>
                          <a:effectLst/>
                        </a:rPr>
                        <a:t> </a:t>
                      </a:r>
                      <a:endParaRPr lang="fr-FR" sz="1100">
                        <a:solidFill>
                          <a:srgbClr val="21112A"/>
                        </a:solidFill>
                        <a:effectLst/>
                        <a:latin typeface="Calibri" panose="020F0502020204030204" pitchFamily="34" charset="0"/>
                        <a:ea typeface="Calibri" panose="020F0502020204030204" pitchFamily="34" charset="0"/>
                        <a:cs typeface="Times New Roman" panose="02020603050405020304" pitchFamily="18" charset="0"/>
                      </a:endParaRPr>
                    </a:p>
                  </a:txBody>
                  <a:tcPr marL="56473" marR="56473"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86696137"/>
                  </a:ext>
                </a:extLst>
              </a:tr>
              <a:tr h="179240">
                <a:tc>
                  <a:txBody>
                    <a:bodyPr/>
                    <a:lstStyle/>
                    <a:p>
                      <a:pPr algn="l">
                        <a:lnSpc>
                          <a:spcPct val="107000"/>
                        </a:lnSpc>
                        <a:spcAft>
                          <a:spcPts val="0"/>
                        </a:spcAft>
                      </a:pPr>
                      <a:r>
                        <a:rPr lang="fr-FR" sz="1100">
                          <a:solidFill>
                            <a:srgbClr val="21112A"/>
                          </a:solidFill>
                          <a:effectLst/>
                        </a:rPr>
                        <a:t> </a:t>
                      </a:r>
                      <a:endParaRPr lang="fr-FR" sz="1100">
                        <a:solidFill>
                          <a:srgbClr val="21112A"/>
                        </a:solidFill>
                        <a:effectLst/>
                        <a:latin typeface="Calibri" panose="020F0502020204030204" pitchFamily="34" charset="0"/>
                        <a:ea typeface="Calibri" panose="020F0502020204030204" pitchFamily="34" charset="0"/>
                        <a:cs typeface="Times New Roman" panose="02020603050405020304" pitchFamily="18" charset="0"/>
                      </a:endParaRPr>
                    </a:p>
                  </a:txBody>
                  <a:tcPr marL="56473" marR="56473"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a:lnSpc>
                          <a:spcPct val="107000"/>
                        </a:lnSpc>
                        <a:spcAft>
                          <a:spcPts val="0"/>
                        </a:spcAft>
                      </a:pPr>
                      <a:r>
                        <a:rPr lang="fr-FR" sz="1100">
                          <a:solidFill>
                            <a:srgbClr val="21112A"/>
                          </a:solidFill>
                          <a:effectLst/>
                        </a:rPr>
                        <a:t> </a:t>
                      </a:r>
                      <a:endParaRPr lang="fr-FR" sz="1100">
                        <a:solidFill>
                          <a:srgbClr val="21112A"/>
                        </a:solidFill>
                        <a:effectLst/>
                        <a:latin typeface="Calibri" panose="020F0502020204030204" pitchFamily="34" charset="0"/>
                        <a:ea typeface="Calibri" panose="020F0502020204030204" pitchFamily="34" charset="0"/>
                        <a:cs typeface="Times New Roman" panose="02020603050405020304" pitchFamily="18" charset="0"/>
                      </a:endParaRPr>
                    </a:p>
                  </a:txBody>
                  <a:tcPr marL="56473" marR="56473"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185402038"/>
                  </a:ext>
                </a:extLst>
              </a:tr>
              <a:tr h="229050">
                <a:tc gridSpan="2">
                  <a:txBody>
                    <a:bodyPr/>
                    <a:lstStyle/>
                    <a:p>
                      <a:pPr algn="l">
                        <a:lnSpc>
                          <a:spcPct val="107000"/>
                        </a:lnSpc>
                        <a:spcAft>
                          <a:spcPts val="0"/>
                        </a:spcAft>
                      </a:pPr>
                      <a:r>
                        <a:rPr lang="fr-FR" sz="1400">
                          <a:solidFill>
                            <a:srgbClr val="21112A"/>
                          </a:solidFill>
                          <a:effectLst/>
                        </a:rPr>
                        <a:t>Contact</a:t>
                      </a:r>
                      <a:endParaRPr lang="fr-FR" sz="1100">
                        <a:solidFill>
                          <a:srgbClr val="21112A"/>
                        </a:solidFill>
                        <a:effectLst/>
                        <a:latin typeface="Calibri" panose="020F0502020204030204" pitchFamily="34" charset="0"/>
                        <a:ea typeface="Calibri" panose="020F0502020204030204" pitchFamily="34" charset="0"/>
                        <a:cs typeface="Times New Roman" panose="02020603050405020304" pitchFamily="18" charset="0"/>
                      </a:endParaRPr>
                    </a:p>
                  </a:txBody>
                  <a:tcPr marL="56473" marR="56473"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hMerge="1">
                  <a:txBody>
                    <a:bodyPr/>
                    <a:lstStyle/>
                    <a:p>
                      <a:endParaRPr lang="fr-FR"/>
                    </a:p>
                  </a:txBody>
                  <a:tcPr/>
                </a:tc>
                <a:extLst>
                  <a:ext uri="{0D108BD9-81ED-4DB2-BD59-A6C34878D82A}">
                    <a16:rowId xmlns:a16="http://schemas.microsoft.com/office/drawing/2014/main" val="50405045"/>
                  </a:ext>
                </a:extLst>
              </a:tr>
              <a:tr h="366778">
                <a:tc>
                  <a:txBody>
                    <a:bodyPr/>
                    <a:lstStyle/>
                    <a:p>
                      <a:pPr algn="l">
                        <a:lnSpc>
                          <a:spcPct val="107000"/>
                        </a:lnSpc>
                        <a:spcAft>
                          <a:spcPts val="0"/>
                        </a:spcAft>
                      </a:pPr>
                      <a:r>
                        <a:rPr lang="fr-FR" sz="1100">
                          <a:solidFill>
                            <a:srgbClr val="21112A"/>
                          </a:solidFill>
                          <a:effectLst/>
                        </a:rPr>
                        <a:t>Adresse :</a:t>
                      </a:r>
                      <a:endParaRPr lang="fr-FR" sz="1100">
                        <a:solidFill>
                          <a:srgbClr val="21112A"/>
                        </a:solidFill>
                        <a:effectLst/>
                        <a:latin typeface="Calibri" panose="020F0502020204030204" pitchFamily="34" charset="0"/>
                        <a:ea typeface="Calibri" panose="020F0502020204030204" pitchFamily="34" charset="0"/>
                        <a:cs typeface="Times New Roman" panose="02020603050405020304" pitchFamily="18" charset="0"/>
                      </a:endParaRPr>
                    </a:p>
                  </a:txBody>
                  <a:tcPr marL="56473" marR="56473"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a:lnSpc>
                          <a:spcPct val="107000"/>
                        </a:lnSpc>
                        <a:spcAft>
                          <a:spcPts val="0"/>
                        </a:spcAft>
                      </a:pPr>
                      <a:r>
                        <a:rPr lang="fr-FR" sz="1100">
                          <a:solidFill>
                            <a:srgbClr val="21112A"/>
                          </a:solidFill>
                          <a:effectLst/>
                        </a:rPr>
                        <a:t>17 rue Charles </a:t>
                      </a:r>
                      <a:r>
                        <a:rPr lang="fr-FR" sz="1100" err="1">
                          <a:solidFill>
                            <a:srgbClr val="21112A"/>
                          </a:solidFill>
                          <a:effectLst/>
                        </a:rPr>
                        <a:t>Baltet</a:t>
                      </a:r>
                      <a:r>
                        <a:rPr lang="fr-FR" sz="1100">
                          <a:solidFill>
                            <a:srgbClr val="21112A"/>
                          </a:solidFill>
                          <a:effectLst/>
                        </a:rPr>
                        <a:t> </a:t>
                      </a:r>
                    </a:p>
                    <a:p>
                      <a:pPr algn="l">
                        <a:lnSpc>
                          <a:spcPct val="107000"/>
                        </a:lnSpc>
                        <a:spcAft>
                          <a:spcPts val="0"/>
                        </a:spcAft>
                      </a:pPr>
                      <a:r>
                        <a:rPr lang="fr-FR" sz="1100">
                          <a:solidFill>
                            <a:srgbClr val="21112A"/>
                          </a:solidFill>
                          <a:effectLst/>
                        </a:rPr>
                        <a:t>10120 SAINT-ANDRE-LES-VERGERS</a:t>
                      </a:r>
                      <a:endParaRPr lang="fr-FR" sz="1100">
                        <a:solidFill>
                          <a:srgbClr val="21112A"/>
                        </a:solidFill>
                        <a:effectLst/>
                        <a:latin typeface="Calibri" panose="020F0502020204030204" pitchFamily="34" charset="0"/>
                        <a:ea typeface="Calibri" panose="020F0502020204030204" pitchFamily="34" charset="0"/>
                        <a:cs typeface="Times New Roman" panose="02020603050405020304" pitchFamily="18" charset="0"/>
                      </a:endParaRPr>
                    </a:p>
                  </a:txBody>
                  <a:tcPr marL="56473" marR="56473"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219165827"/>
                  </a:ext>
                </a:extLst>
              </a:tr>
              <a:tr h="179240">
                <a:tc>
                  <a:txBody>
                    <a:bodyPr/>
                    <a:lstStyle/>
                    <a:p>
                      <a:pPr algn="l">
                        <a:lnSpc>
                          <a:spcPct val="107000"/>
                        </a:lnSpc>
                        <a:spcAft>
                          <a:spcPts val="0"/>
                        </a:spcAft>
                      </a:pPr>
                      <a:r>
                        <a:rPr lang="fr-FR" sz="1100">
                          <a:solidFill>
                            <a:srgbClr val="21112A"/>
                          </a:solidFill>
                          <a:effectLst/>
                        </a:rPr>
                        <a:t> </a:t>
                      </a:r>
                      <a:endParaRPr lang="fr-FR" sz="1100">
                        <a:solidFill>
                          <a:srgbClr val="21112A"/>
                        </a:solidFill>
                        <a:effectLst/>
                        <a:latin typeface="Calibri" panose="020F0502020204030204" pitchFamily="34" charset="0"/>
                        <a:ea typeface="Calibri" panose="020F0502020204030204" pitchFamily="34" charset="0"/>
                        <a:cs typeface="Times New Roman" panose="02020603050405020304" pitchFamily="18" charset="0"/>
                      </a:endParaRPr>
                    </a:p>
                  </a:txBody>
                  <a:tcPr marL="56473" marR="56473"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a:lnSpc>
                          <a:spcPct val="107000"/>
                        </a:lnSpc>
                        <a:spcAft>
                          <a:spcPts val="0"/>
                        </a:spcAft>
                      </a:pPr>
                      <a:r>
                        <a:rPr lang="fr-FR" sz="1100">
                          <a:solidFill>
                            <a:srgbClr val="21112A"/>
                          </a:solidFill>
                          <a:effectLst/>
                        </a:rPr>
                        <a:t> </a:t>
                      </a:r>
                      <a:endParaRPr lang="fr-FR" sz="1100">
                        <a:solidFill>
                          <a:srgbClr val="21112A"/>
                        </a:solidFill>
                        <a:effectLst/>
                        <a:latin typeface="Calibri" panose="020F0502020204030204" pitchFamily="34" charset="0"/>
                        <a:ea typeface="Calibri" panose="020F0502020204030204" pitchFamily="34" charset="0"/>
                        <a:cs typeface="Times New Roman" panose="02020603050405020304" pitchFamily="18" charset="0"/>
                      </a:endParaRPr>
                    </a:p>
                  </a:txBody>
                  <a:tcPr marL="56473" marR="56473"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436454241"/>
                  </a:ext>
                </a:extLst>
              </a:tr>
              <a:tr h="179240">
                <a:tc>
                  <a:txBody>
                    <a:bodyPr/>
                    <a:lstStyle/>
                    <a:p>
                      <a:pPr algn="l">
                        <a:lnSpc>
                          <a:spcPct val="107000"/>
                        </a:lnSpc>
                        <a:spcAft>
                          <a:spcPts val="0"/>
                        </a:spcAft>
                      </a:pPr>
                      <a:r>
                        <a:rPr lang="fr-FR" sz="1100">
                          <a:solidFill>
                            <a:srgbClr val="21112A"/>
                          </a:solidFill>
                          <a:effectLst/>
                        </a:rPr>
                        <a:t>Accueil téléphonique :</a:t>
                      </a:r>
                      <a:endParaRPr lang="fr-FR" sz="1100">
                        <a:solidFill>
                          <a:srgbClr val="21112A"/>
                        </a:solidFill>
                        <a:effectLst/>
                        <a:latin typeface="Calibri" panose="020F0502020204030204" pitchFamily="34" charset="0"/>
                        <a:ea typeface="Calibri" panose="020F0502020204030204" pitchFamily="34" charset="0"/>
                        <a:cs typeface="Times New Roman" panose="02020603050405020304" pitchFamily="18" charset="0"/>
                      </a:endParaRPr>
                    </a:p>
                  </a:txBody>
                  <a:tcPr marL="56473" marR="56473"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a:lnSpc>
                          <a:spcPct val="107000"/>
                        </a:lnSpc>
                        <a:spcAft>
                          <a:spcPts val="0"/>
                        </a:spcAft>
                      </a:pPr>
                      <a:r>
                        <a:rPr lang="fr-FR" sz="1100" dirty="0">
                          <a:solidFill>
                            <a:srgbClr val="21112A"/>
                          </a:solidFill>
                          <a:effectLst/>
                        </a:rPr>
                        <a:t> 03 25 75 94 66</a:t>
                      </a:r>
                      <a:endParaRPr lang="fr-FR" sz="1100" dirty="0">
                        <a:solidFill>
                          <a:srgbClr val="21112A"/>
                        </a:solidFill>
                        <a:effectLst/>
                        <a:latin typeface="Calibri" panose="020F0502020204030204" pitchFamily="34" charset="0"/>
                        <a:ea typeface="Calibri" panose="020F0502020204030204" pitchFamily="34" charset="0"/>
                        <a:cs typeface="Times New Roman" panose="02020603050405020304" pitchFamily="18" charset="0"/>
                      </a:endParaRPr>
                    </a:p>
                  </a:txBody>
                  <a:tcPr marL="56473" marR="56473"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884259697"/>
                  </a:ext>
                </a:extLst>
              </a:tr>
              <a:tr h="187538">
                <a:tc>
                  <a:txBody>
                    <a:bodyPr/>
                    <a:lstStyle/>
                    <a:p>
                      <a:pPr algn="l">
                        <a:lnSpc>
                          <a:spcPct val="107000"/>
                        </a:lnSpc>
                        <a:spcAft>
                          <a:spcPts val="0"/>
                        </a:spcAft>
                      </a:pPr>
                      <a:r>
                        <a:rPr lang="fr-FR" sz="1100" dirty="0">
                          <a:solidFill>
                            <a:srgbClr val="21112A"/>
                          </a:solidFill>
                          <a:effectLst/>
                        </a:rPr>
                        <a:t> </a:t>
                      </a:r>
                      <a:endParaRPr lang="fr-FR" sz="1100" dirty="0">
                        <a:solidFill>
                          <a:srgbClr val="21112A"/>
                        </a:solidFill>
                        <a:effectLst/>
                        <a:latin typeface="Calibri" panose="020F0502020204030204" pitchFamily="34" charset="0"/>
                        <a:ea typeface="Calibri" panose="020F0502020204030204" pitchFamily="34" charset="0"/>
                        <a:cs typeface="Times New Roman" panose="02020603050405020304" pitchFamily="18" charset="0"/>
                      </a:endParaRPr>
                    </a:p>
                  </a:txBody>
                  <a:tcPr marL="56473" marR="56473"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a:lnSpc>
                          <a:spcPct val="107000"/>
                        </a:lnSpc>
                        <a:spcAft>
                          <a:spcPts val="0"/>
                        </a:spcAft>
                      </a:pPr>
                      <a:endParaRPr lang="fr-FR" sz="1100" dirty="0">
                        <a:solidFill>
                          <a:srgbClr val="21112A"/>
                        </a:solidFill>
                        <a:effectLst/>
                        <a:latin typeface="Calibri" panose="020F0502020204030204" pitchFamily="34" charset="0"/>
                        <a:ea typeface="Calibri" panose="020F0502020204030204" pitchFamily="34" charset="0"/>
                        <a:cs typeface="Times New Roman" panose="02020603050405020304" pitchFamily="18" charset="0"/>
                      </a:endParaRPr>
                    </a:p>
                  </a:txBody>
                  <a:tcPr marL="56473" marR="56473"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601245822"/>
                  </a:ext>
                </a:extLst>
              </a:tr>
              <a:tr h="179240">
                <a:tc>
                  <a:txBody>
                    <a:bodyPr/>
                    <a:lstStyle/>
                    <a:p>
                      <a:pPr algn="l">
                        <a:lnSpc>
                          <a:spcPct val="107000"/>
                        </a:lnSpc>
                        <a:spcAft>
                          <a:spcPts val="0"/>
                        </a:spcAft>
                      </a:pPr>
                      <a:r>
                        <a:rPr lang="fr-FR" sz="1100">
                          <a:solidFill>
                            <a:srgbClr val="21112A"/>
                          </a:solidFill>
                          <a:effectLst/>
                        </a:rPr>
                        <a:t> </a:t>
                      </a:r>
                      <a:endParaRPr lang="fr-FR" sz="1100">
                        <a:solidFill>
                          <a:srgbClr val="21112A"/>
                        </a:solidFill>
                        <a:effectLst/>
                        <a:latin typeface="Calibri" panose="020F0502020204030204" pitchFamily="34" charset="0"/>
                        <a:ea typeface="Calibri" panose="020F0502020204030204" pitchFamily="34" charset="0"/>
                        <a:cs typeface="Times New Roman" panose="02020603050405020304" pitchFamily="18" charset="0"/>
                      </a:endParaRPr>
                    </a:p>
                  </a:txBody>
                  <a:tcPr marL="56473" marR="56473"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a:lnSpc>
                          <a:spcPct val="107000"/>
                        </a:lnSpc>
                        <a:spcAft>
                          <a:spcPts val="0"/>
                        </a:spcAft>
                      </a:pPr>
                      <a:r>
                        <a:rPr lang="fr-FR" sz="1100">
                          <a:solidFill>
                            <a:srgbClr val="21112A"/>
                          </a:solidFill>
                          <a:effectLst/>
                        </a:rPr>
                        <a:t> </a:t>
                      </a:r>
                      <a:endParaRPr lang="fr-FR" sz="1100">
                        <a:solidFill>
                          <a:srgbClr val="21112A"/>
                        </a:solidFill>
                        <a:effectLst/>
                        <a:latin typeface="Calibri" panose="020F0502020204030204" pitchFamily="34" charset="0"/>
                        <a:ea typeface="Calibri" panose="020F0502020204030204" pitchFamily="34" charset="0"/>
                        <a:cs typeface="Times New Roman" panose="02020603050405020304" pitchFamily="18" charset="0"/>
                      </a:endParaRPr>
                    </a:p>
                  </a:txBody>
                  <a:tcPr marL="56473" marR="56473"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187559232"/>
                  </a:ext>
                </a:extLst>
              </a:tr>
              <a:tr h="187538">
                <a:tc>
                  <a:txBody>
                    <a:bodyPr/>
                    <a:lstStyle/>
                    <a:p>
                      <a:pPr algn="l">
                        <a:lnSpc>
                          <a:spcPct val="107000"/>
                        </a:lnSpc>
                        <a:spcAft>
                          <a:spcPts val="0"/>
                        </a:spcAft>
                      </a:pPr>
                      <a:r>
                        <a:rPr lang="fr-FR" sz="1100">
                          <a:solidFill>
                            <a:srgbClr val="21112A"/>
                          </a:solidFill>
                          <a:effectLst/>
                        </a:rPr>
                        <a:t>Email secrétariat :</a:t>
                      </a:r>
                      <a:endParaRPr lang="fr-FR" sz="1100">
                        <a:solidFill>
                          <a:srgbClr val="21112A"/>
                        </a:solidFill>
                        <a:effectLst/>
                        <a:latin typeface="Calibri" panose="020F0502020204030204" pitchFamily="34" charset="0"/>
                        <a:ea typeface="Calibri" panose="020F0502020204030204" pitchFamily="34" charset="0"/>
                        <a:cs typeface="Times New Roman" panose="02020603050405020304" pitchFamily="18" charset="0"/>
                      </a:endParaRPr>
                    </a:p>
                  </a:txBody>
                  <a:tcPr marL="56473" marR="56473"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a:lnSpc>
                          <a:spcPct val="107000"/>
                        </a:lnSpc>
                        <a:spcAft>
                          <a:spcPts val="0"/>
                        </a:spcAft>
                      </a:pPr>
                      <a:r>
                        <a:rPr lang="fr-FR" sz="1100" dirty="0">
                          <a:solidFill>
                            <a:srgbClr val="21112A"/>
                          </a:solidFill>
                          <a:effectLst/>
                          <a:latin typeface="Calibri" panose="020F0502020204030204" pitchFamily="34" charset="0"/>
                          <a:ea typeface="Calibri" panose="020F0502020204030204" pitchFamily="34" charset="0"/>
                          <a:cs typeface="Times New Roman" panose="02020603050405020304" pitchFamily="18" charset="0"/>
                        </a:rPr>
                        <a:t>-</a:t>
                      </a:r>
                    </a:p>
                  </a:txBody>
                  <a:tcPr marL="56473" marR="56473"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645198587"/>
                  </a:ext>
                </a:extLst>
              </a:tr>
              <a:tr h="179240">
                <a:tc>
                  <a:txBody>
                    <a:bodyPr/>
                    <a:lstStyle/>
                    <a:p>
                      <a:pPr algn="l">
                        <a:lnSpc>
                          <a:spcPct val="107000"/>
                        </a:lnSpc>
                        <a:spcAft>
                          <a:spcPts val="0"/>
                        </a:spcAft>
                      </a:pPr>
                      <a:r>
                        <a:rPr lang="fr-FR" sz="1100">
                          <a:solidFill>
                            <a:srgbClr val="21112A"/>
                          </a:solidFill>
                          <a:effectLst/>
                        </a:rPr>
                        <a:t> </a:t>
                      </a:r>
                      <a:endParaRPr lang="fr-FR" sz="1100">
                        <a:solidFill>
                          <a:srgbClr val="21112A"/>
                        </a:solidFill>
                        <a:effectLst/>
                        <a:latin typeface="Calibri" panose="020F0502020204030204" pitchFamily="34" charset="0"/>
                        <a:ea typeface="Calibri" panose="020F0502020204030204" pitchFamily="34" charset="0"/>
                        <a:cs typeface="Times New Roman" panose="02020603050405020304" pitchFamily="18" charset="0"/>
                      </a:endParaRPr>
                    </a:p>
                  </a:txBody>
                  <a:tcPr marL="56473" marR="56473"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a:lnSpc>
                          <a:spcPct val="107000"/>
                        </a:lnSpc>
                        <a:spcAft>
                          <a:spcPts val="0"/>
                        </a:spcAft>
                      </a:pPr>
                      <a:r>
                        <a:rPr lang="fr-FR" sz="1100">
                          <a:solidFill>
                            <a:srgbClr val="21112A"/>
                          </a:solidFill>
                          <a:effectLst/>
                        </a:rPr>
                        <a:t> </a:t>
                      </a:r>
                      <a:endParaRPr lang="fr-FR" sz="1100">
                        <a:solidFill>
                          <a:srgbClr val="21112A"/>
                        </a:solidFill>
                        <a:effectLst/>
                        <a:latin typeface="Calibri" panose="020F0502020204030204" pitchFamily="34" charset="0"/>
                        <a:ea typeface="Calibri" panose="020F0502020204030204" pitchFamily="34" charset="0"/>
                        <a:cs typeface="Times New Roman" panose="02020603050405020304" pitchFamily="18" charset="0"/>
                      </a:endParaRPr>
                    </a:p>
                  </a:txBody>
                  <a:tcPr marL="56473" marR="56473"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382260525"/>
                  </a:ext>
                </a:extLst>
              </a:tr>
              <a:tr h="182037">
                <a:tc>
                  <a:txBody>
                    <a:bodyPr/>
                    <a:lstStyle/>
                    <a:p>
                      <a:pPr algn="l">
                        <a:lnSpc>
                          <a:spcPct val="107000"/>
                        </a:lnSpc>
                        <a:spcAft>
                          <a:spcPts val="0"/>
                        </a:spcAft>
                      </a:pPr>
                      <a:r>
                        <a:rPr lang="fr-FR" sz="1100">
                          <a:solidFill>
                            <a:srgbClr val="21112A"/>
                          </a:solidFill>
                          <a:effectLst/>
                        </a:rPr>
                        <a:t> </a:t>
                      </a:r>
                      <a:endParaRPr lang="fr-FR" sz="1100">
                        <a:solidFill>
                          <a:srgbClr val="21112A"/>
                        </a:solidFill>
                        <a:effectLst/>
                        <a:latin typeface="Calibri" panose="020F0502020204030204" pitchFamily="34" charset="0"/>
                        <a:ea typeface="Calibri" panose="020F0502020204030204" pitchFamily="34" charset="0"/>
                        <a:cs typeface="Times New Roman" panose="02020603050405020304" pitchFamily="18" charset="0"/>
                      </a:endParaRPr>
                    </a:p>
                  </a:txBody>
                  <a:tcPr marL="56473" marR="56473"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a:lnSpc>
                          <a:spcPct val="107000"/>
                        </a:lnSpc>
                        <a:spcAft>
                          <a:spcPts val="0"/>
                        </a:spcAft>
                      </a:pPr>
                      <a:r>
                        <a:rPr lang="fr-FR" sz="1100" dirty="0">
                          <a:solidFill>
                            <a:srgbClr val="21112A"/>
                          </a:solidFill>
                          <a:effectLst/>
                        </a:rPr>
                        <a:t> </a:t>
                      </a:r>
                      <a:endParaRPr lang="fr-FR" sz="1100" dirty="0">
                        <a:solidFill>
                          <a:srgbClr val="21112A"/>
                        </a:solidFill>
                        <a:effectLst/>
                        <a:latin typeface="Calibri" panose="020F0502020204030204" pitchFamily="34" charset="0"/>
                        <a:ea typeface="Calibri" panose="020F0502020204030204" pitchFamily="34" charset="0"/>
                        <a:cs typeface="Times New Roman" panose="02020603050405020304" pitchFamily="18" charset="0"/>
                      </a:endParaRPr>
                    </a:p>
                  </a:txBody>
                  <a:tcPr marL="56473" marR="56473"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4126178738"/>
                  </a:ext>
                </a:extLst>
              </a:tr>
            </a:tbl>
          </a:graphicData>
        </a:graphic>
      </p:graphicFrame>
      <p:graphicFrame>
        <p:nvGraphicFramePr>
          <p:cNvPr id="3" name="Tableau 2"/>
          <p:cNvGraphicFramePr>
            <a:graphicFrameLocks noGrp="1"/>
          </p:cNvGraphicFramePr>
          <p:nvPr>
            <p:extLst>
              <p:ext uri="{D42A27DB-BD31-4B8C-83A1-F6EECF244321}">
                <p14:modId xmlns:p14="http://schemas.microsoft.com/office/powerpoint/2010/main" val="395632092"/>
              </p:ext>
            </p:extLst>
          </p:nvPr>
        </p:nvGraphicFramePr>
        <p:xfrm>
          <a:off x="6969760" y="599622"/>
          <a:ext cx="4195184" cy="6226257"/>
        </p:xfrm>
        <a:graphic>
          <a:graphicData uri="http://schemas.openxmlformats.org/drawingml/2006/table">
            <a:tbl>
              <a:tblPr firstRow="1" firstCol="1" bandRow="1">
                <a:tableStyleId>{5C22544A-7EE6-4342-B048-85BDC9FD1C3A}</a:tableStyleId>
              </a:tblPr>
              <a:tblGrid>
                <a:gridCol w="1406821">
                  <a:extLst>
                    <a:ext uri="{9D8B030D-6E8A-4147-A177-3AD203B41FA5}">
                      <a16:colId xmlns:a16="http://schemas.microsoft.com/office/drawing/2014/main" val="2689105047"/>
                    </a:ext>
                  </a:extLst>
                </a:gridCol>
                <a:gridCol w="2788363">
                  <a:extLst>
                    <a:ext uri="{9D8B030D-6E8A-4147-A177-3AD203B41FA5}">
                      <a16:colId xmlns:a16="http://schemas.microsoft.com/office/drawing/2014/main" val="202102120"/>
                    </a:ext>
                  </a:extLst>
                </a:gridCol>
              </a:tblGrid>
              <a:tr h="227926">
                <a:tc gridSpan="2">
                  <a:txBody>
                    <a:bodyPr/>
                    <a:lstStyle/>
                    <a:p>
                      <a:pPr algn="l">
                        <a:lnSpc>
                          <a:spcPct val="107000"/>
                        </a:lnSpc>
                        <a:spcAft>
                          <a:spcPts val="0"/>
                        </a:spcAft>
                      </a:pPr>
                      <a:r>
                        <a:rPr lang="fr-FR" sz="1400">
                          <a:solidFill>
                            <a:sysClr val="windowText" lastClr="000000"/>
                          </a:solidFill>
                          <a:effectLst/>
                        </a:rPr>
                        <a:t>Ressources interventionnelles disponibles</a:t>
                      </a:r>
                      <a:endParaRPr lang="fr-FR" sz="140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4502" marR="54502" marT="0" marB="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hMerge="1">
                  <a:txBody>
                    <a:bodyPr/>
                    <a:lstStyle/>
                    <a:p>
                      <a:endParaRPr lang="fr-FR"/>
                    </a:p>
                  </a:txBody>
                  <a:tcPr/>
                </a:tc>
                <a:extLst>
                  <a:ext uri="{0D108BD9-81ED-4DB2-BD59-A6C34878D82A}">
                    <a16:rowId xmlns:a16="http://schemas.microsoft.com/office/drawing/2014/main" val="795350996"/>
                  </a:ext>
                </a:extLst>
              </a:tr>
              <a:tr h="179104">
                <a:tc>
                  <a:txBody>
                    <a:bodyPr/>
                    <a:lstStyle/>
                    <a:p>
                      <a:pPr algn="l">
                        <a:lnSpc>
                          <a:spcPct val="107000"/>
                        </a:lnSpc>
                        <a:spcAft>
                          <a:spcPts val="0"/>
                        </a:spcAft>
                      </a:pPr>
                      <a:r>
                        <a:rPr lang="fr-FR" sz="1100">
                          <a:solidFill>
                            <a:sysClr val="windowText" lastClr="000000"/>
                          </a:solidFill>
                          <a:effectLst/>
                        </a:rPr>
                        <a:t>Anesthésie :</a:t>
                      </a:r>
                      <a:endParaRPr lang="fr-FR" sz="110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4502" marR="54502" marT="0" marB="0">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algn="l">
                        <a:lnSpc>
                          <a:spcPct val="107000"/>
                        </a:lnSpc>
                        <a:spcAft>
                          <a:spcPts val="0"/>
                        </a:spcAft>
                      </a:pPr>
                      <a:r>
                        <a:rPr lang="fr-FR" sz="1100">
                          <a:solidFill>
                            <a:sysClr val="windowText" lastClr="000000"/>
                          </a:solidFill>
                          <a:effectLst/>
                        </a:rPr>
                        <a:t>Oui</a:t>
                      </a:r>
                      <a:endParaRPr lang="fr-FR" sz="110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4502" marR="54502" marT="0" marB="0">
                    <a:lnL w="12700" cmpd="sng">
                      <a:noFill/>
                    </a:lnL>
                    <a:lnR w="12700" cmpd="sng">
                      <a:noFill/>
                    </a:lnR>
                    <a:lnT w="381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80185627"/>
                  </a:ext>
                </a:extLst>
              </a:tr>
              <a:tr h="179104">
                <a:tc gridSpan="2">
                  <a:txBody>
                    <a:bodyPr/>
                    <a:lstStyle/>
                    <a:p>
                      <a:pPr algn="l">
                        <a:lnSpc>
                          <a:spcPct val="107000"/>
                        </a:lnSpc>
                        <a:spcAft>
                          <a:spcPts val="0"/>
                        </a:spcAft>
                      </a:pPr>
                      <a:r>
                        <a:rPr lang="fr-FR" sz="1100">
                          <a:solidFill>
                            <a:sysClr val="windowText" lastClr="000000"/>
                          </a:solidFill>
                          <a:effectLst/>
                        </a:rPr>
                        <a:t>Pour les blocs nerveux périphériques</a:t>
                      </a:r>
                      <a:endParaRPr lang="fr-FR" sz="110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4502" marR="54502"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hMerge="1">
                  <a:txBody>
                    <a:bodyPr/>
                    <a:lstStyle/>
                    <a:p>
                      <a:endParaRPr lang="fr-FR"/>
                    </a:p>
                  </a:txBody>
                  <a:tcPr/>
                </a:tc>
                <a:extLst>
                  <a:ext uri="{0D108BD9-81ED-4DB2-BD59-A6C34878D82A}">
                    <a16:rowId xmlns:a16="http://schemas.microsoft.com/office/drawing/2014/main" val="2967581565"/>
                  </a:ext>
                </a:extLst>
              </a:tr>
              <a:tr h="553896">
                <a:tc>
                  <a:txBody>
                    <a:bodyPr/>
                    <a:lstStyle/>
                    <a:p>
                      <a:pPr algn="l">
                        <a:lnSpc>
                          <a:spcPct val="107000"/>
                        </a:lnSpc>
                        <a:spcAft>
                          <a:spcPts val="0"/>
                        </a:spcAft>
                      </a:pPr>
                      <a:r>
                        <a:rPr lang="fr-FR" sz="1100">
                          <a:solidFill>
                            <a:sysClr val="windowText" lastClr="000000"/>
                          </a:solidFill>
                          <a:effectLst/>
                        </a:rPr>
                        <a:t> </a:t>
                      </a:r>
                      <a:endParaRPr lang="fr-FR" sz="110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4502" marR="54502"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a:lnSpc>
                          <a:spcPct val="107000"/>
                        </a:lnSpc>
                        <a:spcAft>
                          <a:spcPts val="0"/>
                        </a:spcAft>
                      </a:pPr>
                      <a:r>
                        <a:rPr lang="fr-FR" sz="1100">
                          <a:solidFill>
                            <a:sysClr val="windowText" lastClr="000000"/>
                          </a:solidFill>
                          <a:effectLst/>
                        </a:rPr>
                        <a:t>Injections itératives;</a:t>
                      </a:r>
                    </a:p>
                    <a:p>
                      <a:pPr algn="l">
                        <a:lnSpc>
                          <a:spcPct val="107000"/>
                        </a:lnSpc>
                        <a:spcAft>
                          <a:spcPts val="0"/>
                        </a:spcAft>
                      </a:pPr>
                      <a:r>
                        <a:rPr lang="fr-FR" sz="1100">
                          <a:solidFill>
                            <a:sysClr val="windowText" lastClr="000000"/>
                          </a:solidFill>
                          <a:effectLst/>
                        </a:rPr>
                        <a:t>Cathéter à demeure;</a:t>
                      </a:r>
                    </a:p>
                    <a:p>
                      <a:pPr algn="l">
                        <a:lnSpc>
                          <a:spcPct val="107000"/>
                        </a:lnSpc>
                        <a:spcAft>
                          <a:spcPts val="0"/>
                        </a:spcAft>
                      </a:pPr>
                      <a:r>
                        <a:rPr lang="fr-FR" sz="1100">
                          <a:solidFill>
                            <a:sysClr val="windowText" lastClr="000000"/>
                          </a:solidFill>
                          <a:effectLst/>
                        </a:rPr>
                        <a:t>Phénolisation/alcoolisation</a:t>
                      </a:r>
                      <a:endParaRPr lang="fr-FR" sz="110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4502" marR="54502"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939442306"/>
                  </a:ext>
                </a:extLst>
              </a:tr>
              <a:tr h="179104">
                <a:tc>
                  <a:txBody>
                    <a:bodyPr/>
                    <a:lstStyle/>
                    <a:p>
                      <a:pPr algn="l">
                        <a:lnSpc>
                          <a:spcPct val="107000"/>
                        </a:lnSpc>
                        <a:spcAft>
                          <a:spcPts val="0"/>
                        </a:spcAft>
                      </a:pPr>
                      <a:r>
                        <a:rPr lang="fr-FR" sz="1100">
                          <a:solidFill>
                            <a:sysClr val="windowText" lastClr="000000"/>
                          </a:solidFill>
                          <a:effectLst/>
                        </a:rPr>
                        <a:t> </a:t>
                      </a:r>
                      <a:endParaRPr lang="fr-FR" sz="110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4502" marR="54502"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a:lnSpc>
                          <a:spcPct val="107000"/>
                        </a:lnSpc>
                        <a:spcAft>
                          <a:spcPts val="0"/>
                        </a:spcAft>
                      </a:pPr>
                      <a:r>
                        <a:rPr lang="fr-FR" sz="1100">
                          <a:solidFill>
                            <a:sysClr val="windowText" lastClr="000000"/>
                          </a:solidFill>
                          <a:effectLst/>
                        </a:rPr>
                        <a:t> </a:t>
                      </a:r>
                      <a:endParaRPr lang="fr-FR" sz="110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4502" marR="54502"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10931442"/>
                  </a:ext>
                </a:extLst>
              </a:tr>
              <a:tr h="179104">
                <a:tc gridSpan="2">
                  <a:txBody>
                    <a:bodyPr/>
                    <a:lstStyle/>
                    <a:p>
                      <a:pPr algn="l">
                        <a:lnSpc>
                          <a:spcPct val="107000"/>
                        </a:lnSpc>
                        <a:spcAft>
                          <a:spcPts val="0"/>
                        </a:spcAft>
                      </a:pPr>
                      <a:r>
                        <a:rPr lang="fr-FR" sz="1100" dirty="0">
                          <a:solidFill>
                            <a:sysClr val="windowText" lastClr="000000"/>
                          </a:solidFill>
                          <a:effectLst/>
                        </a:rPr>
                        <a:t>Pour l’analgésie périmédullaire</a:t>
                      </a:r>
                      <a:endParaRPr lang="fr-FR" sz="1100" dirty="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4502" marR="54502"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hMerge="1">
                  <a:txBody>
                    <a:bodyPr/>
                    <a:lstStyle/>
                    <a:p>
                      <a:endParaRPr lang="fr-FR"/>
                    </a:p>
                  </a:txBody>
                  <a:tcPr/>
                </a:tc>
                <a:extLst>
                  <a:ext uri="{0D108BD9-81ED-4DB2-BD59-A6C34878D82A}">
                    <a16:rowId xmlns:a16="http://schemas.microsoft.com/office/drawing/2014/main" val="1022237670"/>
                  </a:ext>
                </a:extLst>
              </a:tr>
              <a:tr h="1250418">
                <a:tc>
                  <a:txBody>
                    <a:bodyPr/>
                    <a:lstStyle/>
                    <a:p>
                      <a:pPr algn="l">
                        <a:lnSpc>
                          <a:spcPct val="107000"/>
                        </a:lnSpc>
                        <a:spcAft>
                          <a:spcPts val="0"/>
                        </a:spcAft>
                      </a:pPr>
                      <a:r>
                        <a:rPr lang="fr-FR" sz="1100">
                          <a:solidFill>
                            <a:sysClr val="windowText" lastClr="000000"/>
                          </a:solidFill>
                          <a:effectLst/>
                        </a:rPr>
                        <a:t> </a:t>
                      </a:r>
                      <a:endParaRPr lang="fr-FR" sz="110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4502" marR="54502"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a:lnSpc>
                          <a:spcPct val="107000"/>
                        </a:lnSpc>
                        <a:spcAft>
                          <a:spcPts val="0"/>
                        </a:spcAft>
                      </a:pPr>
                      <a:r>
                        <a:rPr lang="fr-FR" sz="1100" dirty="0">
                          <a:solidFill>
                            <a:sysClr val="windowText" lastClr="000000"/>
                          </a:solidFill>
                          <a:effectLst/>
                        </a:rPr>
                        <a:t>Péridurale avec cathéter à demeure;</a:t>
                      </a:r>
                    </a:p>
                    <a:p>
                      <a:pPr algn="l">
                        <a:lnSpc>
                          <a:spcPct val="107000"/>
                        </a:lnSpc>
                        <a:spcAft>
                          <a:spcPts val="0"/>
                        </a:spcAft>
                      </a:pPr>
                      <a:r>
                        <a:rPr lang="fr-FR" sz="1100" dirty="0">
                          <a:solidFill>
                            <a:sysClr val="windowText" lastClr="000000"/>
                          </a:solidFill>
                          <a:effectLst/>
                        </a:rPr>
                        <a:t>Péridurale avec cathéter relié à une chambre implantable;</a:t>
                      </a:r>
                    </a:p>
                    <a:p>
                      <a:pPr algn="l">
                        <a:lnSpc>
                          <a:spcPct val="107000"/>
                        </a:lnSpc>
                        <a:spcAft>
                          <a:spcPts val="0"/>
                        </a:spcAft>
                      </a:pPr>
                      <a:r>
                        <a:rPr lang="fr-FR" sz="1100" dirty="0" err="1">
                          <a:solidFill>
                            <a:sysClr val="windowText" lastClr="000000"/>
                          </a:solidFill>
                          <a:effectLst/>
                        </a:rPr>
                        <a:t>Neurolyse</a:t>
                      </a:r>
                      <a:r>
                        <a:rPr lang="fr-FR" sz="1100" dirty="0">
                          <a:solidFill>
                            <a:sysClr val="windowText" lastClr="000000"/>
                          </a:solidFill>
                          <a:effectLst/>
                        </a:rPr>
                        <a:t> intrathécale;</a:t>
                      </a:r>
                    </a:p>
                    <a:p>
                      <a:pPr algn="l">
                        <a:lnSpc>
                          <a:spcPct val="107000"/>
                        </a:lnSpc>
                        <a:spcAft>
                          <a:spcPts val="0"/>
                        </a:spcAft>
                      </a:pPr>
                      <a:r>
                        <a:rPr lang="fr-FR" sz="1100" dirty="0">
                          <a:solidFill>
                            <a:sysClr val="windowText" lastClr="000000"/>
                          </a:solidFill>
                          <a:effectLst/>
                        </a:rPr>
                        <a:t>Cathéter intrathécal relié à une pompe;</a:t>
                      </a:r>
                    </a:p>
                    <a:p>
                      <a:pPr algn="l">
                        <a:lnSpc>
                          <a:spcPct val="107000"/>
                        </a:lnSpc>
                        <a:spcAft>
                          <a:spcPts val="0"/>
                        </a:spcAft>
                      </a:pPr>
                      <a:r>
                        <a:rPr lang="fr-FR" sz="1100" dirty="0">
                          <a:solidFill>
                            <a:sysClr val="windowText" lastClr="000000"/>
                          </a:solidFill>
                          <a:effectLst/>
                        </a:rPr>
                        <a:t>Cathéter intrathécal relié à une chambre implantable</a:t>
                      </a:r>
                    </a:p>
                  </a:txBody>
                  <a:tcPr marL="54502" marR="54502"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14022078"/>
                  </a:ext>
                </a:extLst>
              </a:tr>
              <a:tr h="179104">
                <a:tc>
                  <a:txBody>
                    <a:bodyPr/>
                    <a:lstStyle/>
                    <a:p>
                      <a:pPr algn="l">
                        <a:lnSpc>
                          <a:spcPct val="107000"/>
                        </a:lnSpc>
                        <a:spcAft>
                          <a:spcPts val="0"/>
                        </a:spcAft>
                      </a:pPr>
                      <a:r>
                        <a:rPr lang="fr-FR" sz="1100">
                          <a:solidFill>
                            <a:sysClr val="windowText" lastClr="000000"/>
                          </a:solidFill>
                          <a:effectLst/>
                        </a:rPr>
                        <a:t> </a:t>
                      </a:r>
                      <a:endParaRPr lang="fr-FR" sz="110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4502" marR="54502"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a:lnSpc>
                          <a:spcPct val="107000"/>
                        </a:lnSpc>
                        <a:spcAft>
                          <a:spcPts val="0"/>
                        </a:spcAft>
                      </a:pPr>
                      <a:r>
                        <a:rPr lang="fr-FR" sz="1100">
                          <a:solidFill>
                            <a:sysClr val="windowText" lastClr="000000"/>
                          </a:solidFill>
                          <a:effectLst/>
                        </a:rPr>
                        <a:t> </a:t>
                      </a:r>
                      <a:endParaRPr lang="fr-FR" sz="110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4502" marR="54502"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391634775"/>
                  </a:ext>
                </a:extLst>
              </a:tr>
              <a:tr h="366499">
                <a:tc gridSpan="2">
                  <a:txBody>
                    <a:bodyPr/>
                    <a:lstStyle/>
                    <a:p>
                      <a:pPr algn="l">
                        <a:lnSpc>
                          <a:spcPct val="107000"/>
                        </a:lnSpc>
                        <a:spcAft>
                          <a:spcPts val="0"/>
                        </a:spcAft>
                      </a:pPr>
                      <a:r>
                        <a:rPr lang="fr-FR" sz="1100" dirty="0">
                          <a:solidFill>
                            <a:sysClr val="windowText" lastClr="000000"/>
                          </a:solidFill>
                          <a:effectLst/>
                        </a:rPr>
                        <a:t>Suivi et gestion des dispositifs à demeure (cathéter périnerveux ou péridural, pompe intrathécale)</a:t>
                      </a:r>
                      <a:endParaRPr lang="fr-FR" sz="1100" dirty="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4502" marR="54502"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hMerge="1">
                  <a:txBody>
                    <a:bodyPr/>
                    <a:lstStyle/>
                    <a:p>
                      <a:endParaRPr lang="fr-FR"/>
                    </a:p>
                  </a:txBody>
                  <a:tcPr/>
                </a:tc>
                <a:extLst>
                  <a:ext uri="{0D108BD9-81ED-4DB2-BD59-A6C34878D82A}">
                    <a16:rowId xmlns:a16="http://schemas.microsoft.com/office/drawing/2014/main" val="3170004083"/>
                  </a:ext>
                </a:extLst>
              </a:tr>
              <a:tr h="179104">
                <a:tc>
                  <a:txBody>
                    <a:bodyPr/>
                    <a:lstStyle/>
                    <a:p>
                      <a:pPr algn="l">
                        <a:lnSpc>
                          <a:spcPct val="107000"/>
                        </a:lnSpc>
                        <a:spcAft>
                          <a:spcPts val="0"/>
                        </a:spcAft>
                      </a:pPr>
                      <a:r>
                        <a:rPr lang="fr-FR" sz="1100">
                          <a:solidFill>
                            <a:sysClr val="windowText" lastClr="000000"/>
                          </a:solidFill>
                          <a:effectLst/>
                        </a:rPr>
                        <a:t> </a:t>
                      </a:r>
                      <a:endParaRPr lang="fr-FR" sz="110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4502" marR="54502"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a:lnSpc>
                          <a:spcPct val="107000"/>
                        </a:lnSpc>
                        <a:spcAft>
                          <a:spcPts val="0"/>
                        </a:spcAft>
                      </a:pPr>
                      <a:r>
                        <a:rPr lang="fr-FR" sz="1100">
                          <a:solidFill>
                            <a:sysClr val="windowText" lastClr="000000"/>
                          </a:solidFill>
                          <a:effectLst/>
                        </a:rPr>
                        <a:t>Non</a:t>
                      </a:r>
                      <a:endParaRPr lang="fr-FR" sz="110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4502" marR="54502"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4258950133"/>
                  </a:ext>
                </a:extLst>
              </a:tr>
              <a:tr h="179104">
                <a:tc>
                  <a:txBody>
                    <a:bodyPr/>
                    <a:lstStyle/>
                    <a:p>
                      <a:pPr algn="l">
                        <a:lnSpc>
                          <a:spcPct val="107000"/>
                        </a:lnSpc>
                        <a:spcAft>
                          <a:spcPts val="0"/>
                        </a:spcAft>
                      </a:pPr>
                      <a:r>
                        <a:rPr lang="fr-FR" sz="1100">
                          <a:solidFill>
                            <a:sysClr val="windowText" lastClr="000000"/>
                          </a:solidFill>
                          <a:effectLst/>
                        </a:rPr>
                        <a:t> </a:t>
                      </a:r>
                      <a:endParaRPr lang="fr-FR" sz="110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4502" marR="54502"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a:lnSpc>
                          <a:spcPct val="107000"/>
                        </a:lnSpc>
                        <a:spcAft>
                          <a:spcPts val="0"/>
                        </a:spcAft>
                      </a:pPr>
                      <a:r>
                        <a:rPr lang="fr-FR" sz="1100">
                          <a:solidFill>
                            <a:sysClr val="windowText" lastClr="000000"/>
                          </a:solidFill>
                          <a:effectLst/>
                        </a:rPr>
                        <a:t> </a:t>
                      </a:r>
                      <a:endParaRPr lang="fr-FR" sz="110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4502" marR="54502"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492965229"/>
                  </a:ext>
                </a:extLst>
              </a:tr>
              <a:tr h="366499">
                <a:tc>
                  <a:txBody>
                    <a:bodyPr/>
                    <a:lstStyle/>
                    <a:p>
                      <a:pPr algn="l">
                        <a:lnSpc>
                          <a:spcPct val="107000"/>
                        </a:lnSpc>
                        <a:spcAft>
                          <a:spcPts val="0"/>
                        </a:spcAft>
                      </a:pPr>
                      <a:r>
                        <a:rPr lang="fr-FR" sz="1100">
                          <a:solidFill>
                            <a:sysClr val="windowText" lastClr="000000"/>
                          </a:solidFill>
                          <a:effectLst/>
                        </a:rPr>
                        <a:t>Radiologie interventionnelle :</a:t>
                      </a:r>
                      <a:endParaRPr lang="fr-FR" sz="110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4502" marR="54502"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a:lnSpc>
                          <a:spcPct val="107000"/>
                        </a:lnSpc>
                        <a:spcAft>
                          <a:spcPts val="0"/>
                        </a:spcAft>
                      </a:pPr>
                      <a:r>
                        <a:rPr lang="fr-FR" sz="1100">
                          <a:solidFill>
                            <a:sysClr val="windowText" lastClr="000000"/>
                          </a:solidFill>
                          <a:effectLst/>
                        </a:rPr>
                        <a:t>Oui </a:t>
                      </a:r>
                      <a:endParaRPr lang="fr-FR" sz="110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4502" marR="54502"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942340401"/>
                  </a:ext>
                </a:extLst>
              </a:tr>
              <a:tr h="928687">
                <a:tc>
                  <a:txBody>
                    <a:bodyPr/>
                    <a:lstStyle/>
                    <a:p>
                      <a:pPr algn="l">
                        <a:lnSpc>
                          <a:spcPct val="107000"/>
                        </a:lnSpc>
                        <a:spcAft>
                          <a:spcPts val="0"/>
                        </a:spcAft>
                      </a:pPr>
                      <a:r>
                        <a:rPr lang="fr-FR" sz="1100">
                          <a:solidFill>
                            <a:sysClr val="windowText" lastClr="000000"/>
                          </a:solidFill>
                          <a:effectLst/>
                        </a:rPr>
                        <a:t> </a:t>
                      </a:r>
                      <a:endParaRPr lang="fr-FR" sz="110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4502" marR="54502"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a:lnSpc>
                          <a:spcPct val="107000"/>
                        </a:lnSpc>
                        <a:spcAft>
                          <a:spcPts val="0"/>
                        </a:spcAft>
                      </a:pPr>
                      <a:r>
                        <a:rPr lang="fr-FR" sz="1100" dirty="0">
                          <a:solidFill>
                            <a:sysClr val="windowText" lastClr="000000"/>
                          </a:solidFill>
                          <a:effectLst/>
                        </a:rPr>
                        <a:t>Alcoolisation/</a:t>
                      </a:r>
                      <a:r>
                        <a:rPr lang="fr-FR" sz="1100" dirty="0" err="1">
                          <a:solidFill>
                            <a:sysClr val="windowText" lastClr="000000"/>
                          </a:solidFill>
                          <a:effectLst/>
                        </a:rPr>
                        <a:t>phénolisation</a:t>
                      </a:r>
                      <a:r>
                        <a:rPr lang="fr-FR" sz="1100" dirty="0">
                          <a:solidFill>
                            <a:sysClr val="windowText" lastClr="000000"/>
                          </a:solidFill>
                          <a:effectLst/>
                        </a:rPr>
                        <a:t> des plexus sympathique (cœliaque, hypogastrique, impar);</a:t>
                      </a:r>
                    </a:p>
                    <a:p>
                      <a:pPr algn="l">
                        <a:lnSpc>
                          <a:spcPct val="107000"/>
                        </a:lnSpc>
                        <a:spcAft>
                          <a:spcPts val="0"/>
                        </a:spcAft>
                      </a:pPr>
                      <a:r>
                        <a:rPr lang="fr-FR" sz="1100" dirty="0">
                          <a:solidFill>
                            <a:sysClr val="windowText" lastClr="000000"/>
                          </a:solidFill>
                          <a:effectLst/>
                        </a:rPr>
                        <a:t>Radiofréquence;</a:t>
                      </a:r>
                    </a:p>
                    <a:p>
                      <a:pPr algn="l">
                        <a:lnSpc>
                          <a:spcPct val="107000"/>
                        </a:lnSpc>
                        <a:spcAft>
                          <a:spcPts val="0"/>
                        </a:spcAft>
                      </a:pPr>
                      <a:r>
                        <a:rPr lang="fr-FR" sz="1100" dirty="0">
                          <a:solidFill>
                            <a:sysClr val="windowText" lastClr="000000"/>
                          </a:solidFill>
                          <a:effectLst/>
                        </a:rPr>
                        <a:t>Cimentoplastie</a:t>
                      </a:r>
                      <a:endParaRPr lang="fr-FR" sz="1100" dirty="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4502" marR="54502"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4032129157"/>
                  </a:ext>
                </a:extLst>
              </a:tr>
              <a:tr h="179104">
                <a:tc>
                  <a:txBody>
                    <a:bodyPr/>
                    <a:lstStyle/>
                    <a:p>
                      <a:pPr algn="l">
                        <a:lnSpc>
                          <a:spcPct val="107000"/>
                        </a:lnSpc>
                        <a:spcAft>
                          <a:spcPts val="0"/>
                        </a:spcAft>
                      </a:pPr>
                      <a:r>
                        <a:rPr lang="fr-FR" sz="1100">
                          <a:solidFill>
                            <a:sysClr val="windowText" lastClr="000000"/>
                          </a:solidFill>
                          <a:effectLst/>
                        </a:rPr>
                        <a:t> </a:t>
                      </a:r>
                      <a:endParaRPr lang="fr-FR" sz="110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4502" marR="54502"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a:lnSpc>
                          <a:spcPct val="107000"/>
                        </a:lnSpc>
                        <a:spcAft>
                          <a:spcPts val="0"/>
                        </a:spcAft>
                      </a:pPr>
                      <a:r>
                        <a:rPr lang="fr-FR" sz="1100">
                          <a:solidFill>
                            <a:sysClr val="windowText" lastClr="000000"/>
                          </a:solidFill>
                          <a:effectLst/>
                        </a:rPr>
                        <a:t> </a:t>
                      </a:r>
                      <a:endParaRPr lang="fr-FR" sz="110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4502" marR="54502"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688566384"/>
                  </a:ext>
                </a:extLst>
              </a:tr>
              <a:tr h="179104">
                <a:tc>
                  <a:txBody>
                    <a:bodyPr/>
                    <a:lstStyle/>
                    <a:p>
                      <a:pPr algn="l">
                        <a:lnSpc>
                          <a:spcPct val="107000"/>
                        </a:lnSpc>
                        <a:spcAft>
                          <a:spcPts val="0"/>
                        </a:spcAft>
                      </a:pPr>
                      <a:r>
                        <a:rPr lang="fr-FR" sz="1100">
                          <a:solidFill>
                            <a:sysClr val="windowText" lastClr="000000"/>
                          </a:solidFill>
                          <a:effectLst/>
                        </a:rPr>
                        <a:t>Chirurgie :</a:t>
                      </a:r>
                      <a:endParaRPr lang="fr-FR" sz="110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4502" marR="54502"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a:lnSpc>
                          <a:spcPct val="107000"/>
                        </a:lnSpc>
                        <a:spcAft>
                          <a:spcPts val="0"/>
                        </a:spcAft>
                      </a:pPr>
                      <a:r>
                        <a:rPr lang="fr-FR" sz="1100">
                          <a:solidFill>
                            <a:sysClr val="windowText" lastClr="000000"/>
                          </a:solidFill>
                          <a:effectLst/>
                        </a:rPr>
                        <a:t>Oui</a:t>
                      </a:r>
                      <a:endParaRPr lang="fr-FR" sz="110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4502" marR="54502"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4158830726"/>
                  </a:ext>
                </a:extLst>
              </a:tr>
              <a:tr h="741292">
                <a:tc>
                  <a:txBody>
                    <a:bodyPr/>
                    <a:lstStyle/>
                    <a:p>
                      <a:pPr algn="l">
                        <a:lnSpc>
                          <a:spcPct val="107000"/>
                        </a:lnSpc>
                        <a:spcAft>
                          <a:spcPts val="0"/>
                        </a:spcAft>
                      </a:pPr>
                      <a:r>
                        <a:rPr lang="fr-FR" sz="1100">
                          <a:solidFill>
                            <a:sysClr val="windowText" lastClr="000000"/>
                          </a:solidFill>
                          <a:effectLst/>
                        </a:rPr>
                        <a:t> </a:t>
                      </a:r>
                      <a:endParaRPr lang="fr-FR" sz="110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4502" marR="54502"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a:lnSpc>
                          <a:spcPct val="107000"/>
                        </a:lnSpc>
                        <a:spcAft>
                          <a:spcPts val="0"/>
                        </a:spcAft>
                      </a:pPr>
                      <a:r>
                        <a:rPr lang="fr-FR" sz="1100" dirty="0">
                          <a:solidFill>
                            <a:sysClr val="windowText" lastClr="000000"/>
                          </a:solidFill>
                          <a:effectLst/>
                        </a:rPr>
                        <a:t>Vertébroplastie;</a:t>
                      </a:r>
                    </a:p>
                    <a:p>
                      <a:pPr algn="l">
                        <a:lnSpc>
                          <a:spcPct val="107000"/>
                        </a:lnSpc>
                        <a:spcAft>
                          <a:spcPts val="0"/>
                        </a:spcAft>
                      </a:pPr>
                      <a:r>
                        <a:rPr lang="fr-FR" sz="1100" dirty="0">
                          <a:solidFill>
                            <a:sysClr val="windowText" lastClr="000000"/>
                          </a:solidFill>
                          <a:effectLst/>
                        </a:rPr>
                        <a:t>Cordotomie;</a:t>
                      </a:r>
                    </a:p>
                    <a:p>
                      <a:pPr algn="l">
                        <a:lnSpc>
                          <a:spcPct val="107000"/>
                        </a:lnSpc>
                        <a:spcAft>
                          <a:spcPts val="0"/>
                        </a:spcAft>
                      </a:pPr>
                      <a:r>
                        <a:rPr lang="fr-FR" sz="1100" dirty="0" err="1">
                          <a:solidFill>
                            <a:sysClr val="windowText" lastClr="000000"/>
                          </a:solidFill>
                          <a:effectLst/>
                        </a:rPr>
                        <a:t>DREZotomie</a:t>
                      </a:r>
                      <a:r>
                        <a:rPr lang="fr-FR" sz="1100" dirty="0">
                          <a:solidFill>
                            <a:sysClr val="windowText" lastClr="000000"/>
                          </a:solidFill>
                          <a:effectLst/>
                        </a:rPr>
                        <a:t>;</a:t>
                      </a:r>
                    </a:p>
                    <a:p>
                      <a:pPr algn="l">
                        <a:lnSpc>
                          <a:spcPct val="107000"/>
                        </a:lnSpc>
                        <a:spcAft>
                          <a:spcPts val="0"/>
                        </a:spcAft>
                      </a:pPr>
                      <a:r>
                        <a:rPr lang="fr-FR" sz="1100" dirty="0">
                          <a:solidFill>
                            <a:sysClr val="windowText" lastClr="000000"/>
                          </a:solidFill>
                          <a:effectLst/>
                        </a:rPr>
                        <a:t>Neurostimulation médullaire</a:t>
                      </a:r>
                      <a:endParaRPr lang="fr-FR" sz="1100" dirty="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4502" marR="54502"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619826407"/>
                  </a:ext>
                </a:extLst>
              </a:tr>
              <a:tr h="179104">
                <a:tc>
                  <a:txBody>
                    <a:bodyPr/>
                    <a:lstStyle/>
                    <a:p>
                      <a:pPr algn="l">
                        <a:lnSpc>
                          <a:spcPct val="107000"/>
                        </a:lnSpc>
                        <a:spcAft>
                          <a:spcPts val="0"/>
                        </a:spcAft>
                      </a:pPr>
                      <a:r>
                        <a:rPr lang="fr-FR" sz="1100">
                          <a:solidFill>
                            <a:sysClr val="windowText" lastClr="000000"/>
                          </a:solidFill>
                          <a:effectLst/>
                        </a:rPr>
                        <a:t> </a:t>
                      </a:r>
                      <a:endParaRPr lang="fr-FR" sz="110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4502" marR="54502"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a:lnSpc>
                          <a:spcPct val="107000"/>
                        </a:lnSpc>
                        <a:spcAft>
                          <a:spcPts val="0"/>
                        </a:spcAft>
                      </a:pPr>
                      <a:r>
                        <a:rPr lang="fr-FR" sz="1100">
                          <a:solidFill>
                            <a:sysClr val="windowText" lastClr="000000"/>
                          </a:solidFill>
                          <a:effectLst/>
                        </a:rPr>
                        <a:t> </a:t>
                      </a:r>
                      <a:endParaRPr lang="fr-FR" sz="110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4502" marR="54502"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807017653"/>
                  </a:ext>
                </a:extLst>
              </a:tr>
            </a:tbl>
          </a:graphicData>
        </a:graphic>
      </p:graphicFrame>
      <p:sp>
        <p:nvSpPr>
          <p:cNvPr id="12" name="Bouton d'action : Retour 11">
            <a:hlinkClick r:id="rId10" action="ppaction://hlinksldjump" highlightClick="1"/>
          </p:cNvPr>
          <p:cNvSpPr/>
          <p:nvPr/>
        </p:nvSpPr>
        <p:spPr>
          <a:xfrm>
            <a:off x="11604625" y="138516"/>
            <a:ext cx="476250" cy="478595"/>
          </a:xfrm>
          <a:prstGeom prst="actionButtonReturn">
            <a:avLst/>
          </a:prstGeom>
          <a:solidFill>
            <a:srgbClr val="EADB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3" name="ZoneTexte 12"/>
          <p:cNvSpPr txBox="1"/>
          <p:nvPr/>
        </p:nvSpPr>
        <p:spPr>
          <a:xfrm>
            <a:off x="-8104" y="6594559"/>
            <a:ext cx="1681871" cy="253916"/>
          </a:xfrm>
          <a:prstGeom prst="rect">
            <a:avLst/>
          </a:prstGeom>
        </p:spPr>
        <p:txBody>
          <a:bodyPr wrap="none" rtlCol="0">
            <a:spAutoFit/>
          </a:bodyPr>
          <a:lstStyle/>
          <a:p>
            <a:pPr marL="0" indent="0" algn="ctr">
              <a:buNone/>
            </a:pPr>
            <a:r>
              <a:rPr lang="fr-FR" sz="1050" i="1"/>
              <a:t>GT Douleur et Cancer, 2024</a:t>
            </a:r>
          </a:p>
        </p:txBody>
      </p:sp>
    </p:spTree>
    <p:extLst>
      <p:ext uri="{BB962C8B-B14F-4D97-AF65-F5344CB8AC3E}">
        <p14:creationId xmlns:p14="http://schemas.microsoft.com/office/powerpoint/2010/main" val="349627397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Rectangle avec coins arrondis en diagonale 2">
            <a:extLst>
              <a:ext uri="{FF2B5EF4-FFF2-40B4-BE49-F238E27FC236}">
                <a16:creationId xmlns:a16="http://schemas.microsoft.com/office/drawing/2014/main" id="{8CC007A5-0593-6B0C-8AE8-F33D0D4543C8}"/>
              </a:ext>
            </a:extLst>
          </p:cNvPr>
          <p:cNvSpPr/>
          <p:nvPr/>
        </p:nvSpPr>
        <p:spPr>
          <a:xfrm flipH="1">
            <a:off x="4240768" y="2529337"/>
            <a:ext cx="3710464" cy="1799326"/>
          </a:xfrm>
          <a:prstGeom prst="round2DiagRect">
            <a:avLst/>
          </a:prstGeom>
          <a:solidFill>
            <a:srgbClr val="696067"/>
          </a:soli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sz="4400" dirty="0">
                <a:solidFill>
                  <a:schemeClr val="bg1"/>
                </a:solidFill>
                <a:cs typeface="Calibri"/>
              </a:rPr>
              <a:t>51</a:t>
            </a:r>
          </a:p>
        </p:txBody>
      </p:sp>
    </p:spTree>
    <p:extLst>
      <p:ext uri="{BB962C8B-B14F-4D97-AF65-F5344CB8AC3E}">
        <p14:creationId xmlns:p14="http://schemas.microsoft.com/office/powerpoint/2010/main" val="389494115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26" name="Image 2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79833" y="3948229"/>
            <a:ext cx="5149542" cy="1376413"/>
          </a:xfrm>
          <a:prstGeom prst="rect">
            <a:avLst/>
          </a:prstGeom>
        </p:spPr>
      </p:pic>
      <p:pic>
        <p:nvPicPr>
          <p:cNvPr id="30" name="Image 2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79833" y="1033464"/>
            <a:ext cx="5149542" cy="2466194"/>
          </a:xfrm>
          <a:prstGeom prst="rect">
            <a:avLst/>
          </a:prstGeom>
        </p:spPr>
      </p:pic>
      <p:sp>
        <p:nvSpPr>
          <p:cNvPr id="31" name="ZoneTexte 30"/>
          <p:cNvSpPr txBox="1"/>
          <p:nvPr/>
        </p:nvSpPr>
        <p:spPr>
          <a:xfrm>
            <a:off x="1279833" y="301666"/>
            <a:ext cx="3369769" cy="369332"/>
          </a:xfrm>
          <a:prstGeom prst="rect">
            <a:avLst/>
          </a:prstGeom>
        </p:spPr>
        <p:txBody>
          <a:bodyPr wrap="none" rtlCol="0">
            <a:spAutoFit/>
          </a:bodyPr>
          <a:lstStyle/>
          <a:p>
            <a:r>
              <a:rPr lang="fr-FR" b="1" dirty="0"/>
              <a:t>CH DE CHÂLONS EN CHAMPAGNE</a:t>
            </a:r>
            <a:endParaRPr lang="fr-FR" dirty="0"/>
          </a:p>
        </p:txBody>
      </p:sp>
      <p:pic>
        <p:nvPicPr>
          <p:cNvPr id="7" name="Imag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5400000">
            <a:off x="4351108" y="331301"/>
            <a:ext cx="400110" cy="400110"/>
          </a:xfrm>
          <a:prstGeom prst="rect">
            <a:avLst/>
          </a:prstGeom>
        </p:spPr>
      </p:pic>
      <p:pic>
        <p:nvPicPr>
          <p:cNvPr id="8" name="Image 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279833" y="252816"/>
            <a:ext cx="404990" cy="409869"/>
          </a:xfrm>
          <a:prstGeom prst="rect">
            <a:avLst/>
          </a:prstGeom>
        </p:spPr>
      </p:pic>
      <p:sp>
        <p:nvSpPr>
          <p:cNvPr id="11" name="Bouton d'action : Retour 10">
            <a:hlinkClick r:id="rId7" action="ppaction://hlinksldjump" highlightClick="1"/>
          </p:cNvPr>
          <p:cNvSpPr/>
          <p:nvPr/>
        </p:nvSpPr>
        <p:spPr>
          <a:xfrm>
            <a:off x="11604625" y="138516"/>
            <a:ext cx="476250" cy="478595"/>
          </a:xfrm>
          <a:prstGeom prst="actionButtonReturn">
            <a:avLst/>
          </a:prstGeom>
          <a:solidFill>
            <a:srgbClr val="EADB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8" name="ZoneTexte 17"/>
          <p:cNvSpPr txBox="1"/>
          <p:nvPr/>
        </p:nvSpPr>
        <p:spPr>
          <a:xfrm>
            <a:off x="8730" y="6594559"/>
            <a:ext cx="1648208" cy="253916"/>
          </a:xfrm>
          <a:prstGeom prst="rect">
            <a:avLst/>
          </a:prstGeom>
        </p:spPr>
        <p:txBody>
          <a:bodyPr wrap="none" rtlCol="0">
            <a:spAutoFit/>
          </a:bodyPr>
          <a:lstStyle/>
          <a:p>
            <a:pPr marL="0" indent="0" algn="ctr">
              <a:buNone/>
            </a:pPr>
            <a:r>
              <a:rPr lang="fr-FR" sz="1050" i="1" dirty="0"/>
              <a:t>GT Douleur et Cancer 2024</a:t>
            </a:r>
          </a:p>
        </p:txBody>
      </p:sp>
      <p:graphicFrame>
        <p:nvGraphicFramePr>
          <p:cNvPr id="43" name="Tableau 42"/>
          <p:cNvGraphicFramePr>
            <a:graphicFrameLocks noGrp="1"/>
          </p:cNvGraphicFramePr>
          <p:nvPr>
            <p:extLst>
              <p:ext uri="{D42A27DB-BD31-4B8C-83A1-F6EECF244321}">
                <p14:modId xmlns:p14="http://schemas.microsoft.com/office/powerpoint/2010/main" val="2287304719"/>
              </p:ext>
            </p:extLst>
          </p:nvPr>
        </p:nvGraphicFramePr>
        <p:xfrm>
          <a:off x="1395701" y="771321"/>
          <a:ext cx="5033674" cy="4647381"/>
        </p:xfrm>
        <a:graphic>
          <a:graphicData uri="http://schemas.openxmlformats.org/drawingml/2006/table">
            <a:tbl>
              <a:tblPr firstRow="1" firstCol="1" bandRow="1">
                <a:tableStyleId>{5C22544A-7EE6-4342-B048-85BDC9FD1C3A}</a:tableStyleId>
              </a:tblPr>
              <a:tblGrid>
                <a:gridCol w="2141747">
                  <a:extLst>
                    <a:ext uri="{9D8B030D-6E8A-4147-A177-3AD203B41FA5}">
                      <a16:colId xmlns:a16="http://schemas.microsoft.com/office/drawing/2014/main" val="584894882"/>
                    </a:ext>
                  </a:extLst>
                </a:gridCol>
                <a:gridCol w="2891927">
                  <a:extLst>
                    <a:ext uri="{9D8B030D-6E8A-4147-A177-3AD203B41FA5}">
                      <a16:colId xmlns:a16="http://schemas.microsoft.com/office/drawing/2014/main" val="3649325817"/>
                    </a:ext>
                  </a:extLst>
                </a:gridCol>
              </a:tblGrid>
              <a:tr h="250344">
                <a:tc gridSpan="2">
                  <a:txBody>
                    <a:bodyPr/>
                    <a:lstStyle/>
                    <a:p>
                      <a:pPr algn="l">
                        <a:lnSpc>
                          <a:spcPct val="107000"/>
                        </a:lnSpc>
                        <a:spcAft>
                          <a:spcPts val="0"/>
                        </a:spcAft>
                      </a:pPr>
                      <a:r>
                        <a:rPr lang="fr-FR" sz="1400">
                          <a:solidFill>
                            <a:sysClr val="windowText" lastClr="000000"/>
                          </a:solidFill>
                          <a:effectLst/>
                        </a:rPr>
                        <a:t>Informations générales</a:t>
                      </a:r>
                      <a:endParaRPr lang="fr-FR" sz="140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2877" marR="62877" marT="0" marB="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hMerge="1">
                  <a:txBody>
                    <a:bodyPr/>
                    <a:lstStyle/>
                    <a:p>
                      <a:endParaRPr lang="fr-FR"/>
                    </a:p>
                  </a:txBody>
                  <a:tcPr/>
                </a:tc>
                <a:extLst>
                  <a:ext uri="{0D108BD9-81ED-4DB2-BD59-A6C34878D82A}">
                    <a16:rowId xmlns:a16="http://schemas.microsoft.com/office/drawing/2014/main" val="2083060343"/>
                  </a:ext>
                </a:extLst>
              </a:tr>
              <a:tr h="164471">
                <a:tc>
                  <a:txBody>
                    <a:bodyPr/>
                    <a:lstStyle/>
                    <a:p>
                      <a:pPr algn="l">
                        <a:lnSpc>
                          <a:spcPct val="107000"/>
                        </a:lnSpc>
                        <a:spcAft>
                          <a:spcPts val="0"/>
                        </a:spcAft>
                      </a:pPr>
                      <a:r>
                        <a:rPr lang="fr-FR" sz="1100">
                          <a:solidFill>
                            <a:sysClr val="windowText" lastClr="000000"/>
                          </a:solidFill>
                          <a:effectLst/>
                        </a:rPr>
                        <a:t> Médecin responsable :</a:t>
                      </a:r>
                      <a:endParaRPr lang="fr-FR" sz="110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2877" marR="62877" marT="0" marB="0">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marL="0" marR="0" lvl="0" indent="0" algn="l" defTabSz="914377" rtl="0" eaLnBrk="1" fontAlgn="auto" latinLnBrk="0" hangingPunct="1">
                        <a:lnSpc>
                          <a:spcPct val="107000"/>
                        </a:lnSpc>
                        <a:spcBef>
                          <a:spcPts val="0"/>
                        </a:spcBef>
                        <a:spcAft>
                          <a:spcPts val="0"/>
                        </a:spcAft>
                        <a:buClrTx/>
                        <a:buSzTx/>
                        <a:buFontTx/>
                        <a:buNone/>
                        <a:tabLst/>
                        <a:defRPr/>
                      </a:pPr>
                      <a:r>
                        <a:rPr lang="fr-FR" sz="1100" i="1" dirty="0">
                          <a:solidFill>
                            <a:sysClr val="windowText" lastClr="000000"/>
                          </a:solidFill>
                          <a:effectLst/>
                        </a:rPr>
                        <a:t>Information</a:t>
                      </a:r>
                      <a:r>
                        <a:rPr lang="fr-FR" sz="1100" i="1" baseline="0" dirty="0">
                          <a:solidFill>
                            <a:sysClr val="windowText" lastClr="000000"/>
                          </a:solidFill>
                          <a:effectLst/>
                        </a:rPr>
                        <a:t> non disponible</a:t>
                      </a:r>
                      <a:endParaRPr lang="fr-FR" sz="1100" i="1" dirty="0">
                        <a:solidFill>
                          <a:sysClr val="windowText" lastClr="000000"/>
                        </a:solidFill>
                        <a:effectLst/>
                      </a:endParaRPr>
                    </a:p>
                  </a:txBody>
                  <a:tcPr marL="62877" marR="62877" marT="0" marB="0">
                    <a:lnL w="12700" cmpd="sng">
                      <a:noFill/>
                    </a:lnL>
                    <a:lnR w="12700" cmpd="sng">
                      <a:noFill/>
                    </a:lnR>
                    <a:lnT w="381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48106927"/>
                  </a:ext>
                </a:extLst>
              </a:tr>
              <a:tr h="164471">
                <a:tc>
                  <a:txBody>
                    <a:bodyPr/>
                    <a:lstStyle/>
                    <a:p>
                      <a:pPr algn="l">
                        <a:lnSpc>
                          <a:spcPct val="107000"/>
                        </a:lnSpc>
                        <a:spcAft>
                          <a:spcPts val="0"/>
                        </a:spcAft>
                      </a:pPr>
                      <a:r>
                        <a:rPr lang="fr-FR" sz="1100">
                          <a:solidFill>
                            <a:sysClr val="windowText" lastClr="000000"/>
                          </a:solidFill>
                          <a:effectLst/>
                        </a:rPr>
                        <a:t> </a:t>
                      </a:r>
                      <a:endParaRPr lang="fr-FR" sz="110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2877" marR="62877"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a:lnSpc>
                          <a:spcPct val="107000"/>
                        </a:lnSpc>
                        <a:spcAft>
                          <a:spcPts val="0"/>
                        </a:spcAft>
                      </a:pPr>
                      <a:r>
                        <a:rPr lang="fr-FR" sz="1100">
                          <a:solidFill>
                            <a:sysClr val="windowText" lastClr="000000"/>
                          </a:solidFill>
                          <a:effectLst/>
                        </a:rPr>
                        <a:t> </a:t>
                      </a:r>
                      <a:endParaRPr lang="fr-FR" sz="110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2877" marR="62877"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72298526"/>
                  </a:ext>
                </a:extLst>
              </a:tr>
              <a:tr h="164471">
                <a:tc>
                  <a:txBody>
                    <a:bodyPr/>
                    <a:lstStyle/>
                    <a:p>
                      <a:pPr algn="l">
                        <a:lnSpc>
                          <a:spcPct val="107000"/>
                        </a:lnSpc>
                        <a:spcAft>
                          <a:spcPts val="0"/>
                        </a:spcAft>
                      </a:pPr>
                      <a:r>
                        <a:rPr lang="fr-FR" sz="1100">
                          <a:solidFill>
                            <a:sysClr val="windowText" lastClr="000000"/>
                          </a:solidFill>
                          <a:effectLst/>
                        </a:rPr>
                        <a:t>Labellisation SDC :</a:t>
                      </a:r>
                      <a:endParaRPr lang="fr-FR" sz="110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2877" marR="62877"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a:lnSpc>
                          <a:spcPct val="107000"/>
                        </a:lnSpc>
                        <a:spcAft>
                          <a:spcPts val="0"/>
                        </a:spcAft>
                      </a:pPr>
                      <a:r>
                        <a:rPr lang="fr-FR" sz="1100" dirty="0">
                          <a:solidFill>
                            <a:sysClr val="windowText" lastClr="000000"/>
                          </a:solidFill>
                          <a:effectLst/>
                        </a:rPr>
                        <a:t>Non</a:t>
                      </a:r>
                      <a:endParaRPr lang="fr-FR" sz="1100" dirty="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2877" marR="62877"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18443458"/>
                  </a:ext>
                </a:extLst>
              </a:tr>
              <a:tr h="164471">
                <a:tc>
                  <a:txBody>
                    <a:bodyPr/>
                    <a:lstStyle/>
                    <a:p>
                      <a:pPr algn="l">
                        <a:lnSpc>
                          <a:spcPct val="107000"/>
                        </a:lnSpc>
                        <a:spcAft>
                          <a:spcPts val="0"/>
                        </a:spcAft>
                      </a:pPr>
                      <a:r>
                        <a:rPr lang="fr-FR" sz="1100">
                          <a:solidFill>
                            <a:sysClr val="windowText" lastClr="000000"/>
                          </a:solidFill>
                          <a:effectLst/>
                        </a:rPr>
                        <a:t>Type pédiatrique :</a:t>
                      </a:r>
                      <a:endParaRPr lang="fr-FR" sz="110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2877" marR="62877"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a:lnSpc>
                          <a:spcPct val="107000"/>
                        </a:lnSpc>
                        <a:spcAft>
                          <a:spcPts val="0"/>
                        </a:spcAft>
                      </a:pPr>
                      <a:r>
                        <a:rPr lang="fr-FR" sz="1100" dirty="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rPr>
                        <a:t>-</a:t>
                      </a:r>
                    </a:p>
                  </a:txBody>
                  <a:tcPr marL="62877" marR="62877"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544710430"/>
                  </a:ext>
                </a:extLst>
              </a:tr>
              <a:tr h="164471">
                <a:tc>
                  <a:txBody>
                    <a:bodyPr/>
                    <a:lstStyle/>
                    <a:p>
                      <a:pPr algn="l">
                        <a:lnSpc>
                          <a:spcPct val="107000"/>
                        </a:lnSpc>
                        <a:spcAft>
                          <a:spcPts val="0"/>
                        </a:spcAft>
                      </a:pPr>
                      <a:r>
                        <a:rPr lang="fr-FR" sz="1100">
                          <a:solidFill>
                            <a:sysClr val="windowText" lastClr="000000"/>
                          </a:solidFill>
                          <a:effectLst/>
                        </a:rPr>
                        <a:t>Type oncologique :</a:t>
                      </a:r>
                      <a:endParaRPr lang="fr-FR" sz="110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2877" marR="62877"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a:lnSpc>
                          <a:spcPct val="107000"/>
                        </a:lnSpc>
                        <a:spcAft>
                          <a:spcPts val="0"/>
                        </a:spcAft>
                      </a:pPr>
                      <a:r>
                        <a:rPr lang="fr-FR" sz="1100" dirty="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rPr>
                        <a:t>-</a:t>
                      </a:r>
                    </a:p>
                  </a:txBody>
                  <a:tcPr marL="62877" marR="62877"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442296796"/>
                  </a:ext>
                </a:extLst>
              </a:tr>
              <a:tr h="164471">
                <a:tc>
                  <a:txBody>
                    <a:bodyPr/>
                    <a:lstStyle/>
                    <a:p>
                      <a:pPr algn="l">
                        <a:lnSpc>
                          <a:spcPct val="107000"/>
                        </a:lnSpc>
                        <a:spcAft>
                          <a:spcPts val="0"/>
                        </a:spcAft>
                      </a:pPr>
                      <a:r>
                        <a:rPr lang="fr-FR" sz="1100">
                          <a:solidFill>
                            <a:sysClr val="windowText" lastClr="000000"/>
                          </a:solidFill>
                          <a:effectLst/>
                        </a:rPr>
                        <a:t> </a:t>
                      </a:r>
                      <a:endParaRPr lang="fr-FR" sz="110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2877" marR="62877"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a:lnSpc>
                          <a:spcPct val="107000"/>
                        </a:lnSpc>
                        <a:spcAft>
                          <a:spcPts val="0"/>
                        </a:spcAft>
                      </a:pPr>
                      <a:r>
                        <a:rPr lang="fr-FR" sz="1100" dirty="0">
                          <a:solidFill>
                            <a:sysClr val="windowText" lastClr="000000"/>
                          </a:solidFill>
                          <a:effectLst/>
                        </a:rPr>
                        <a:t> </a:t>
                      </a:r>
                      <a:endParaRPr lang="fr-FR" sz="1100" dirty="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2877" marR="62877"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315924710"/>
                  </a:ext>
                </a:extLst>
              </a:tr>
              <a:tr h="164471">
                <a:tc>
                  <a:txBody>
                    <a:bodyPr/>
                    <a:lstStyle/>
                    <a:p>
                      <a:pPr algn="l">
                        <a:lnSpc>
                          <a:spcPct val="107000"/>
                        </a:lnSpc>
                        <a:spcAft>
                          <a:spcPts val="0"/>
                        </a:spcAft>
                      </a:pPr>
                      <a:r>
                        <a:rPr lang="fr-FR" sz="1100">
                          <a:solidFill>
                            <a:sysClr val="windowText" lastClr="000000"/>
                          </a:solidFill>
                          <a:effectLst/>
                        </a:rPr>
                        <a:t>Adressage :</a:t>
                      </a:r>
                      <a:endParaRPr lang="fr-FR" sz="110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2877" marR="62877"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l" defTabSz="914377" rtl="0" eaLnBrk="1" fontAlgn="auto" latinLnBrk="0" hangingPunct="1">
                        <a:lnSpc>
                          <a:spcPct val="107000"/>
                        </a:lnSpc>
                        <a:spcBef>
                          <a:spcPts val="0"/>
                        </a:spcBef>
                        <a:spcAft>
                          <a:spcPts val="0"/>
                        </a:spcAft>
                        <a:buClrTx/>
                        <a:buSzTx/>
                        <a:buFontTx/>
                        <a:buNone/>
                        <a:tabLst/>
                        <a:defRPr/>
                      </a:pPr>
                      <a:r>
                        <a:rPr lang="fr-FR" sz="1100" i="1" dirty="0">
                          <a:solidFill>
                            <a:sysClr val="windowText" lastClr="000000"/>
                          </a:solidFill>
                          <a:effectLst/>
                        </a:rPr>
                        <a:t>Information</a:t>
                      </a:r>
                      <a:r>
                        <a:rPr lang="fr-FR" sz="1100" i="1" baseline="0" dirty="0">
                          <a:solidFill>
                            <a:sysClr val="windowText" lastClr="000000"/>
                          </a:solidFill>
                          <a:effectLst/>
                        </a:rPr>
                        <a:t> non disponible</a:t>
                      </a:r>
                      <a:endParaRPr lang="fr-FR" sz="1100" i="1" dirty="0">
                        <a:solidFill>
                          <a:sysClr val="windowText" lastClr="000000"/>
                        </a:solidFill>
                        <a:effectLst/>
                      </a:endParaRPr>
                    </a:p>
                  </a:txBody>
                  <a:tcPr marL="62877" marR="62877"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4089002280"/>
                  </a:ext>
                </a:extLst>
              </a:tr>
              <a:tr h="164471">
                <a:tc>
                  <a:txBody>
                    <a:bodyPr/>
                    <a:lstStyle/>
                    <a:p>
                      <a:pPr algn="l">
                        <a:lnSpc>
                          <a:spcPct val="107000"/>
                        </a:lnSpc>
                        <a:spcAft>
                          <a:spcPts val="0"/>
                        </a:spcAft>
                      </a:pPr>
                      <a:r>
                        <a:rPr lang="fr-FR" sz="1100">
                          <a:solidFill>
                            <a:sysClr val="windowText" lastClr="000000"/>
                          </a:solidFill>
                          <a:effectLst/>
                        </a:rPr>
                        <a:t> </a:t>
                      </a:r>
                      <a:endParaRPr lang="fr-FR" sz="110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2877" marR="62877"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a:lnSpc>
                          <a:spcPct val="107000"/>
                        </a:lnSpc>
                        <a:spcAft>
                          <a:spcPts val="0"/>
                        </a:spcAft>
                      </a:pPr>
                      <a:r>
                        <a:rPr lang="fr-FR" sz="1100" dirty="0">
                          <a:solidFill>
                            <a:sysClr val="windowText" lastClr="000000"/>
                          </a:solidFill>
                          <a:effectLst/>
                        </a:rPr>
                        <a:t> </a:t>
                      </a:r>
                      <a:endParaRPr lang="fr-FR" sz="1100" dirty="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2877" marR="62877"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51878086"/>
                  </a:ext>
                </a:extLst>
              </a:tr>
              <a:tr h="164471">
                <a:tc>
                  <a:txBody>
                    <a:bodyPr/>
                    <a:lstStyle/>
                    <a:p>
                      <a:pPr algn="l">
                        <a:lnSpc>
                          <a:spcPct val="107000"/>
                        </a:lnSpc>
                        <a:spcAft>
                          <a:spcPts val="0"/>
                        </a:spcAft>
                      </a:pPr>
                      <a:r>
                        <a:rPr lang="fr-FR" sz="1100">
                          <a:solidFill>
                            <a:sysClr val="windowText" lastClr="000000"/>
                          </a:solidFill>
                          <a:effectLst/>
                        </a:rPr>
                        <a:t>Partenariat / En lien avec :</a:t>
                      </a:r>
                      <a:endParaRPr lang="fr-FR" sz="110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2877" marR="62877"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l" defTabSz="914377" rtl="0" eaLnBrk="1" fontAlgn="auto" latinLnBrk="0" hangingPunct="1">
                        <a:lnSpc>
                          <a:spcPct val="107000"/>
                        </a:lnSpc>
                        <a:spcBef>
                          <a:spcPts val="0"/>
                        </a:spcBef>
                        <a:spcAft>
                          <a:spcPts val="0"/>
                        </a:spcAft>
                        <a:buClrTx/>
                        <a:buSzTx/>
                        <a:buFontTx/>
                        <a:buNone/>
                        <a:tabLst/>
                        <a:defRPr/>
                      </a:pPr>
                      <a:r>
                        <a:rPr lang="fr-FR" sz="1100" i="1" dirty="0">
                          <a:solidFill>
                            <a:sysClr val="windowText" lastClr="000000"/>
                          </a:solidFill>
                          <a:effectLst/>
                        </a:rPr>
                        <a:t>Information</a:t>
                      </a:r>
                      <a:r>
                        <a:rPr lang="fr-FR" sz="1100" i="1" baseline="0" dirty="0">
                          <a:solidFill>
                            <a:sysClr val="windowText" lastClr="000000"/>
                          </a:solidFill>
                          <a:effectLst/>
                        </a:rPr>
                        <a:t> non disponible</a:t>
                      </a:r>
                      <a:endParaRPr lang="fr-FR" sz="1100" i="1" dirty="0">
                        <a:solidFill>
                          <a:sysClr val="windowText" lastClr="000000"/>
                        </a:solidFill>
                        <a:effectLst/>
                      </a:endParaRPr>
                    </a:p>
                  </a:txBody>
                  <a:tcPr marL="62877" marR="62877"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357604671"/>
                  </a:ext>
                </a:extLst>
              </a:tr>
              <a:tr h="164471">
                <a:tc>
                  <a:txBody>
                    <a:bodyPr/>
                    <a:lstStyle/>
                    <a:p>
                      <a:pPr algn="l">
                        <a:lnSpc>
                          <a:spcPct val="107000"/>
                        </a:lnSpc>
                        <a:spcAft>
                          <a:spcPts val="0"/>
                        </a:spcAft>
                      </a:pPr>
                      <a:r>
                        <a:rPr lang="fr-FR" sz="1100">
                          <a:solidFill>
                            <a:sysClr val="windowText" lastClr="000000"/>
                          </a:solidFill>
                          <a:effectLst/>
                        </a:rPr>
                        <a:t> </a:t>
                      </a:r>
                      <a:endParaRPr lang="fr-FR" sz="110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2877" marR="62877"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a:lnSpc>
                          <a:spcPct val="107000"/>
                        </a:lnSpc>
                        <a:spcAft>
                          <a:spcPts val="0"/>
                        </a:spcAft>
                      </a:pPr>
                      <a:r>
                        <a:rPr lang="fr-FR" sz="1100">
                          <a:solidFill>
                            <a:sysClr val="windowText" lastClr="000000"/>
                          </a:solidFill>
                          <a:effectLst/>
                        </a:rPr>
                        <a:t> </a:t>
                      </a:r>
                      <a:endParaRPr lang="fr-FR" sz="110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2877" marR="62877"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933918248"/>
                  </a:ext>
                </a:extLst>
              </a:tr>
              <a:tr h="209300">
                <a:tc>
                  <a:txBody>
                    <a:bodyPr/>
                    <a:lstStyle/>
                    <a:p>
                      <a:pPr algn="l">
                        <a:lnSpc>
                          <a:spcPct val="107000"/>
                        </a:lnSpc>
                        <a:spcAft>
                          <a:spcPts val="0"/>
                        </a:spcAft>
                      </a:pPr>
                      <a:r>
                        <a:rPr lang="fr-FR" sz="1400">
                          <a:solidFill>
                            <a:sysClr val="windowText" lastClr="000000"/>
                          </a:solidFill>
                          <a:effectLst/>
                        </a:rPr>
                        <a:t>RCP Douleur</a:t>
                      </a:r>
                      <a:endParaRPr lang="fr-FR" sz="140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2877" marR="62877"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a:lnSpc>
                          <a:spcPct val="107000"/>
                        </a:lnSpc>
                        <a:spcAft>
                          <a:spcPts val="0"/>
                        </a:spcAft>
                      </a:pPr>
                      <a:r>
                        <a:rPr lang="fr-FR" sz="1100">
                          <a:solidFill>
                            <a:sysClr val="windowText" lastClr="000000"/>
                          </a:solidFill>
                          <a:effectLst/>
                        </a:rPr>
                        <a:t>Douleur Cancéreuse (3C Public de Reims - Institut Godinot) </a:t>
                      </a:r>
                      <a:endParaRPr lang="fr-FR" sz="110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1976" marR="51976"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767271682"/>
                  </a:ext>
                </a:extLst>
              </a:tr>
              <a:tr h="164471">
                <a:tc>
                  <a:txBody>
                    <a:bodyPr/>
                    <a:lstStyle/>
                    <a:p>
                      <a:pPr algn="l">
                        <a:lnSpc>
                          <a:spcPct val="107000"/>
                        </a:lnSpc>
                        <a:spcAft>
                          <a:spcPts val="0"/>
                        </a:spcAft>
                      </a:pPr>
                      <a:r>
                        <a:rPr lang="fr-FR" sz="1100">
                          <a:solidFill>
                            <a:sysClr val="windowText" lastClr="000000"/>
                          </a:solidFill>
                          <a:effectLst/>
                        </a:rPr>
                        <a:t>Coordonnateur</a:t>
                      </a:r>
                      <a:endParaRPr lang="fr-FR" sz="110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2877" marR="62877"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a:lnSpc>
                          <a:spcPct val="107000"/>
                        </a:lnSpc>
                        <a:spcAft>
                          <a:spcPts val="0"/>
                        </a:spcAft>
                      </a:pPr>
                      <a:r>
                        <a:rPr lang="fr-FR" sz="1100">
                          <a:solidFill>
                            <a:sysClr val="windowText" lastClr="000000"/>
                          </a:solidFill>
                          <a:effectLst/>
                        </a:rPr>
                        <a:t>Dr Grégoire OUDOT (Institut</a:t>
                      </a:r>
                      <a:r>
                        <a:rPr lang="fr-FR" sz="1100" baseline="0">
                          <a:solidFill>
                            <a:sysClr val="windowText" lastClr="000000"/>
                          </a:solidFill>
                          <a:effectLst/>
                        </a:rPr>
                        <a:t> Godinot)</a:t>
                      </a:r>
                      <a:endParaRPr lang="fr-FR" sz="110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1976" marR="51976"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4265460674"/>
                  </a:ext>
                </a:extLst>
              </a:tr>
              <a:tr h="164471">
                <a:tc>
                  <a:txBody>
                    <a:bodyPr/>
                    <a:lstStyle/>
                    <a:p>
                      <a:pPr algn="l">
                        <a:lnSpc>
                          <a:spcPct val="107000"/>
                        </a:lnSpc>
                        <a:spcAft>
                          <a:spcPts val="0"/>
                        </a:spcAft>
                      </a:pPr>
                      <a:r>
                        <a:rPr lang="fr-FR" sz="1100">
                          <a:solidFill>
                            <a:sysClr val="windowText" lastClr="000000"/>
                          </a:solidFill>
                          <a:effectLst/>
                        </a:rPr>
                        <a:t> </a:t>
                      </a:r>
                      <a:endParaRPr lang="fr-FR" sz="110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2877" marR="62877"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a:lnSpc>
                          <a:spcPct val="107000"/>
                        </a:lnSpc>
                        <a:spcAft>
                          <a:spcPts val="0"/>
                        </a:spcAft>
                      </a:pPr>
                      <a:r>
                        <a:rPr lang="fr-FR" sz="1100">
                          <a:solidFill>
                            <a:sysClr val="windowText" lastClr="000000"/>
                          </a:solidFill>
                          <a:effectLst/>
                        </a:rPr>
                        <a:t> </a:t>
                      </a:r>
                      <a:endParaRPr lang="fr-FR" sz="110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2877" marR="62877"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617423952"/>
                  </a:ext>
                </a:extLst>
              </a:tr>
              <a:tr h="164471">
                <a:tc>
                  <a:txBody>
                    <a:bodyPr/>
                    <a:lstStyle/>
                    <a:p>
                      <a:pPr algn="l">
                        <a:lnSpc>
                          <a:spcPct val="107000"/>
                        </a:lnSpc>
                        <a:spcAft>
                          <a:spcPts val="0"/>
                        </a:spcAft>
                      </a:pPr>
                      <a:r>
                        <a:rPr lang="fr-FR" sz="1100">
                          <a:solidFill>
                            <a:sysClr val="windowText" lastClr="000000"/>
                          </a:solidFill>
                          <a:effectLst/>
                        </a:rPr>
                        <a:t> </a:t>
                      </a:r>
                      <a:endParaRPr lang="fr-FR" sz="110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2877" marR="62877"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a:lnSpc>
                          <a:spcPct val="107000"/>
                        </a:lnSpc>
                        <a:spcAft>
                          <a:spcPts val="0"/>
                        </a:spcAft>
                      </a:pPr>
                      <a:r>
                        <a:rPr lang="fr-FR" sz="1100">
                          <a:solidFill>
                            <a:sysClr val="windowText" lastClr="000000"/>
                          </a:solidFill>
                          <a:effectLst/>
                        </a:rPr>
                        <a:t> </a:t>
                      </a:r>
                      <a:endParaRPr lang="fr-FR" sz="110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2877" marR="62877"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959471843"/>
                  </a:ext>
                </a:extLst>
              </a:tr>
              <a:tr h="243940">
                <a:tc gridSpan="2">
                  <a:txBody>
                    <a:bodyPr/>
                    <a:lstStyle/>
                    <a:p>
                      <a:pPr algn="l">
                        <a:lnSpc>
                          <a:spcPct val="107000"/>
                        </a:lnSpc>
                        <a:spcAft>
                          <a:spcPts val="0"/>
                        </a:spcAft>
                      </a:pPr>
                      <a:r>
                        <a:rPr lang="fr-FR" sz="1400">
                          <a:solidFill>
                            <a:sysClr val="windowText" lastClr="000000"/>
                          </a:solidFill>
                          <a:effectLst/>
                        </a:rPr>
                        <a:t>Contact</a:t>
                      </a:r>
                      <a:endParaRPr lang="fr-FR" sz="140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2877" marR="62877"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hMerge="1">
                  <a:txBody>
                    <a:bodyPr/>
                    <a:lstStyle/>
                    <a:p>
                      <a:endParaRPr lang="fr-FR"/>
                    </a:p>
                  </a:txBody>
                  <a:tcPr/>
                </a:tc>
                <a:extLst>
                  <a:ext uri="{0D108BD9-81ED-4DB2-BD59-A6C34878D82A}">
                    <a16:rowId xmlns:a16="http://schemas.microsoft.com/office/drawing/2014/main" val="2041803502"/>
                  </a:ext>
                </a:extLst>
              </a:tr>
              <a:tr h="328940">
                <a:tc>
                  <a:txBody>
                    <a:bodyPr/>
                    <a:lstStyle/>
                    <a:p>
                      <a:pPr algn="l">
                        <a:lnSpc>
                          <a:spcPct val="107000"/>
                        </a:lnSpc>
                        <a:spcAft>
                          <a:spcPts val="0"/>
                        </a:spcAft>
                      </a:pPr>
                      <a:r>
                        <a:rPr lang="fr-FR" sz="1100">
                          <a:solidFill>
                            <a:sysClr val="windowText" lastClr="000000"/>
                          </a:solidFill>
                          <a:effectLst/>
                        </a:rPr>
                        <a:t>Adresse :</a:t>
                      </a:r>
                      <a:endParaRPr lang="fr-FR" sz="110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2877" marR="62877"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a:lnSpc>
                          <a:spcPct val="107000"/>
                        </a:lnSpc>
                        <a:spcAft>
                          <a:spcPts val="0"/>
                        </a:spcAft>
                      </a:pPr>
                      <a:r>
                        <a:rPr lang="fr-FR" sz="1100">
                          <a:solidFill>
                            <a:sysClr val="windowText" lastClr="000000"/>
                          </a:solidFill>
                          <a:effectLst/>
                        </a:rPr>
                        <a:t>51 rue du commandant Derrien</a:t>
                      </a:r>
                    </a:p>
                    <a:p>
                      <a:pPr algn="l">
                        <a:lnSpc>
                          <a:spcPct val="107000"/>
                        </a:lnSpc>
                        <a:spcAft>
                          <a:spcPts val="0"/>
                        </a:spcAft>
                      </a:pPr>
                      <a:r>
                        <a:rPr lang="fr-FR" sz="110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rPr>
                        <a:t>51100 CHALONS-EN-CHAMPAGNE</a:t>
                      </a:r>
                    </a:p>
                  </a:txBody>
                  <a:tcPr marL="62877" marR="62877"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428782246"/>
                  </a:ext>
                </a:extLst>
              </a:tr>
              <a:tr h="164471">
                <a:tc>
                  <a:txBody>
                    <a:bodyPr/>
                    <a:lstStyle/>
                    <a:p>
                      <a:pPr algn="l">
                        <a:lnSpc>
                          <a:spcPct val="107000"/>
                        </a:lnSpc>
                        <a:spcAft>
                          <a:spcPts val="0"/>
                        </a:spcAft>
                      </a:pPr>
                      <a:r>
                        <a:rPr lang="fr-FR" sz="1100">
                          <a:solidFill>
                            <a:sysClr val="windowText" lastClr="000000"/>
                          </a:solidFill>
                          <a:effectLst/>
                        </a:rPr>
                        <a:t> </a:t>
                      </a:r>
                      <a:endParaRPr lang="fr-FR" sz="110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2877" marR="62877"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a:lnSpc>
                          <a:spcPct val="107000"/>
                        </a:lnSpc>
                        <a:spcAft>
                          <a:spcPts val="0"/>
                        </a:spcAft>
                      </a:pPr>
                      <a:r>
                        <a:rPr lang="fr-FR" sz="1100">
                          <a:solidFill>
                            <a:sysClr val="windowText" lastClr="000000"/>
                          </a:solidFill>
                          <a:effectLst/>
                        </a:rPr>
                        <a:t> </a:t>
                      </a:r>
                      <a:endParaRPr lang="fr-FR" sz="110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2877" marR="62877"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20149416"/>
                  </a:ext>
                </a:extLst>
              </a:tr>
              <a:tr h="164471">
                <a:tc>
                  <a:txBody>
                    <a:bodyPr/>
                    <a:lstStyle/>
                    <a:p>
                      <a:pPr algn="l">
                        <a:lnSpc>
                          <a:spcPct val="107000"/>
                        </a:lnSpc>
                        <a:spcAft>
                          <a:spcPts val="0"/>
                        </a:spcAft>
                      </a:pPr>
                      <a:r>
                        <a:rPr lang="fr-FR" sz="1100">
                          <a:solidFill>
                            <a:sysClr val="windowText" lastClr="000000"/>
                          </a:solidFill>
                          <a:effectLst/>
                        </a:rPr>
                        <a:t>Accueil téléphonique :</a:t>
                      </a:r>
                      <a:endParaRPr lang="fr-FR" sz="110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2877" marR="62877"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a:lnSpc>
                          <a:spcPct val="107000"/>
                        </a:lnSpc>
                        <a:spcAft>
                          <a:spcPts val="0"/>
                        </a:spcAft>
                      </a:pPr>
                      <a:r>
                        <a:rPr lang="fr-FR" sz="1100">
                          <a:solidFill>
                            <a:sysClr val="windowText" lastClr="000000"/>
                          </a:solidFill>
                          <a:effectLst/>
                        </a:rPr>
                        <a:t>03 26 69 60 60</a:t>
                      </a:r>
                      <a:endParaRPr lang="fr-FR" sz="110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2877" marR="62877"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930135997"/>
                  </a:ext>
                </a:extLst>
              </a:tr>
              <a:tr h="164471">
                <a:tc>
                  <a:txBody>
                    <a:bodyPr/>
                    <a:lstStyle/>
                    <a:p>
                      <a:pPr algn="l">
                        <a:lnSpc>
                          <a:spcPct val="107000"/>
                        </a:lnSpc>
                        <a:spcAft>
                          <a:spcPts val="0"/>
                        </a:spcAft>
                      </a:pPr>
                      <a:r>
                        <a:rPr lang="fr-FR" sz="1100">
                          <a:solidFill>
                            <a:sysClr val="windowText" lastClr="000000"/>
                          </a:solidFill>
                          <a:effectLst/>
                        </a:rPr>
                        <a:t> </a:t>
                      </a:r>
                      <a:endParaRPr lang="fr-FR" sz="110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2877" marR="62877"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a:lnSpc>
                          <a:spcPct val="107000"/>
                        </a:lnSpc>
                        <a:spcAft>
                          <a:spcPts val="0"/>
                        </a:spcAft>
                      </a:pPr>
                      <a:endParaRPr lang="fr-FR" sz="110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2877" marR="62877"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210349317"/>
                  </a:ext>
                </a:extLst>
              </a:tr>
              <a:tr h="164471">
                <a:tc>
                  <a:txBody>
                    <a:bodyPr/>
                    <a:lstStyle/>
                    <a:p>
                      <a:pPr algn="l">
                        <a:lnSpc>
                          <a:spcPct val="107000"/>
                        </a:lnSpc>
                        <a:spcAft>
                          <a:spcPts val="0"/>
                        </a:spcAft>
                      </a:pPr>
                      <a:r>
                        <a:rPr lang="fr-FR" sz="1100">
                          <a:solidFill>
                            <a:sysClr val="windowText" lastClr="000000"/>
                          </a:solidFill>
                          <a:effectLst/>
                        </a:rPr>
                        <a:t> </a:t>
                      </a:r>
                      <a:endParaRPr lang="fr-FR" sz="110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2877" marR="62877"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a:lnSpc>
                          <a:spcPct val="107000"/>
                        </a:lnSpc>
                        <a:spcAft>
                          <a:spcPts val="0"/>
                        </a:spcAft>
                      </a:pPr>
                      <a:r>
                        <a:rPr lang="fr-FR" sz="1100">
                          <a:solidFill>
                            <a:sysClr val="windowText" lastClr="000000"/>
                          </a:solidFill>
                          <a:effectLst/>
                        </a:rPr>
                        <a:t> </a:t>
                      </a:r>
                      <a:endParaRPr lang="fr-FR" sz="110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2877" marR="62877"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743159414"/>
                  </a:ext>
                </a:extLst>
              </a:tr>
              <a:tr h="164471">
                <a:tc>
                  <a:txBody>
                    <a:bodyPr/>
                    <a:lstStyle/>
                    <a:p>
                      <a:pPr algn="l">
                        <a:lnSpc>
                          <a:spcPct val="107000"/>
                        </a:lnSpc>
                        <a:spcAft>
                          <a:spcPts val="0"/>
                        </a:spcAft>
                      </a:pPr>
                      <a:r>
                        <a:rPr lang="fr-FR" sz="1100">
                          <a:solidFill>
                            <a:sysClr val="windowText" lastClr="000000"/>
                          </a:solidFill>
                          <a:effectLst/>
                        </a:rPr>
                        <a:t>Email secrétariat :</a:t>
                      </a:r>
                      <a:endParaRPr lang="fr-FR" sz="110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2877" marR="62877"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a:lnSpc>
                          <a:spcPct val="107000"/>
                        </a:lnSpc>
                        <a:spcAft>
                          <a:spcPts val="0"/>
                        </a:spcAft>
                      </a:pPr>
                      <a:r>
                        <a:rPr lang="fr-FR" sz="1100" dirty="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rPr>
                        <a:t>-</a:t>
                      </a:r>
                    </a:p>
                  </a:txBody>
                  <a:tcPr marL="62877" marR="62877"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324744178"/>
                  </a:ext>
                </a:extLst>
              </a:tr>
              <a:tr h="164471">
                <a:tc>
                  <a:txBody>
                    <a:bodyPr/>
                    <a:lstStyle/>
                    <a:p>
                      <a:pPr algn="l">
                        <a:lnSpc>
                          <a:spcPct val="107000"/>
                        </a:lnSpc>
                        <a:spcAft>
                          <a:spcPts val="0"/>
                        </a:spcAft>
                      </a:pPr>
                      <a:r>
                        <a:rPr lang="fr-FR" sz="1100">
                          <a:solidFill>
                            <a:sysClr val="windowText" lastClr="000000"/>
                          </a:solidFill>
                          <a:effectLst/>
                        </a:rPr>
                        <a:t> </a:t>
                      </a:r>
                      <a:endParaRPr lang="fr-FR" sz="110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2877" marR="62877"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a:lnSpc>
                          <a:spcPct val="107000"/>
                        </a:lnSpc>
                        <a:spcAft>
                          <a:spcPts val="0"/>
                        </a:spcAft>
                      </a:pPr>
                      <a:r>
                        <a:rPr lang="fr-FR" sz="1100">
                          <a:solidFill>
                            <a:sysClr val="windowText" lastClr="000000"/>
                          </a:solidFill>
                          <a:effectLst/>
                        </a:rPr>
                        <a:t> </a:t>
                      </a:r>
                      <a:endParaRPr lang="fr-FR" sz="110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2877" marR="62877"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486972702"/>
                  </a:ext>
                </a:extLst>
              </a:tr>
              <a:tr h="193871">
                <a:tc>
                  <a:txBody>
                    <a:bodyPr/>
                    <a:lstStyle/>
                    <a:p>
                      <a:pPr algn="l">
                        <a:lnSpc>
                          <a:spcPct val="107000"/>
                        </a:lnSpc>
                        <a:spcAft>
                          <a:spcPts val="0"/>
                        </a:spcAft>
                      </a:pPr>
                      <a:endParaRPr lang="fr-FR" sz="110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2877" marR="62877"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a:lnSpc>
                          <a:spcPct val="107000"/>
                        </a:lnSpc>
                        <a:spcAft>
                          <a:spcPts val="0"/>
                        </a:spcAft>
                      </a:pPr>
                      <a:r>
                        <a:rPr lang="fr-FR" sz="1100" dirty="0">
                          <a:solidFill>
                            <a:sysClr val="windowText" lastClr="000000"/>
                          </a:solidFill>
                          <a:effectLst/>
                        </a:rPr>
                        <a:t> </a:t>
                      </a:r>
                      <a:endParaRPr lang="fr-FR" sz="1100" dirty="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2877" marR="62877"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289658324"/>
                  </a:ext>
                </a:extLst>
              </a:tr>
            </a:tbl>
          </a:graphicData>
        </a:graphic>
      </p:graphicFrame>
      <p:pic>
        <p:nvPicPr>
          <p:cNvPr id="12" name="Image 11">
            <a:extLst>
              <a:ext uri="{FF2B5EF4-FFF2-40B4-BE49-F238E27FC236}">
                <a16:creationId xmlns:a16="http://schemas.microsoft.com/office/drawing/2014/main" id="{BC0A0850-807D-3596-DC7A-24580AA4B02E}"/>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836409" y="1033464"/>
            <a:ext cx="4328535" cy="2083810"/>
          </a:xfrm>
          <a:prstGeom prst="rect">
            <a:avLst/>
          </a:prstGeom>
        </p:spPr>
      </p:pic>
      <p:pic>
        <p:nvPicPr>
          <p:cNvPr id="13" name="Image 12" descr="Une image contenant capture d’écran, conception&#10;&#10;Description générée automatiquement">
            <a:extLst>
              <a:ext uri="{FF2B5EF4-FFF2-40B4-BE49-F238E27FC236}">
                <a16:creationId xmlns:a16="http://schemas.microsoft.com/office/drawing/2014/main" id="{935E2131-4B55-92F7-E1B5-1AFEEB7E06A4}"/>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6836410" y="3241965"/>
            <a:ext cx="4328535" cy="556951"/>
          </a:xfrm>
          <a:prstGeom prst="rect">
            <a:avLst/>
          </a:prstGeom>
        </p:spPr>
      </p:pic>
      <p:pic>
        <p:nvPicPr>
          <p:cNvPr id="14" name="Image 13" descr="Une image contenant capture d’écran, rouge, Rectangle, conception&#10;&#10;Description générée automatiquement">
            <a:extLst>
              <a:ext uri="{FF2B5EF4-FFF2-40B4-BE49-F238E27FC236}">
                <a16:creationId xmlns:a16="http://schemas.microsoft.com/office/drawing/2014/main" id="{F3ACE56C-BA61-7156-4A11-47BB9218B72A}"/>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6836408" y="3932125"/>
            <a:ext cx="4328535" cy="549299"/>
          </a:xfrm>
          <a:prstGeom prst="rect">
            <a:avLst/>
          </a:prstGeom>
        </p:spPr>
      </p:pic>
      <p:graphicFrame>
        <p:nvGraphicFramePr>
          <p:cNvPr id="15" name="Tableau 14">
            <a:extLst>
              <a:ext uri="{FF2B5EF4-FFF2-40B4-BE49-F238E27FC236}">
                <a16:creationId xmlns:a16="http://schemas.microsoft.com/office/drawing/2014/main" id="{B014234F-1687-0D14-3B8F-C162302AFF38}"/>
              </a:ext>
            </a:extLst>
          </p:cNvPr>
          <p:cNvGraphicFramePr>
            <a:graphicFrameLocks noGrp="1"/>
          </p:cNvGraphicFramePr>
          <p:nvPr>
            <p:extLst>
              <p:ext uri="{D42A27DB-BD31-4B8C-83A1-F6EECF244321}">
                <p14:modId xmlns:p14="http://schemas.microsoft.com/office/powerpoint/2010/main" val="3447469764"/>
              </p:ext>
            </p:extLst>
          </p:nvPr>
        </p:nvGraphicFramePr>
        <p:xfrm>
          <a:off x="6928338" y="816076"/>
          <a:ext cx="4236605" cy="3619759"/>
        </p:xfrm>
        <a:graphic>
          <a:graphicData uri="http://schemas.openxmlformats.org/drawingml/2006/table">
            <a:tbl>
              <a:tblPr firstRow="1" firstCol="1" bandRow="1">
                <a:tableStyleId>{5C22544A-7EE6-4342-B048-85BDC9FD1C3A}</a:tableStyleId>
              </a:tblPr>
              <a:tblGrid>
                <a:gridCol w="1420712">
                  <a:extLst>
                    <a:ext uri="{9D8B030D-6E8A-4147-A177-3AD203B41FA5}">
                      <a16:colId xmlns:a16="http://schemas.microsoft.com/office/drawing/2014/main" val="970256776"/>
                    </a:ext>
                  </a:extLst>
                </a:gridCol>
                <a:gridCol w="90100">
                  <a:extLst>
                    <a:ext uri="{9D8B030D-6E8A-4147-A177-3AD203B41FA5}">
                      <a16:colId xmlns:a16="http://schemas.microsoft.com/office/drawing/2014/main" val="4012095683"/>
                    </a:ext>
                  </a:extLst>
                </a:gridCol>
                <a:gridCol w="2725793">
                  <a:extLst>
                    <a:ext uri="{9D8B030D-6E8A-4147-A177-3AD203B41FA5}">
                      <a16:colId xmlns:a16="http://schemas.microsoft.com/office/drawing/2014/main" val="765973923"/>
                    </a:ext>
                  </a:extLst>
                </a:gridCol>
              </a:tblGrid>
              <a:tr h="216999">
                <a:tc gridSpan="3">
                  <a:txBody>
                    <a:bodyPr/>
                    <a:lstStyle/>
                    <a:p>
                      <a:pPr algn="l">
                        <a:lnSpc>
                          <a:spcPct val="107000"/>
                        </a:lnSpc>
                        <a:spcAft>
                          <a:spcPts val="0"/>
                        </a:spcAft>
                      </a:pPr>
                      <a:r>
                        <a:rPr lang="fr-FR" sz="1400" dirty="0">
                          <a:solidFill>
                            <a:sysClr val="windowText" lastClr="000000"/>
                          </a:solidFill>
                          <a:effectLst/>
                        </a:rPr>
                        <a:t>Ressources interventionnelles disponibles</a:t>
                      </a:r>
                      <a:endParaRPr lang="fr-FR" sz="1400" dirty="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4502" marR="54502" marT="0" marB="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hMerge="1">
                  <a:txBody>
                    <a:bodyPr/>
                    <a:lstStyle/>
                    <a:p>
                      <a:endParaRPr lang="fr-FR"/>
                    </a:p>
                  </a:txBody>
                  <a:tcPr/>
                </a:tc>
                <a:tc hMerge="1">
                  <a:txBody>
                    <a:bodyPr/>
                    <a:lstStyle/>
                    <a:p>
                      <a:endParaRPr lang="fr-FR"/>
                    </a:p>
                  </a:txBody>
                  <a:tcPr/>
                </a:tc>
                <a:extLst>
                  <a:ext uri="{0D108BD9-81ED-4DB2-BD59-A6C34878D82A}">
                    <a16:rowId xmlns:a16="http://schemas.microsoft.com/office/drawing/2014/main" val="3720993350"/>
                  </a:ext>
                </a:extLst>
              </a:tr>
              <a:tr h="142564">
                <a:tc>
                  <a:txBody>
                    <a:bodyPr/>
                    <a:lstStyle/>
                    <a:p>
                      <a:pPr algn="l">
                        <a:lnSpc>
                          <a:spcPct val="107000"/>
                        </a:lnSpc>
                        <a:spcAft>
                          <a:spcPts val="0"/>
                        </a:spcAft>
                      </a:pPr>
                      <a:r>
                        <a:rPr lang="fr-FR" sz="1100">
                          <a:solidFill>
                            <a:sysClr val="windowText" lastClr="000000"/>
                          </a:solidFill>
                          <a:effectLst/>
                        </a:rPr>
                        <a:t>Anesthésie :</a:t>
                      </a:r>
                      <a:endParaRPr lang="fr-FR" sz="110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4502" marR="54502" marT="0" marB="0">
                    <a:lnL w="12700" cmpd="sng">
                      <a:noFill/>
                    </a:lnL>
                    <a:lnR w="12700" cmpd="sng">
                      <a:noFill/>
                    </a:lnR>
                    <a:lnT w="38100" cmpd="sng">
                      <a:noFill/>
                    </a:lnT>
                    <a:lnB w="12700" cmpd="sng">
                      <a:noFill/>
                    </a:lnB>
                    <a:lnTlToBr w="12700" cmpd="sng">
                      <a:noFill/>
                      <a:prstDash val="solid"/>
                    </a:lnTlToBr>
                    <a:lnBlToTr w="12700" cmpd="sng">
                      <a:noFill/>
                      <a:prstDash val="solid"/>
                    </a:lnBlToTr>
                    <a:noFill/>
                  </a:tcPr>
                </a:tc>
                <a:tc gridSpan="2">
                  <a:txBody>
                    <a:bodyPr/>
                    <a:lstStyle/>
                    <a:p>
                      <a:pPr lvl="0" algn="l">
                        <a:lnSpc>
                          <a:spcPct val="107000"/>
                        </a:lnSpc>
                        <a:spcAft>
                          <a:spcPts val="0"/>
                        </a:spcAft>
                        <a:buNone/>
                      </a:pPr>
                      <a:r>
                        <a:rPr lang="fr-FR" sz="1100" i="1" dirty="0">
                          <a:solidFill>
                            <a:sysClr val="windowText" lastClr="000000"/>
                          </a:solidFill>
                          <a:effectLst/>
                        </a:rPr>
                        <a:t>Information</a:t>
                      </a:r>
                      <a:r>
                        <a:rPr lang="fr-FR" sz="1100" i="1" baseline="0" dirty="0">
                          <a:solidFill>
                            <a:sysClr val="windowText" lastClr="000000"/>
                          </a:solidFill>
                          <a:effectLst/>
                        </a:rPr>
                        <a:t> non disponible</a:t>
                      </a:r>
                      <a:endParaRPr lang="fr-FR" sz="1100" i="1" dirty="0">
                        <a:solidFill>
                          <a:sysClr val="windowText" lastClr="000000"/>
                        </a:solidFill>
                        <a:effectLst/>
                      </a:endParaRPr>
                    </a:p>
                  </a:txBody>
                  <a:tcPr marL="54502" marR="54502" marT="0" marB="0">
                    <a:lnL w="12700" cmpd="sng">
                      <a:noFill/>
                    </a:lnL>
                    <a:lnR w="12700" cmpd="sng">
                      <a:noFill/>
                    </a:lnR>
                    <a:lnT w="38100" cmpd="sng">
                      <a:noFill/>
                    </a:lnT>
                    <a:lnB w="12700" cmpd="sng">
                      <a:noFill/>
                    </a:lnB>
                    <a:lnTlToBr w="12700" cmpd="sng">
                      <a:noFill/>
                      <a:prstDash val="solid"/>
                    </a:lnTlToBr>
                    <a:lnBlToTr w="12700" cmpd="sng">
                      <a:noFill/>
                      <a:prstDash val="solid"/>
                    </a:lnBlToTr>
                    <a:noFill/>
                  </a:tcPr>
                </a:tc>
                <a:tc hMerge="1">
                  <a:txBody>
                    <a:bodyPr/>
                    <a:lstStyle/>
                    <a:p>
                      <a:endParaRPr lang="fr-FR"/>
                    </a:p>
                  </a:txBody>
                  <a:tcPr/>
                </a:tc>
                <a:extLst>
                  <a:ext uri="{0D108BD9-81ED-4DB2-BD59-A6C34878D82A}">
                    <a16:rowId xmlns:a16="http://schemas.microsoft.com/office/drawing/2014/main" val="1838210331"/>
                  </a:ext>
                </a:extLst>
              </a:tr>
              <a:tr h="142564">
                <a:tc gridSpan="3">
                  <a:txBody>
                    <a:bodyPr/>
                    <a:lstStyle/>
                    <a:p>
                      <a:pPr algn="l">
                        <a:lnSpc>
                          <a:spcPct val="107000"/>
                        </a:lnSpc>
                        <a:spcAft>
                          <a:spcPts val="0"/>
                        </a:spcAft>
                      </a:pPr>
                      <a:r>
                        <a:rPr lang="fr-FR" sz="1100">
                          <a:solidFill>
                            <a:sysClr val="windowText" lastClr="000000"/>
                          </a:solidFill>
                          <a:effectLst/>
                        </a:rPr>
                        <a:t>Pour les blocs nerveux périphériques</a:t>
                      </a:r>
                      <a:endParaRPr lang="fr-FR" sz="110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4502" marR="54502"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hMerge="1">
                  <a:txBody>
                    <a:bodyPr/>
                    <a:lstStyle/>
                    <a:p>
                      <a:endParaRPr lang="fr-FR"/>
                    </a:p>
                  </a:txBody>
                  <a:tcPr/>
                </a:tc>
                <a:tc hMerge="1">
                  <a:txBody>
                    <a:bodyPr/>
                    <a:lstStyle/>
                    <a:p>
                      <a:endParaRPr lang="fr-FR"/>
                    </a:p>
                  </a:txBody>
                  <a:tcPr/>
                </a:tc>
                <a:extLst>
                  <a:ext uri="{0D108BD9-81ED-4DB2-BD59-A6C34878D82A}">
                    <a16:rowId xmlns:a16="http://schemas.microsoft.com/office/drawing/2014/main" val="3333731504"/>
                  </a:ext>
                </a:extLst>
              </a:tr>
              <a:tr h="296883">
                <a:tc>
                  <a:txBody>
                    <a:bodyPr/>
                    <a:lstStyle/>
                    <a:p>
                      <a:pPr algn="l">
                        <a:lnSpc>
                          <a:spcPct val="107000"/>
                        </a:lnSpc>
                        <a:spcAft>
                          <a:spcPts val="0"/>
                        </a:spcAft>
                      </a:pPr>
                      <a:endParaRPr lang="fr-FR" sz="110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4502" marR="54502"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gridSpan="2">
                  <a:txBody>
                    <a:bodyPr/>
                    <a:lstStyle/>
                    <a:p>
                      <a:pPr algn="l">
                        <a:lnSpc>
                          <a:spcPct val="107000"/>
                        </a:lnSpc>
                        <a:spcAft>
                          <a:spcPts val="0"/>
                        </a:spcAft>
                      </a:pPr>
                      <a:r>
                        <a:rPr lang="fr-FR" sz="1100" dirty="0">
                          <a:solidFill>
                            <a:sysClr val="windowText" lastClr="000000"/>
                          </a:solidFill>
                          <a:effectLst/>
                        </a:rPr>
                        <a:t>-</a:t>
                      </a:r>
                    </a:p>
                  </a:txBody>
                  <a:tcPr marL="54502" marR="54502"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hMerge="1">
                  <a:txBody>
                    <a:bodyPr/>
                    <a:lstStyle/>
                    <a:p>
                      <a:endParaRPr lang="fr-FR"/>
                    </a:p>
                  </a:txBody>
                  <a:tcPr/>
                </a:tc>
                <a:extLst>
                  <a:ext uri="{0D108BD9-81ED-4DB2-BD59-A6C34878D82A}">
                    <a16:rowId xmlns:a16="http://schemas.microsoft.com/office/drawing/2014/main" val="1595574779"/>
                  </a:ext>
                </a:extLst>
              </a:tr>
              <a:tr h="142564">
                <a:tc>
                  <a:txBody>
                    <a:bodyPr/>
                    <a:lstStyle/>
                    <a:p>
                      <a:pPr algn="l">
                        <a:lnSpc>
                          <a:spcPct val="107000"/>
                        </a:lnSpc>
                        <a:spcAft>
                          <a:spcPts val="0"/>
                        </a:spcAft>
                      </a:pPr>
                      <a:endParaRPr lang="fr-FR" sz="110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4502" marR="54502"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gridSpan="2">
                  <a:txBody>
                    <a:bodyPr/>
                    <a:lstStyle/>
                    <a:p>
                      <a:pPr algn="l">
                        <a:lnSpc>
                          <a:spcPct val="107000"/>
                        </a:lnSpc>
                        <a:spcAft>
                          <a:spcPts val="0"/>
                        </a:spcAft>
                      </a:pPr>
                      <a:r>
                        <a:rPr lang="fr-FR" sz="1100">
                          <a:solidFill>
                            <a:sysClr val="windowText" lastClr="000000"/>
                          </a:solidFill>
                          <a:effectLst/>
                        </a:rPr>
                        <a:t> </a:t>
                      </a:r>
                      <a:endParaRPr lang="fr-FR" sz="110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4502" marR="54502"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hMerge="1">
                  <a:txBody>
                    <a:bodyPr/>
                    <a:lstStyle/>
                    <a:p>
                      <a:endParaRPr lang="fr-FR"/>
                    </a:p>
                  </a:txBody>
                  <a:tcPr/>
                </a:tc>
                <a:extLst>
                  <a:ext uri="{0D108BD9-81ED-4DB2-BD59-A6C34878D82A}">
                    <a16:rowId xmlns:a16="http://schemas.microsoft.com/office/drawing/2014/main" val="1932000985"/>
                  </a:ext>
                </a:extLst>
              </a:tr>
              <a:tr h="142564">
                <a:tc gridSpan="3">
                  <a:txBody>
                    <a:bodyPr/>
                    <a:lstStyle/>
                    <a:p>
                      <a:pPr algn="l">
                        <a:lnSpc>
                          <a:spcPct val="107000"/>
                        </a:lnSpc>
                        <a:spcAft>
                          <a:spcPts val="0"/>
                        </a:spcAft>
                      </a:pPr>
                      <a:r>
                        <a:rPr lang="fr-FR" sz="1100" dirty="0">
                          <a:solidFill>
                            <a:sysClr val="windowText" lastClr="000000"/>
                          </a:solidFill>
                          <a:effectLst/>
                        </a:rPr>
                        <a:t>Pour l’analgésie périmédullaire</a:t>
                      </a:r>
                      <a:endParaRPr lang="fr-FR" sz="1100" dirty="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4502" marR="54502"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hMerge="1">
                  <a:txBody>
                    <a:bodyPr/>
                    <a:lstStyle/>
                    <a:p>
                      <a:endParaRPr lang="fr-FR"/>
                    </a:p>
                  </a:txBody>
                  <a:tcPr/>
                </a:tc>
                <a:tc hMerge="1">
                  <a:txBody>
                    <a:bodyPr/>
                    <a:lstStyle/>
                    <a:p>
                      <a:endParaRPr lang="fr-FR"/>
                    </a:p>
                  </a:txBody>
                  <a:tcPr/>
                </a:tc>
                <a:extLst>
                  <a:ext uri="{0D108BD9-81ED-4DB2-BD59-A6C34878D82A}">
                    <a16:rowId xmlns:a16="http://schemas.microsoft.com/office/drawing/2014/main" val="3389767837"/>
                  </a:ext>
                </a:extLst>
              </a:tr>
              <a:tr h="227610">
                <a:tc>
                  <a:txBody>
                    <a:bodyPr/>
                    <a:lstStyle/>
                    <a:p>
                      <a:pPr algn="l">
                        <a:lnSpc>
                          <a:spcPct val="107000"/>
                        </a:lnSpc>
                        <a:spcAft>
                          <a:spcPts val="0"/>
                        </a:spcAft>
                      </a:pPr>
                      <a:endParaRPr lang="fr-FR" sz="110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4502" marR="54502"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gridSpan="2">
                  <a:txBody>
                    <a:bodyPr/>
                    <a:lstStyle/>
                    <a:p>
                      <a:pPr algn="l">
                        <a:lnSpc>
                          <a:spcPct val="107000"/>
                        </a:lnSpc>
                        <a:spcAft>
                          <a:spcPts val="0"/>
                        </a:spcAft>
                      </a:pPr>
                      <a:r>
                        <a:rPr lang="fr-FR" sz="1100" dirty="0">
                          <a:solidFill>
                            <a:sysClr val="windowText" lastClr="000000"/>
                          </a:solidFill>
                          <a:effectLst/>
                        </a:rPr>
                        <a:t>-</a:t>
                      </a:r>
                      <a:endParaRPr lang="fr-FR" sz="1100" i="1" dirty="0">
                        <a:solidFill>
                          <a:sysClr val="windowText" lastClr="000000"/>
                        </a:solidFill>
                        <a:effectLst/>
                      </a:endParaRPr>
                    </a:p>
                  </a:txBody>
                  <a:tcPr marL="54502" marR="54502"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hMerge="1">
                  <a:txBody>
                    <a:bodyPr/>
                    <a:lstStyle/>
                    <a:p>
                      <a:endParaRPr lang="fr-FR"/>
                    </a:p>
                  </a:txBody>
                  <a:tcPr/>
                </a:tc>
                <a:extLst>
                  <a:ext uri="{0D108BD9-81ED-4DB2-BD59-A6C34878D82A}">
                    <a16:rowId xmlns:a16="http://schemas.microsoft.com/office/drawing/2014/main" val="1440542034"/>
                  </a:ext>
                </a:extLst>
              </a:tr>
              <a:tr h="142564">
                <a:tc>
                  <a:txBody>
                    <a:bodyPr/>
                    <a:lstStyle/>
                    <a:p>
                      <a:pPr algn="l">
                        <a:lnSpc>
                          <a:spcPct val="107000"/>
                        </a:lnSpc>
                        <a:spcAft>
                          <a:spcPts val="0"/>
                        </a:spcAft>
                      </a:pPr>
                      <a:endParaRPr lang="fr-FR" sz="110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4502" marR="54502"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gridSpan="2">
                  <a:txBody>
                    <a:bodyPr/>
                    <a:lstStyle/>
                    <a:p>
                      <a:pPr algn="l">
                        <a:lnSpc>
                          <a:spcPct val="107000"/>
                        </a:lnSpc>
                        <a:spcAft>
                          <a:spcPts val="0"/>
                        </a:spcAft>
                      </a:pPr>
                      <a:endParaRPr lang="fr-FR" sz="1100" dirty="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4502" marR="54502"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hMerge="1">
                  <a:txBody>
                    <a:bodyPr/>
                    <a:lstStyle/>
                    <a:p>
                      <a:endParaRPr lang="fr-FR"/>
                    </a:p>
                  </a:txBody>
                  <a:tcPr/>
                </a:tc>
                <a:extLst>
                  <a:ext uri="{0D108BD9-81ED-4DB2-BD59-A6C34878D82A}">
                    <a16:rowId xmlns:a16="http://schemas.microsoft.com/office/drawing/2014/main" val="3411203135"/>
                  </a:ext>
                </a:extLst>
              </a:tr>
              <a:tr h="285126">
                <a:tc gridSpan="3">
                  <a:txBody>
                    <a:bodyPr/>
                    <a:lstStyle/>
                    <a:p>
                      <a:pPr algn="l">
                        <a:lnSpc>
                          <a:spcPct val="107000"/>
                        </a:lnSpc>
                        <a:spcAft>
                          <a:spcPts val="0"/>
                        </a:spcAft>
                      </a:pPr>
                      <a:r>
                        <a:rPr lang="fr-FR" sz="1100" dirty="0">
                          <a:solidFill>
                            <a:sysClr val="windowText" lastClr="000000"/>
                          </a:solidFill>
                          <a:effectLst/>
                        </a:rPr>
                        <a:t>Suivi et gestion des dispositifs à demeure (cathéter périnerveux ou péridural, pompe intrathécale)</a:t>
                      </a:r>
                      <a:endParaRPr lang="fr-FR" sz="1100" dirty="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4502" marR="54502"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hMerge="1">
                  <a:txBody>
                    <a:bodyPr/>
                    <a:lstStyle/>
                    <a:p>
                      <a:endParaRPr lang="fr-FR"/>
                    </a:p>
                  </a:txBody>
                  <a:tcPr/>
                </a:tc>
                <a:tc hMerge="1">
                  <a:txBody>
                    <a:bodyPr/>
                    <a:lstStyle/>
                    <a:p>
                      <a:endParaRPr lang="fr-FR"/>
                    </a:p>
                  </a:txBody>
                  <a:tcPr/>
                </a:tc>
                <a:extLst>
                  <a:ext uri="{0D108BD9-81ED-4DB2-BD59-A6C34878D82A}">
                    <a16:rowId xmlns:a16="http://schemas.microsoft.com/office/drawing/2014/main" val="1527326381"/>
                  </a:ext>
                </a:extLst>
              </a:tr>
              <a:tr h="142564">
                <a:tc gridSpan="2">
                  <a:txBody>
                    <a:bodyPr/>
                    <a:lstStyle/>
                    <a:p>
                      <a:pPr algn="l">
                        <a:lnSpc>
                          <a:spcPct val="107000"/>
                        </a:lnSpc>
                        <a:spcAft>
                          <a:spcPts val="0"/>
                        </a:spcAft>
                      </a:pPr>
                      <a:endParaRPr lang="fr-FR" sz="110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4502" marR="54502"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hMerge="1">
                  <a:txBody>
                    <a:bodyPr/>
                    <a:lstStyle/>
                    <a:p>
                      <a:pPr algn="l">
                        <a:lnSpc>
                          <a:spcPct val="107000"/>
                        </a:lnSpc>
                        <a:spcAft>
                          <a:spcPts val="0"/>
                        </a:spcAft>
                      </a:pPr>
                      <a:endParaRPr lang="fr-FR" sz="1100" dirty="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4502" marR="54502"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lvl="0" algn="l">
                        <a:lnSpc>
                          <a:spcPct val="107000"/>
                        </a:lnSpc>
                        <a:spcAft>
                          <a:spcPts val="0"/>
                        </a:spcAft>
                        <a:buNone/>
                      </a:pPr>
                      <a:r>
                        <a:rPr lang="fr-FR" sz="1100" i="1" dirty="0">
                          <a:solidFill>
                            <a:sysClr val="windowText" lastClr="000000"/>
                          </a:solidFill>
                          <a:effectLst/>
                        </a:rPr>
                        <a:t>Information</a:t>
                      </a:r>
                      <a:r>
                        <a:rPr lang="fr-FR" sz="1100" i="1" baseline="0" dirty="0">
                          <a:solidFill>
                            <a:sysClr val="windowText" lastClr="000000"/>
                          </a:solidFill>
                          <a:effectLst/>
                        </a:rPr>
                        <a:t> non disponible</a:t>
                      </a:r>
                      <a:endParaRPr lang="fr-FR" sz="1100" i="1" dirty="0">
                        <a:solidFill>
                          <a:sysClr val="windowText" lastClr="000000"/>
                        </a:solidFill>
                        <a:effectLst/>
                      </a:endParaRPr>
                    </a:p>
                  </a:txBody>
                  <a:tcPr marL="54502" marR="54502"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394645536"/>
                  </a:ext>
                </a:extLst>
              </a:tr>
              <a:tr h="306779">
                <a:tc gridSpan="2">
                  <a:txBody>
                    <a:bodyPr/>
                    <a:lstStyle/>
                    <a:p>
                      <a:pPr algn="l">
                        <a:lnSpc>
                          <a:spcPct val="107000"/>
                        </a:lnSpc>
                        <a:spcAft>
                          <a:spcPts val="0"/>
                        </a:spcAft>
                      </a:pPr>
                      <a:endParaRPr lang="fr-FR" sz="110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4502" marR="54502"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hMerge="1">
                  <a:txBody>
                    <a:bodyPr/>
                    <a:lstStyle/>
                    <a:p>
                      <a:pPr algn="l">
                        <a:lnSpc>
                          <a:spcPct val="107000"/>
                        </a:lnSpc>
                        <a:spcAft>
                          <a:spcPts val="0"/>
                        </a:spcAft>
                      </a:pPr>
                      <a:endParaRPr lang="fr-FR" sz="110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4502" marR="54502"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a:lnSpc>
                          <a:spcPct val="107000"/>
                        </a:lnSpc>
                        <a:spcAft>
                          <a:spcPts val="0"/>
                        </a:spcAft>
                      </a:pPr>
                      <a:r>
                        <a:rPr lang="fr-FR" sz="1100">
                          <a:solidFill>
                            <a:sysClr val="windowText" lastClr="000000"/>
                          </a:solidFill>
                          <a:effectLst/>
                        </a:rPr>
                        <a:t> </a:t>
                      </a:r>
                      <a:endParaRPr lang="fr-FR" sz="110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4502" marR="54502"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818790154"/>
                  </a:ext>
                </a:extLst>
              </a:tr>
              <a:tr h="285126">
                <a:tc gridSpan="2">
                  <a:txBody>
                    <a:bodyPr/>
                    <a:lstStyle/>
                    <a:p>
                      <a:pPr algn="l">
                        <a:lnSpc>
                          <a:spcPct val="107000"/>
                        </a:lnSpc>
                        <a:spcAft>
                          <a:spcPts val="0"/>
                        </a:spcAft>
                      </a:pPr>
                      <a:r>
                        <a:rPr lang="fr-FR" sz="1100" dirty="0">
                          <a:solidFill>
                            <a:sysClr val="windowText" lastClr="000000"/>
                          </a:solidFill>
                          <a:effectLst/>
                        </a:rPr>
                        <a:t>Radiologie interventionnelle :</a:t>
                      </a:r>
                      <a:endParaRPr lang="fr-FR" sz="1100" dirty="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4502" marR="54502"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hMerge="1">
                  <a:txBody>
                    <a:bodyPr/>
                    <a:lstStyle/>
                    <a:p>
                      <a:pPr lvl="0" algn="l">
                        <a:lnSpc>
                          <a:spcPct val="107000"/>
                        </a:lnSpc>
                        <a:spcAft>
                          <a:spcPts val="0"/>
                        </a:spcAft>
                        <a:buNone/>
                      </a:pPr>
                      <a:endParaRPr lang="fr-FR"/>
                    </a:p>
                  </a:txBody>
                  <a:tcPr marL="54502" marR="54502"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l" defTabSz="914377" rtl="0" eaLnBrk="1" fontAlgn="auto" latinLnBrk="0" hangingPunct="1">
                        <a:lnSpc>
                          <a:spcPct val="107000"/>
                        </a:lnSpc>
                        <a:spcBef>
                          <a:spcPts val="0"/>
                        </a:spcBef>
                        <a:spcAft>
                          <a:spcPts val="0"/>
                        </a:spcAft>
                        <a:buClrTx/>
                        <a:buSzTx/>
                        <a:buFontTx/>
                        <a:buNone/>
                        <a:tabLst/>
                        <a:defRPr/>
                      </a:pPr>
                      <a:r>
                        <a:rPr lang="fr-FR" sz="1100" i="1" dirty="0">
                          <a:solidFill>
                            <a:sysClr val="windowText" lastClr="000000"/>
                          </a:solidFill>
                          <a:effectLst/>
                        </a:rPr>
                        <a:t>Information</a:t>
                      </a:r>
                      <a:r>
                        <a:rPr lang="fr-FR" sz="1100" i="1" baseline="0" dirty="0">
                          <a:solidFill>
                            <a:sysClr val="windowText" lastClr="000000"/>
                          </a:solidFill>
                          <a:effectLst/>
                        </a:rPr>
                        <a:t> non disponible</a:t>
                      </a:r>
                      <a:endParaRPr lang="fr-FR" sz="1100" i="1" dirty="0">
                        <a:solidFill>
                          <a:sysClr val="windowText" lastClr="000000"/>
                        </a:solidFill>
                        <a:effectLst/>
                      </a:endParaRPr>
                    </a:p>
                    <a:p>
                      <a:pPr lvl="0" algn="l">
                        <a:lnSpc>
                          <a:spcPct val="107000"/>
                        </a:lnSpc>
                        <a:spcAft>
                          <a:spcPts val="0"/>
                        </a:spcAft>
                        <a:buNone/>
                      </a:pPr>
                      <a:endParaRPr lang="fr-FR" dirty="0"/>
                    </a:p>
                  </a:txBody>
                  <a:tcPr marL="54502" marR="54502"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129554732"/>
                  </a:ext>
                </a:extLst>
              </a:tr>
              <a:tr h="142564">
                <a:tc gridSpan="2">
                  <a:txBody>
                    <a:bodyPr/>
                    <a:lstStyle/>
                    <a:p>
                      <a:pPr algn="l">
                        <a:lnSpc>
                          <a:spcPct val="107000"/>
                        </a:lnSpc>
                        <a:spcAft>
                          <a:spcPts val="0"/>
                        </a:spcAft>
                      </a:pPr>
                      <a:endParaRPr lang="fr-FR" sz="1100" dirty="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4502" marR="54502"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hMerge="1">
                  <a:txBody>
                    <a:bodyPr/>
                    <a:lstStyle/>
                    <a:p>
                      <a:pPr algn="l">
                        <a:lnSpc>
                          <a:spcPct val="107000"/>
                        </a:lnSpc>
                        <a:spcAft>
                          <a:spcPts val="0"/>
                        </a:spcAft>
                      </a:pPr>
                      <a:endParaRPr lang="fr-FR" sz="110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4502" marR="54502"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endParaRPr lang="fr-FR"/>
                    </a:p>
                  </a:txBody>
                  <a:tcPr marL="54502" marR="54502"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026139089"/>
                  </a:ext>
                </a:extLst>
              </a:tr>
              <a:tr h="142564">
                <a:tc gridSpan="2">
                  <a:txBody>
                    <a:bodyPr/>
                    <a:lstStyle/>
                    <a:p>
                      <a:pPr algn="l">
                        <a:lnSpc>
                          <a:spcPct val="107000"/>
                        </a:lnSpc>
                        <a:spcAft>
                          <a:spcPts val="0"/>
                        </a:spcAft>
                      </a:pPr>
                      <a:r>
                        <a:rPr lang="fr-FR" sz="1100">
                          <a:solidFill>
                            <a:sysClr val="windowText" lastClr="000000"/>
                          </a:solidFill>
                          <a:effectLst/>
                        </a:rPr>
                        <a:t>Chirurgie :</a:t>
                      </a:r>
                      <a:endParaRPr lang="fr-FR" sz="110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4502" marR="54502"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hMerge="1">
                  <a:txBody>
                    <a:bodyPr/>
                    <a:lstStyle/>
                    <a:p>
                      <a:pPr lvl="0" algn="l">
                        <a:lnSpc>
                          <a:spcPct val="107000"/>
                        </a:lnSpc>
                        <a:spcAft>
                          <a:spcPts val="0"/>
                        </a:spcAft>
                        <a:buNone/>
                      </a:pPr>
                      <a:endParaRPr lang="fr-FR" sz="1100">
                        <a:solidFill>
                          <a:sysClr val="windowText" lastClr="000000"/>
                        </a:solidFill>
                        <a:effectLst/>
                      </a:endParaRPr>
                    </a:p>
                  </a:txBody>
                  <a:tcPr marL="54502" marR="54502"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lvl="0" algn="l">
                        <a:lnSpc>
                          <a:spcPct val="107000"/>
                        </a:lnSpc>
                        <a:spcAft>
                          <a:spcPts val="0"/>
                        </a:spcAft>
                        <a:buNone/>
                      </a:pPr>
                      <a:r>
                        <a:rPr lang="fr-FR" sz="1100" i="1" dirty="0">
                          <a:solidFill>
                            <a:sysClr val="windowText" lastClr="000000"/>
                          </a:solidFill>
                          <a:effectLst/>
                        </a:rPr>
                        <a:t>Information</a:t>
                      </a:r>
                      <a:r>
                        <a:rPr lang="fr-FR" sz="1100" i="1" baseline="0" dirty="0">
                          <a:solidFill>
                            <a:sysClr val="windowText" lastClr="000000"/>
                          </a:solidFill>
                          <a:effectLst/>
                        </a:rPr>
                        <a:t> non disponible</a:t>
                      </a:r>
                      <a:endParaRPr lang="fr-FR" sz="1100" i="1" dirty="0">
                        <a:solidFill>
                          <a:sysClr val="windowText" lastClr="000000"/>
                        </a:solidFill>
                        <a:effectLst/>
                      </a:endParaRPr>
                    </a:p>
                  </a:txBody>
                  <a:tcPr marL="54502" marR="54502"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1209133"/>
                  </a:ext>
                </a:extLst>
              </a:tr>
              <a:tr h="285126">
                <a:tc gridSpan="2">
                  <a:txBody>
                    <a:bodyPr/>
                    <a:lstStyle/>
                    <a:p>
                      <a:pPr algn="l">
                        <a:lnSpc>
                          <a:spcPct val="107000"/>
                        </a:lnSpc>
                        <a:spcAft>
                          <a:spcPts val="0"/>
                        </a:spcAft>
                      </a:pPr>
                      <a:r>
                        <a:rPr lang="fr-FR" sz="1100" dirty="0">
                          <a:solidFill>
                            <a:sysClr val="windowText" lastClr="000000"/>
                          </a:solidFill>
                          <a:effectLst/>
                        </a:rPr>
                        <a:t> </a:t>
                      </a:r>
                      <a:endParaRPr lang="fr-FR" sz="1100" dirty="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4502" marR="54502"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hMerge="1">
                  <a:txBody>
                    <a:bodyPr/>
                    <a:lstStyle/>
                    <a:p>
                      <a:pPr algn="l">
                        <a:lnSpc>
                          <a:spcPct val="107000"/>
                        </a:lnSpc>
                        <a:spcAft>
                          <a:spcPts val="0"/>
                        </a:spcAft>
                      </a:pPr>
                      <a:endParaRPr lang="fr-FR" sz="1100">
                        <a:solidFill>
                          <a:sysClr val="windowText" lastClr="000000"/>
                        </a:solidFill>
                        <a:effectLst/>
                      </a:endParaRPr>
                    </a:p>
                  </a:txBody>
                  <a:tcPr marL="54502" marR="54502"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endParaRPr lang="fr-FR" dirty="0"/>
                    </a:p>
                  </a:txBody>
                  <a:tcPr marL="54502" marR="54502"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871778334"/>
                  </a:ext>
                </a:extLst>
              </a:tr>
            </a:tbl>
          </a:graphicData>
        </a:graphic>
      </p:graphicFrame>
      <p:sp>
        <p:nvSpPr>
          <p:cNvPr id="16" name="Ellipse 15"/>
          <p:cNvSpPr/>
          <p:nvPr/>
        </p:nvSpPr>
        <p:spPr>
          <a:xfrm>
            <a:off x="124992" y="160696"/>
            <a:ext cx="303761" cy="281940"/>
          </a:xfrm>
          <a:prstGeom prst="ellipse">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362777140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26" name="Image 2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83316" y="4733510"/>
            <a:ext cx="5149542" cy="1787651"/>
          </a:xfrm>
          <a:prstGeom prst="rect">
            <a:avLst/>
          </a:prstGeom>
        </p:spPr>
      </p:pic>
      <p:pic>
        <p:nvPicPr>
          <p:cNvPr id="30" name="Image 2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79833" y="1066715"/>
            <a:ext cx="5149542" cy="3447096"/>
          </a:xfrm>
          <a:prstGeom prst="rect">
            <a:avLst/>
          </a:prstGeom>
        </p:spPr>
      </p:pic>
      <p:pic>
        <p:nvPicPr>
          <p:cNvPr id="27" name="Image 2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836409" y="1066715"/>
            <a:ext cx="4328535" cy="2870042"/>
          </a:xfrm>
          <a:prstGeom prst="rect">
            <a:avLst/>
          </a:prstGeom>
        </p:spPr>
      </p:pic>
      <p:pic>
        <p:nvPicPr>
          <p:cNvPr id="28" name="Image 2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836406" y="4006735"/>
            <a:ext cx="4328535" cy="1313411"/>
          </a:xfrm>
          <a:prstGeom prst="rect">
            <a:avLst/>
          </a:prstGeom>
        </p:spPr>
      </p:pic>
      <p:pic>
        <p:nvPicPr>
          <p:cNvPr id="29" name="Image 28"/>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836406" y="5392187"/>
            <a:ext cx="4328535" cy="1128974"/>
          </a:xfrm>
          <a:prstGeom prst="rect">
            <a:avLst/>
          </a:prstGeom>
        </p:spPr>
      </p:pic>
      <p:sp>
        <p:nvSpPr>
          <p:cNvPr id="31" name="ZoneTexte 30"/>
          <p:cNvSpPr txBox="1"/>
          <p:nvPr/>
        </p:nvSpPr>
        <p:spPr>
          <a:xfrm>
            <a:off x="1279833" y="301666"/>
            <a:ext cx="3851504" cy="369332"/>
          </a:xfrm>
          <a:prstGeom prst="rect">
            <a:avLst/>
          </a:prstGeom>
        </p:spPr>
        <p:txBody>
          <a:bodyPr wrap="none" rtlCol="0">
            <a:spAutoFit/>
          </a:bodyPr>
          <a:lstStyle/>
          <a:p>
            <a:r>
              <a:rPr lang="fr-FR" b="1" dirty="0"/>
              <a:t>CHU DE REIMS (Hôpital Robert Debré)</a:t>
            </a:r>
            <a:endParaRPr lang="fr-FR" dirty="0"/>
          </a:p>
        </p:txBody>
      </p:sp>
      <p:pic>
        <p:nvPicPr>
          <p:cNvPr id="7" name="Image 6"/>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rot="5400000">
            <a:off x="4801338" y="331301"/>
            <a:ext cx="400110" cy="400110"/>
          </a:xfrm>
          <a:prstGeom prst="rect">
            <a:avLst/>
          </a:prstGeom>
        </p:spPr>
      </p:pic>
      <p:pic>
        <p:nvPicPr>
          <p:cNvPr id="8" name="Image 7"/>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279833" y="252816"/>
            <a:ext cx="404990" cy="409869"/>
          </a:xfrm>
          <a:prstGeom prst="rect">
            <a:avLst/>
          </a:prstGeom>
        </p:spPr>
      </p:pic>
      <p:graphicFrame>
        <p:nvGraphicFramePr>
          <p:cNvPr id="5" name="Tableau 4"/>
          <p:cNvGraphicFramePr>
            <a:graphicFrameLocks noGrp="1"/>
          </p:cNvGraphicFramePr>
          <p:nvPr>
            <p:extLst>
              <p:ext uri="{D42A27DB-BD31-4B8C-83A1-F6EECF244321}">
                <p14:modId xmlns:p14="http://schemas.microsoft.com/office/powerpoint/2010/main" val="2300615264"/>
              </p:ext>
            </p:extLst>
          </p:nvPr>
        </p:nvGraphicFramePr>
        <p:xfrm>
          <a:off x="1409700" y="847016"/>
          <a:ext cx="5019675" cy="5967938"/>
        </p:xfrm>
        <a:graphic>
          <a:graphicData uri="http://schemas.openxmlformats.org/drawingml/2006/table">
            <a:tbl>
              <a:tblPr firstRow="1" firstCol="1" bandRow="1">
                <a:tableStyleId>{5C22544A-7EE6-4342-B048-85BDC9FD1C3A}</a:tableStyleId>
              </a:tblPr>
              <a:tblGrid>
                <a:gridCol w="2135791">
                  <a:extLst>
                    <a:ext uri="{9D8B030D-6E8A-4147-A177-3AD203B41FA5}">
                      <a16:colId xmlns:a16="http://schemas.microsoft.com/office/drawing/2014/main" val="2168469980"/>
                    </a:ext>
                  </a:extLst>
                </a:gridCol>
                <a:gridCol w="2883884">
                  <a:extLst>
                    <a:ext uri="{9D8B030D-6E8A-4147-A177-3AD203B41FA5}">
                      <a16:colId xmlns:a16="http://schemas.microsoft.com/office/drawing/2014/main" val="1840247703"/>
                    </a:ext>
                  </a:extLst>
                </a:gridCol>
              </a:tblGrid>
              <a:tr h="204132">
                <a:tc gridSpan="2">
                  <a:txBody>
                    <a:bodyPr/>
                    <a:lstStyle/>
                    <a:p>
                      <a:pPr algn="l">
                        <a:lnSpc>
                          <a:spcPct val="107000"/>
                        </a:lnSpc>
                        <a:spcAft>
                          <a:spcPts val="0"/>
                        </a:spcAft>
                      </a:pPr>
                      <a:r>
                        <a:rPr lang="fr-FR" sz="1400">
                          <a:solidFill>
                            <a:sysClr val="windowText" lastClr="000000"/>
                          </a:solidFill>
                          <a:effectLst/>
                        </a:rPr>
                        <a:t>Informations générales</a:t>
                      </a:r>
                      <a:endParaRPr lang="fr-FR" sz="140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8275" marR="48275" marT="0" marB="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hMerge="1">
                  <a:txBody>
                    <a:bodyPr/>
                    <a:lstStyle/>
                    <a:p>
                      <a:endParaRPr lang="fr-FR"/>
                    </a:p>
                  </a:txBody>
                  <a:tcPr/>
                </a:tc>
                <a:extLst>
                  <a:ext uri="{0D108BD9-81ED-4DB2-BD59-A6C34878D82A}">
                    <a16:rowId xmlns:a16="http://schemas.microsoft.com/office/drawing/2014/main" val="1245309345"/>
                  </a:ext>
                </a:extLst>
              </a:tr>
              <a:tr h="227392">
                <a:tc>
                  <a:txBody>
                    <a:bodyPr/>
                    <a:lstStyle/>
                    <a:p>
                      <a:pPr algn="l">
                        <a:lnSpc>
                          <a:spcPct val="107000"/>
                        </a:lnSpc>
                        <a:spcAft>
                          <a:spcPts val="0"/>
                        </a:spcAft>
                      </a:pPr>
                      <a:r>
                        <a:rPr lang="fr-FR" sz="1100">
                          <a:solidFill>
                            <a:sysClr val="windowText" lastClr="000000"/>
                          </a:solidFill>
                          <a:effectLst/>
                        </a:rPr>
                        <a:t> Médecin responsable :</a:t>
                      </a:r>
                      <a:endParaRPr lang="fr-FR" sz="110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8275" marR="48275" marT="0" marB="0">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algn="l">
                        <a:lnSpc>
                          <a:spcPct val="107000"/>
                        </a:lnSpc>
                        <a:spcAft>
                          <a:spcPts val="0"/>
                        </a:spcAft>
                      </a:pPr>
                      <a:r>
                        <a:rPr lang="fr-FR" sz="1100" dirty="0">
                          <a:solidFill>
                            <a:sysClr val="windowText" lastClr="000000"/>
                          </a:solidFill>
                          <a:effectLst/>
                        </a:rPr>
                        <a:t>Dr Ai-Thu NGUYEN TANG LEVEQUE </a:t>
                      </a:r>
                      <a:endParaRPr lang="fr-FR" sz="1100" dirty="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8275" marR="48275" marT="0" marB="0">
                    <a:lnL w="12700" cmpd="sng">
                      <a:noFill/>
                    </a:lnL>
                    <a:lnR w="12700" cmpd="sng">
                      <a:noFill/>
                    </a:lnR>
                    <a:lnT w="381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720336238"/>
                  </a:ext>
                </a:extLst>
              </a:tr>
              <a:tr h="37442">
                <a:tc>
                  <a:txBody>
                    <a:bodyPr/>
                    <a:lstStyle/>
                    <a:p>
                      <a:pPr algn="l">
                        <a:lnSpc>
                          <a:spcPct val="107000"/>
                        </a:lnSpc>
                        <a:spcAft>
                          <a:spcPts val="0"/>
                        </a:spcAft>
                      </a:pPr>
                      <a:r>
                        <a:rPr lang="fr-FR" sz="500">
                          <a:solidFill>
                            <a:sysClr val="windowText" lastClr="000000"/>
                          </a:solidFill>
                          <a:effectLst/>
                        </a:rPr>
                        <a:t> </a:t>
                      </a:r>
                      <a:endParaRPr lang="fr-FR" sz="50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8275" marR="48275"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a:lnSpc>
                          <a:spcPct val="107000"/>
                        </a:lnSpc>
                        <a:spcAft>
                          <a:spcPts val="0"/>
                        </a:spcAft>
                      </a:pPr>
                      <a:r>
                        <a:rPr lang="fr-FR" sz="500" dirty="0">
                          <a:solidFill>
                            <a:sysClr val="windowText" lastClr="000000"/>
                          </a:solidFill>
                          <a:effectLst/>
                        </a:rPr>
                        <a:t> </a:t>
                      </a:r>
                      <a:endParaRPr lang="fr-FR" sz="500" dirty="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8275" marR="48275"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94323218"/>
                  </a:ext>
                </a:extLst>
              </a:tr>
              <a:tr h="160407">
                <a:tc>
                  <a:txBody>
                    <a:bodyPr/>
                    <a:lstStyle/>
                    <a:p>
                      <a:pPr algn="l">
                        <a:lnSpc>
                          <a:spcPct val="107000"/>
                        </a:lnSpc>
                        <a:spcAft>
                          <a:spcPts val="0"/>
                        </a:spcAft>
                      </a:pPr>
                      <a:r>
                        <a:rPr lang="fr-FR" sz="1100">
                          <a:solidFill>
                            <a:sysClr val="windowText" lastClr="000000"/>
                          </a:solidFill>
                          <a:effectLst/>
                        </a:rPr>
                        <a:t>Labellisation SDC :</a:t>
                      </a:r>
                      <a:endParaRPr lang="fr-FR" sz="110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8275" marR="48275"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a:lnSpc>
                          <a:spcPct val="107000"/>
                        </a:lnSpc>
                        <a:spcAft>
                          <a:spcPts val="0"/>
                        </a:spcAft>
                      </a:pPr>
                      <a:r>
                        <a:rPr lang="fr-FR" sz="1100">
                          <a:solidFill>
                            <a:sysClr val="windowText" lastClr="000000"/>
                          </a:solidFill>
                          <a:effectLst/>
                        </a:rPr>
                        <a:t>Centre</a:t>
                      </a:r>
                      <a:endParaRPr lang="fr-FR" sz="110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8275" marR="48275"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502172034"/>
                  </a:ext>
                </a:extLst>
              </a:tr>
              <a:tr h="160407">
                <a:tc>
                  <a:txBody>
                    <a:bodyPr/>
                    <a:lstStyle/>
                    <a:p>
                      <a:pPr algn="l">
                        <a:lnSpc>
                          <a:spcPct val="107000"/>
                        </a:lnSpc>
                        <a:spcAft>
                          <a:spcPts val="0"/>
                        </a:spcAft>
                      </a:pPr>
                      <a:r>
                        <a:rPr lang="fr-FR" sz="1100">
                          <a:solidFill>
                            <a:sysClr val="windowText" lastClr="000000"/>
                          </a:solidFill>
                          <a:effectLst/>
                        </a:rPr>
                        <a:t>Type pédiatrique :</a:t>
                      </a:r>
                      <a:endParaRPr lang="fr-FR" sz="110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8275" marR="48275"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a:lnSpc>
                          <a:spcPct val="107000"/>
                        </a:lnSpc>
                        <a:spcAft>
                          <a:spcPts val="0"/>
                        </a:spcAft>
                      </a:pPr>
                      <a:r>
                        <a:rPr lang="fr-FR" sz="1100">
                          <a:solidFill>
                            <a:sysClr val="windowText" lastClr="000000"/>
                          </a:solidFill>
                          <a:effectLst/>
                        </a:rPr>
                        <a:t>mixte</a:t>
                      </a:r>
                      <a:endParaRPr lang="fr-FR" sz="110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8275" marR="48275"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495767113"/>
                  </a:ext>
                </a:extLst>
              </a:tr>
              <a:tr h="160407">
                <a:tc>
                  <a:txBody>
                    <a:bodyPr/>
                    <a:lstStyle/>
                    <a:p>
                      <a:pPr algn="l">
                        <a:lnSpc>
                          <a:spcPct val="107000"/>
                        </a:lnSpc>
                        <a:spcAft>
                          <a:spcPts val="0"/>
                        </a:spcAft>
                      </a:pPr>
                      <a:r>
                        <a:rPr lang="fr-FR" sz="1100" dirty="0">
                          <a:solidFill>
                            <a:sysClr val="windowText" lastClr="000000"/>
                          </a:solidFill>
                          <a:effectLst/>
                        </a:rPr>
                        <a:t>Type oncologique :</a:t>
                      </a:r>
                      <a:endParaRPr lang="fr-FR" sz="1100" dirty="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8275" marR="48275"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a:lnSpc>
                          <a:spcPct val="107000"/>
                        </a:lnSpc>
                        <a:spcAft>
                          <a:spcPts val="0"/>
                        </a:spcAft>
                      </a:pPr>
                      <a:r>
                        <a:rPr lang="fr-FR" sz="1100" dirty="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rPr>
                        <a:t>-</a:t>
                      </a:r>
                    </a:p>
                  </a:txBody>
                  <a:tcPr marL="48275" marR="48275"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628446178"/>
                  </a:ext>
                </a:extLst>
              </a:tr>
              <a:tr h="43694">
                <a:tc>
                  <a:txBody>
                    <a:bodyPr/>
                    <a:lstStyle/>
                    <a:p>
                      <a:pPr algn="l">
                        <a:lnSpc>
                          <a:spcPct val="107000"/>
                        </a:lnSpc>
                        <a:spcAft>
                          <a:spcPts val="0"/>
                        </a:spcAft>
                      </a:pPr>
                      <a:r>
                        <a:rPr lang="fr-FR" sz="500">
                          <a:solidFill>
                            <a:sysClr val="windowText" lastClr="000000"/>
                          </a:solidFill>
                          <a:effectLst/>
                        </a:rPr>
                        <a:t> </a:t>
                      </a:r>
                      <a:endParaRPr lang="fr-FR" sz="50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8275" marR="48275"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a:lnSpc>
                          <a:spcPct val="107000"/>
                        </a:lnSpc>
                        <a:spcAft>
                          <a:spcPts val="0"/>
                        </a:spcAft>
                      </a:pPr>
                      <a:r>
                        <a:rPr lang="fr-FR" sz="500" dirty="0">
                          <a:solidFill>
                            <a:sysClr val="windowText" lastClr="000000"/>
                          </a:solidFill>
                          <a:effectLst/>
                        </a:rPr>
                        <a:t> </a:t>
                      </a:r>
                      <a:endParaRPr lang="fr-FR" sz="500" dirty="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8275" marR="48275"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456850069"/>
                  </a:ext>
                </a:extLst>
              </a:tr>
              <a:tr h="328240">
                <a:tc>
                  <a:txBody>
                    <a:bodyPr/>
                    <a:lstStyle/>
                    <a:p>
                      <a:pPr algn="l">
                        <a:lnSpc>
                          <a:spcPct val="107000"/>
                        </a:lnSpc>
                        <a:spcAft>
                          <a:spcPts val="0"/>
                        </a:spcAft>
                      </a:pPr>
                      <a:r>
                        <a:rPr lang="fr-FR" sz="1100">
                          <a:solidFill>
                            <a:sysClr val="windowText" lastClr="000000"/>
                          </a:solidFill>
                          <a:effectLst/>
                        </a:rPr>
                        <a:t>Adressage :</a:t>
                      </a:r>
                      <a:endParaRPr lang="fr-FR" sz="110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8275" marR="48275"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a:lnSpc>
                          <a:spcPct val="107000"/>
                        </a:lnSpc>
                        <a:spcAft>
                          <a:spcPts val="0"/>
                        </a:spcAft>
                      </a:pPr>
                      <a:r>
                        <a:rPr lang="fr-FR" sz="1100" dirty="0">
                          <a:solidFill>
                            <a:sysClr val="windowText" lastClr="000000"/>
                          </a:solidFill>
                          <a:effectLst/>
                        </a:rPr>
                        <a:t>Filière inter-établissements</a:t>
                      </a:r>
                    </a:p>
                    <a:p>
                      <a:pPr algn="l">
                        <a:lnSpc>
                          <a:spcPct val="107000"/>
                        </a:lnSpc>
                        <a:spcAft>
                          <a:spcPts val="0"/>
                        </a:spcAft>
                      </a:pPr>
                      <a:r>
                        <a:rPr lang="fr-FR" sz="1100" b="1" dirty="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rPr>
                        <a:t>Prise</a:t>
                      </a:r>
                      <a:r>
                        <a:rPr lang="fr-FR" sz="1100" b="1" baseline="0" dirty="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rPr>
                        <a:t> en charge des douleurs séquellaires</a:t>
                      </a:r>
                      <a:endParaRPr lang="fr-FR" sz="1100" b="1" dirty="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8275" marR="48275"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925755576"/>
                  </a:ext>
                </a:extLst>
              </a:tr>
              <a:tr h="80453">
                <a:tc>
                  <a:txBody>
                    <a:bodyPr/>
                    <a:lstStyle/>
                    <a:p>
                      <a:pPr algn="l">
                        <a:lnSpc>
                          <a:spcPct val="107000"/>
                        </a:lnSpc>
                        <a:spcAft>
                          <a:spcPts val="0"/>
                        </a:spcAft>
                      </a:pPr>
                      <a:r>
                        <a:rPr lang="fr-FR" sz="500">
                          <a:solidFill>
                            <a:sysClr val="windowText" lastClr="000000"/>
                          </a:solidFill>
                          <a:effectLst/>
                        </a:rPr>
                        <a:t> </a:t>
                      </a:r>
                      <a:endParaRPr lang="fr-FR" sz="50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8275" marR="48275"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a:lnSpc>
                          <a:spcPct val="107000"/>
                        </a:lnSpc>
                        <a:spcAft>
                          <a:spcPts val="0"/>
                        </a:spcAft>
                      </a:pPr>
                      <a:r>
                        <a:rPr lang="fr-FR" sz="500" dirty="0">
                          <a:solidFill>
                            <a:sysClr val="windowText" lastClr="000000"/>
                          </a:solidFill>
                          <a:effectLst/>
                        </a:rPr>
                        <a:t> </a:t>
                      </a:r>
                      <a:endParaRPr lang="fr-FR" sz="500" dirty="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8275" marR="48275"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169473539"/>
                  </a:ext>
                </a:extLst>
              </a:tr>
              <a:tr h="663906">
                <a:tc>
                  <a:txBody>
                    <a:bodyPr/>
                    <a:lstStyle/>
                    <a:p>
                      <a:pPr algn="l">
                        <a:lnSpc>
                          <a:spcPct val="107000"/>
                        </a:lnSpc>
                        <a:spcAft>
                          <a:spcPts val="0"/>
                        </a:spcAft>
                      </a:pPr>
                      <a:r>
                        <a:rPr lang="fr-FR" sz="1100">
                          <a:solidFill>
                            <a:sysClr val="windowText" lastClr="000000"/>
                          </a:solidFill>
                          <a:effectLst/>
                        </a:rPr>
                        <a:t>Partenariat / En lien avec :</a:t>
                      </a:r>
                      <a:endParaRPr lang="fr-FR" sz="110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8275" marR="48275"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a:lnSpc>
                          <a:spcPct val="107000"/>
                        </a:lnSpc>
                        <a:spcAft>
                          <a:spcPts val="0"/>
                        </a:spcAft>
                      </a:pPr>
                      <a:r>
                        <a:rPr lang="fr-FR" sz="1100" dirty="0">
                          <a:solidFill>
                            <a:sysClr val="windowText" lastClr="000000"/>
                          </a:solidFill>
                          <a:effectLst/>
                        </a:rPr>
                        <a:t>Patients sous traitement</a:t>
                      </a:r>
                      <a:r>
                        <a:rPr lang="fr-FR" sz="1100" baseline="0" dirty="0">
                          <a:solidFill>
                            <a:sysClr val="windowText" lastClr="000000"/>
                          </a:solidFill>
                          <a:effectLst/>
                        </a:rPr>
                        <a:t> anticancéreux </a:t>
                      </a:r>
                      <a:r>
                        <a:rPr lang="fr-FR" sz="1100" dirty="0">
                          <a:solidFill>
                            <a:sysClr val="windowText" lastClr="000000"/>
                          </a:solidFill>
                          <a:effectLst/>
                        </a:rPr>
                        <a:t>adressés à la consultation douleur de l'Institut Godinot</a:t>
                      </a:r>
                    </a:p>
                    <a:p>
                      <a:pPr algn="l">
                        <a:lnSpc>
                          <a:spcPct val="107000"/>
                        </a:lnSpc>
                        <a:spcAft>
                          <a:spcPts val="0"/>
                        </a:spcAft>
                      </a:pPr>
                      <a:r>
                        <a:rPr lang="fr-FR" sz="1100" dirty="0">
                          <a:solidFill>
                            <a:sysClr val="windowText" lastClr="000000"/>
                          </a:solidFill>
                          <a:effectLst/>
                        </a:rPr>
                        <a:t>+ Institut du Cancer de Courlancy (radiochirurgie crânienne antalgique)</a:t>
                      </a:r>
                      <a:endParaRPr lang="fr-FR" sz="1100" dirty="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8275" marR="48275"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514647454"/>
                  </a:ext>
                </a:extLst>
              </a:tr>
              <a:tr h="160407">
                <a:tc>
                  <a:txBody>
                    <a:bodyPr/>
                    <a:lstStyle/>
                    <a:p>
                      <a:pPr algn="l">
                        <a:lnSpc>
                          <a:spcPct val="107000"/>
                        </a:lnSpc>
                        <a:spcAft>
                          <a:spcPts val="0"/>
                        </a:spcAft>
                      </a:pPr>
                      <a:r>
                        <a:rPr lang="fr-FR" sz="1100">
                          <a:solidFill>
                            <a:sysClr val="windowText" lastClr="000000"/>
                          </a:solidFill>
                          <a:effectLst/>
                        </a:rPr>
                        <a:t> </a:t>
                      </a:r>
                      <a:endParaRPr lang="fr-FR" sz="110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8275" marR="48275"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a:lnSpc>
                          <a:spcPct val="107000"/>
                        </a:lnSpc>
                        <a:spcAft>
                          <a:spcPts val="0"/>
                        </a:spcAft>
                      </a:pPr>
                      <a:r>
                        <a:rPr lang="fr-FR" sz="1100">
                          <a:solidFill>
                            <a:sysClr val="windowText" lastClr="000000"/>
                          </a:solidFill>
                          <a:effectLst/>
                        </a:rPr>
                        <a:t> </a:t>
                      </a:r>
                      <a:endParaRPr lang="fr-FR" sz="110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8275" marR="48275"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855184427"/>
                  </a:ext>
                </a:extLst>
              </a:tr>
              <a:tr h="532625">
                <a:tc>
                  <a:txBody>
                    <a:bodyPr/>
                    <a:lstStyle/>
                    <a:p>
                      <a:pPr algn="l">
                        <a:lnSpc>
                          <a:spcPct val="107000"/>
                        </a:lnSpc>
                        <a:spcAft>
                          <a:spcPts val="0"/>
                        </a:spcAft>
                      </a:pPr>
                      <a:r>
                        <a:rPr lang="fr-FR" sz="1400" dirty="0">
                          <a:solidFill>
                            <a:sysClr val="windowText" lastClr="000000"/>
                          </a:solidFill>
                          <a:effectLst/>
                        </a:rPr>
                        <a:t>RCP Douleur</a:t>
                      </a:r>
                      <a:endParaRPr lang="fr-FR" sz="1400" dirty="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8275" marR="48275"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indent="0" algn="l" defTabSz="914377" rtl="0" eaLnBrk="1" fontAlgn="auto" latinLnBrk="0" hangingPunct="1">
                        <a:lnSpc>
                          <a:spcPct val="107000"/>
                        </a:lnSpc>
                        <a:spcBef>
                          <a:spcPts val="0"/>
                        </a:spcBef>
                        <a:spcAft>
                          <a:spcPts val="0"/>
                        </a:spcAft>
                        <a:buClrTx/>
                        <a:buSzTx/>
                        <a:buFontTx/>
                        <a:buNone/>
                        <a:tabLst/>
                        <a:defRPr/>
                      </a:pPr>
                      <a:r>
                        <a:rPr lang="fr-FR" sz="1100" dirty="0">
                          <a:solidFill>
                            <a:sysClr val="windowText" lastClr="000000"/>
                          </a:solidFill>
                          <a:effectLst/>
                        </a:rPr>
                        <a:t>Douleur Cancéreuse (3C Public de Reims - Institut Godinot) – Coordonnée par Dr Grégoire OUDOT (Institut Godinot)</a:t>
                      </a:r>
                      <a:endParaRPr lang="fr-FR" sz="1100" dirty="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8275" marR="48275"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883397575"/>
                  </a:ext>
                </a:extLst>
              </a:tr>
              <a:tr h="684354">
                <a:tc>
                  <a:txBody>
                    <a:bodyPr/>
                    <a:lstStyle/>
                    <a:p>
                      <a:pPr algn="l">
                        <a:lnSpc>
                          <a:spcPct val="107000"/>
                        </a:lnSpc>
                        <a:spcAft>
                          <a:spcPts val="0"/>
                        </a:spcAft>
                      </a:pPr>
                      <a:endParaRPr lang="fr-FR" sz="1100" dirty="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8275" marR="48275"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indent="0" algn="l" defTabSz="914377" rtl="0" eaLnBrk="1" fontAlgn="auto" latinLnBrk="0" hangingPunct="1">
                        <a:lnSpc>
                          <a:spcPct val="107000"/>
                        </a:lnSpc>
                        <a:spcBef>
                          <a:spcPts val="0"/>
                        </a:spcBef>
                        <a:spcAft>
                          <a:spcPts val="0"/>
                        </a:spcAft>
                        <a:buClrTx/>
                        <a:buSzTx/>
                        <a:buFontTx/>
                        <a:buNone/>
                        <a:tabLst/>
                        <a:defRPr/>
                      </a:pPr>
                      <a:r>
                        <a:rPr lang="fr-FR" sz="1100" dirty="0">
                          <a:solidFill>
                            <a:sysClr val="windowText" lastClr="000000"/>
                          </a:solidFill>
                          <a:effectLst/>
                        </a:rPr>
                        <a:t>Douleurs</a:t>
                      </a:r>
                      <a:r>
                        <a:rPr lang="fr-FR" sz="1100" baseline="0" dirty="0">
                          <a:solidFill>
                            <a:sysClr val="windowText" lastClr="000000"/>
                          </a:solidFill>
                          <a:effectLst/>
                        </a:rPr>
                        <a:t> Chroniques </a:t>
                      </a:r>
                      <a:r>
                        <a:rPr lang="fr-FR" sz="1100" dirty="0">
                          <a:solidFill>
                            <a:sysClr val="windowText" lastClr="000000"/>
                          </a:solidFill>
                          <a:effectLst/>
                        </a:rPr>
                        <a:t>(3C Public de Reims - Institut Godinot) – Coordonnée par Dr Ai-Thu NGUYEN TANG LEVEQUE (CHU</a:t>
                      </a:r>
                      <a:r>
                        <a:rPr lang="fr-FR" sz="1100" baseline="0" dirty="0">
                          <a:solidFill>
                            <a:sysClr val="windowText" lastClr="000000"/>
                          </a:solidFill>
                          <a:effectLst/>
                        </a:rPr>
                        <a:t> de Reims</a:t>
                      </a:r>
                      <a:r>
                        <a:rPr lang="fr-FR" sz="1100" dirty="0">
                          <a:solidFill>
                            <a:sysClr val="windowText" lastClr="000000"/>
                          </a:solidFill>
                          <a:effectLst/>
                        </a:rPr>
                        <a:t>)</a:t>
                      </a:r>
                      <a:endParaRPr lang="fr-FR" sz="1100" dirty="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p>
                      <a:pPr algn="l">
                        <a:lnSpc>
                          <a:spcPct val="107000"/>
                        </a:lnSpc>
                        <a:spcAft>
                          <a:spcPts val="0"/>
                        </a:spcAft>
                      </a:pPr>
                      <a:endParaRPr lang="fr-FR" sz="1100" dirty="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8275" marR="48275"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681101549"/>
                  </a:ext>
                </a:extLst>
              </a:tr>
              <a:tr h="204132">
                <a:tc gridSpan="2">
                  <a:txBody>
                    <a:bodyPr/>
                    <a:lstStyle/>
                    <a:p>
                      <a:pPr algn="l">
                        <a:lnSpc>
                          <a:spcPct val="107000"/>
                        </a:lnSpc>
                        <a:spcAft>
                          <a:spcPts val="0"/>
                        </a:spcAft>
                      </a:pPr>
                      <a:r>
                        <a:rPr lang="fr-FR" sz="1400" dirty="0">
                          <a:solidFill>
                            <a:sysClr val="windowText" lastClr="000000"/>
                          </a:solidFill>
                          <a:effectLst/>
                        </a:rPr>
                        <a:t>Contact</a:t>
                      </a:r>
                      <a:endParaRPr lang="fr-FR" sz="1400" dirty="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8275" marR="48275"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hMerge="1">
                  <a:txBody>
                    <a:bodyPr/>
                    <a:lstStyle/>
                    <a:p>
                      <a:endParaRPr lang="fr-FR"/>
                    </a:p>
                  </a:txBody>
                  <a:tcPr/>
                </a:tc>
                <a:extLst>
                  <a:ext uri="{0D108BD9-81ED-4DB2-BD59-A6C34878D82A}">
                    <a16:rowId xmlns:a16="http://schemas.microsoft.com/office/drawing/2014/main" val="1859689175"/>
                  </a:ext>
                </a:extLst>
              </a:tr>
              <a:tr h="328240">
                <a:tc>
                  <a:txBody>
                    <a:bodyPr/>
                    <a:lstStyle/>
                    <a:p>
                      <a:pPr algn="l">
                        <a:lnSpc>
                          <a:spcPct val="107000"/>
                        </a:lnSpc>
                        <a:spcAft>
                          <a:spcPts val="0"/>
                        </a:spcAft>
                      </a:pPr>
                      <a:r>
                        <a:rPr lang="fr-FR" sz="1100">
                          <a:solidFill>
                            <a:sysClr val="windowText" lastClr="000000"/>
                          </a:solidFill>
                          <a:effectLst/>
                        </a:rPr>
                        <a:t>Adresse :</a:t>
                      </a:r>
                      <a:endParaRPr lang="fr-FR" sz="110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8275" marR="48275"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a:lnSpc>
                          <a:spcPct val="107000"/>
                        </a:lnSpc>
                        <a:spcAft>
                          <a:spcPts val="0"/>
                        </a:spcAft>
                      </a:pPr>
                      <a:r>
                        <a:rPr lang="fr-FR" sz="1100">
                          <a:solidFill>
                            <a:sysClr val="windowText" lastClr="000000"/>
                          </a:solidFill>
                          <a:effectLst/>
                        </a:rPr>
                        <a:t>rue du général KOENIG</a:t>
                      </a:r>
                    </a:p>
                    <a:p>
                      <a:pPr algn="l">
                        <a:lnSpc>
                          <a:spcPct val="107000"/>
                        </a:lnSpc>
                        <a:spcAft>
                          <a:spcPts val="0"/>
                        </a:spcAft>
                      </a:pPr>
                      <a:r>
                        <a:rPr lang="fr-FR" sz="1100">
                          <a:solidFill>
                            <a:sysClr val="windowText" lastClr="000000"/>
                          </a:solidFill>
                          <a:effectLst/>
                        </a:rPr>
                        <a:t>51092 REIMS</a:t>
                      </a:r>
                      <a:endParaRPr lang="fr-FR" sz="110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8275" marR="48275"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345274188"/>
                  </a:ext>
                </a:extLst>
              </a:tr>
              <a:tr h="160407">
                <a:tc>
                  <a:txBody>
                    <a:bodyPr/>
                    <a:lstStyle/>
                    <a:p>
                      <a:pPr algn="l">
                        <a:lnSpc>
                          <a:spcPct val="107000"/>
                        </a:lnSpc>
                        <a:spcAft>
                          <a:spcPts val="0"/>
                        </a:spcAft>
                      </a:pPr>
                      <a:r>
                        <a:rPr lang="fr-FR" sz="1100">
                          <a:solidFill>
                            <a:sysClr val="windowText" lastClr="000000"/>
                          </a:solidFill>
                          <a:effectLst/>
                        </a:rPr>
                        <a:t> </a:t>
                      </a:r>
                      <a:endParaRPr lang="fr-FR" sz="110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8275" marR="48275"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a:lnSpc>
                          <a:spcPct val="107000"/>
                        </a:lnSpc>
                        <a:spcAft>
                          <a:spcPts val="0"/>
                        </a:spcAft>
                      </a:pPr>
                      <a:r>
                        <a:rPr lang="fr-FR" sz="1100">
                          <a:solidFill>
                            <a:sysClr val="windowText" lastClr="000000"/>
                          </a:solidFill>
                          <a:effectLst/>
                        </a:rPr>
                        <a:t> </a:t>
                      </a:r>
                      <a:endParaRPr lang="fr-FR" sz="110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8275" marR="48275"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217947030"/>
                  </a:ext>
                </a:extLst>
              </a:tr>
              <a:tr h="160407">
                <a:tc>
                  <a:txBody>
                    <a:bodyPr/>
                    <a:lstStyle/>
                    <a:p>
                      <a:pPr algn="l">
                        <a:lnSpc>
                          <a:spcPct val="107000"/>
                        </a:lnSpc>
                        <a:spcAft>
                          <a:spcPts val="0"/>
                        </a:spcAft>
                      </a:pPr>
                      <a:r>
                        <a:rPr lang="fr-FR" sz="1100">
                          <a:solidFill>
                            <a:sysClr val="windowText" lastClr="000000"/>
                          </a:solidFill>
                          <a:effectLst/>
                        </a:rPr>
                        <a:t>Accueil téléphonique :</a:t>
                      </a:r>
                      <a:endParaRPr lang="fr-FR" sz="110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8275" marR="48275"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a:lnSpc>
                          <a:spcPct val="107000"/>
                        </a:lnSpc>
                        <a:spcAft>
                          <a:spcPts val="0"/>
                        </a:spcAft>
                      </a:pPr>
                      <a:r>
                        <a:rPr lang="fr-FR" sz="1100">
                          <a:solidFill>
                            <a:sysClr val="windowText" lastClr="000000"/>
                          </a:solidFill>
                          <a:effectLst/>
                        </a:rPr>
                        <a:t>03 26 78 87 91 </a:t>
                      </a:r>
                      <a:endParaRPr lang="fr-FR" sz="110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8275" marR="48275"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983295520"/>
                  </a:ext>
                </a:extLst>
              </a:tr>
              <a:tr h="496072">
                <a:tc>
                  <a:txBody>
                    <a:bodyPr/>
                    <a:lstStyle/>
                    <a:p>
                      <a:pPr algn="l">
                        <a:lnSpc>
                          <a:spcPct val="107000"/>
                        </a:lnSpc>
                        <a:spcAft>
                          <a:spcPts val="0"/>
                        </a:spcAft>
                      </a:pPr>
                      <a:r>
                        <a:rPr lang="fr-FR" sz="1100">
                          <a:solidFill>
                            <a:sysClr val="windowText" lastClr="000000"/>
                          </a:solidFill>
                          <a:effectLst/>
                        </a:rPr>
                        <a:t> </a:t>
                      </a:r>
                      <a:endParaRPr lang="fr-FR" sz="110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8275" marR="48275"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a:lnSpc>
                          <a:spcPct val="107000"/>
                        </a:lnSpc>
                        <a:spcAft>
                          <a:spcPts val="0"/>
                        </a:spcAft>
                      </a:pPr>
                      <a:r>
                        <a:rPr lang="fr-FR" sz="1100">
                          <a:solidFill>
                            <a:sysClr val="windowText" lastClr="000000"/>
                          </a:solidFill>
                          <a:effectLst/>
                        </a:rPr>
                        <a:t>Du lundi au vendredi de 9h à 12h30 et de 13h30 à 16h00</a:t>
                      </a:r>
                    </a:p>
                    <a:p>
                      <a:pPr algn="l">
                        <a:lnSpc>
                          <a:spcPct val="107000"/>
                        </a:lnSpc>
                        <a:spcAft>
                          <a:spcPts val="0"/>
                        </a:spcAft>
                      </a:pPr>
                      <a:r>
                        <a:rPr lang="fr-FR" sz="1100">
                          <a:solidFill>
                            <a:sysClr val="windowText" lastClr="000000"/>
                          </a:solidFill>
                          <a:effectLst/>
                        </a:rPr>
                        <a:t>Fermé le mercredi après-midi</a:t>
                      </a:r>
                      <a:endParaRPr lang="fr-FR" sz="110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8275" marR="48275"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730979048"/>
                  </a:ext>
                </a:extLst>
              </a:tr>
              <a:tr h="160407">
                <a:tc>
                  <a:txBody>
                    <a:bodyPr/>
                    <a:lstStyle/>
                    <a:p>
                      <a:pPr algn="l">
                        <a:lnSpc>
                          <a:spcPct val="107000"/>
                        </a:lnSpc>
                        <a:spcAft>
                          <a:spcPts val="0"/>
                        </a:spcAft>
                      </a:pPr>
                      <a:r>
                        <a:rPr lang="fr-FR" sz="1100">
                          <a:solidFill>
                            <a:sysClr val="windowText" lastClr="000000"/>
                          </a:solidFill>
                          <a:effectLst/>
                        </a:rPr>
                        <a:t> </a:t>
                      </a:r>
                      <a:endParaRPr lang="fr-FR" sz="110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8275" marR="48275"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a:lnSpc>
                          <a:spcPct val="107000"/>
                        </a:lnSpc>
                        <a:spcAft>
                          <a:spcPts val="0"/>
                        </a:spcAft>
                      </a:pPr>
                      <a:r>
                        <a:rPr lang="fr-FR" sz="1100">
                          <a:solidFill>
                            <a:sysClr val="windowText" lastClr="000000"/>
                          </a:solidFill>
                          <a:effectLst/>
                        </a:rPr>
                        <a:t> </a:t>
                      </a:r>
                      <a:endParaRPr lang="fr-FR" sz="110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8275" marR="48275"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671119568"/>
                  </a:ext>
                </a:extLst>
              </a:tr>
              <a:tr h="160407">
                <a:tc>
                  <a:txBody>
                    <a:bodyPr/>
                    <a:lstStyle/>
                    <a:p>
                      <a:pPr algn="l">
                        <a:lnSpc>
                          <a:spcPct val="107000"/>
                        </a:lnSpc>
                        <a:spcAft>
                          <a:spcPts val="0"/>
                        </a:spcAft>
                      </a:pPr>
                      <a:r>
                        <a:rPr lang="fr-FR" sz="1100">
                          <a:solidFill>
                            <a:sysClr val="windowText" lastClr="000000"/>
                          </a:solidFill>
                          <a:effectLst/>
                        </a:rPr>
                        <a:t>Email secrétariat :</a:t>
                      </a:r>
                      <a:endParaRPr lang="fr-FR" sz="110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8275" marR="48275"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a:lnSpc>
                          <a:spcPct val="107000"/>
                        </a:lnSpc>
                        <a:spcAft>
                          <a:spcPts val="0"/>
                        </a:spcAft>
                      </a:pPr>
                      <a:r>
                        <a:rPr lang="fr-FR" sz="1100">
                          <a:solidFill>
                            <a:sysClr val="windowText" lastClr="000000"/>
                          </a:solidFill>
                          <a:effectLst/>
                        </a:rPr>
                        <a:t>centredouleur@chu-reims.fr</a:t>
                      </a:r>
                      <a:endParaRPr lang="fr-FR" sz="110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8275" marR="48275"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60376732"/>
                  </a:ext>
                </a:extLst>
              </a:tr>
              <a:tr h="160407">
                <a:tc>
                  <a:txBody>
                    <a:bodyPr/>
                    <a:lstStyle/>
                    <a:p>
                      <a:pPr algn="l">
                        <a:lnSpc>
                          <a:spcPct val="107000"/>
                        </a:lnSpc>
                        <a:spcAft>
                          <a:spcPts val="0"/>
                        </a:spcAft>
                      </a:pPr>
                      <a:r>
                        <a:rPr lang="fr-FR" sz="1100">
                          <a:solidFill>
                            <a:sysClr val="windowText" lastClr="000000"/>
                          </a:solidFill>
                          <a:effectLst/>
                        </a:rPr>
                        <a:t> </a:t>
                      </a:r>
                      <a:endParaRPr lang="fr-FR" sz="110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8275" marR="48275"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a:lnSpc>
                          <a:spcPct val="107000"/>
                        </a:lnSpc>
                        <a:spcAft>
                          <a:spcPts val="0"/>
                        </a:spcAft>
                      </a:pPr>
                      <a:r>
                        <a:rPr lang="fr-FR" sz="1100">
                          <a:solidFill>
                            <a:sysClr val="windowText" lastClr="000000"/>
                          </a:solidFill>
                          <a:effectLst/>
                        </a:rPr>
                        <a:t> </a:t>
                      </a:r>
                      <a:endParaRPr lang="fr-FR" sz="110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8275" marR="48275"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164734696"/>
                  </a:ext>
                </a:extLst>
              </a:tr>
              <a:tr h="341089">
                <a:tc>
                  <a:txBody>
                    <a:bodyPr/>
                    <a:lstStyle/>
                    <a:p>
                      <a:pPr algn="l">
                        <a:lnSpc>
                          <a:spcPct val="107000"/>
                        </a:lnSpc>
                        <a:spcAft>
                          <a:spcPts val="0"/>
                        </a:spcAft>
                      </a:pPr>
                      <a:endParaRPr lang="fr-FR" sz="110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8275" marR="48275"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a:lnSpc>
                          <a:spcPct val="107000"/>
                        </a:lnSpc>
                        <a:spcAft>
                          <a:spcPts val="0"/>
                        </a:spcAft>
                      </a:pPr>
                      <a:endParaRPr lang="fr-FR" sz="1100" dirty="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8275" marR="48275"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400080499"/>
                  </a:ext>
                </a:extLst>
              </a:tr>
            </a:tbl>
          </a:graphicData>
        </a:graphic>
      </p:graphicFrame>
      <p:graphicFrame>
        <p:nvGraphicFramePr>
          <p:cNvPr id="6" name="Tableau 5"/>
          <p:cNvGraphicFramePr>
            <a:graphicFrameLocks noGrp="1"/>
          </p:cNvGraphicFramePr>
          <p:nvPr>
            <p:extLst>
              <p:ext uri="{D42A27DB-BD31-4B8C-83A1-F6EECF244321}">
                <p14:modId xmlns:p14="http://schemas.microsoft.com/office/powerpoint/2010/main" val="339292411"/>
              </p:ext>
            </p:extLst>
          </p:nvPr>
        </p:nvGraphicFramePr>
        <p:xfrm>
          <a:off x="6941180" y="847024"/>
          <a:ext cx="4223761" cy="5674137"/>
        </p:xfrm>
        <a:graphic>
          <a:graphicData uri="http://schemas.openxmlformats.org/drawingml/2006/table">
            <a:tbl>
              <a:tblPr firstRow="1" firstCol="1" bandRow="1">
                <a:tableStyleId>{5C22544A-7EE6-4342-B048-85BDC9FD1C3A}</a:tableStyleId>
              </a:tblPr>
              <a:tblGrid>
                <a:gridCol w="1416404">
                  <a:extLst>
                    <a:ext uri="{9D8B030D-6E8A-4147-A177-3AD203B41FA5}">
                      <a16:colId xmlns:a16="http://schemas.microsoft.com/office/drawing/2014/main" val="1541996773"/>
                    </a:ext>
                  </a:extLst>
                </a:gridCol>
                <a:gridCol w="2807357">
                  <a:extLst>
                    <a:ext uri="{9D8B030D-6E8A-4147-A177-3AD203B41FA5}">
                      <a16:colId xmlns:a16="http://schemas.microsoft.com/office/drawing/2014/main" val="3068930948"/>
                    </a:ext>
                  </a:extLst>
                </a:gridCol>
              </a:tblGrid>
              <a:tr h="210115">
                <a:tc gridSpan="2">
                  <a:txBody>
                    <a:bodyPr/>
                    <a:lstStyle/>
                    <a:p>
                      <a:pPr algn="l">
                        <a:lnSpc>
                          <a:spcPct val="107000"/>
                        </a:lnSpc>
                        <a:spcAft>
                          <a:spcPts val="0"/>
                        </a:spcAft>
                      </a:pPr>
                      <a:r>
                        <a:rPr lang="fr-FR" sz="1400">
                          <a:solidFill>
                            <a:sysClr val="windowText" lastClr="000000"/>
                          </a:solidFill>
                          <a:effectLst/>
                        </a:rPr>
                        <a:t>Ressources interventionnelles disponibles</a:t>
                      </a:r>
                      <a:endParaRPr lang="fr-FR" sz="140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2773" marR="52773" marT="0" marB="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hMerge="1">
                  <a:txBody>
                    <a:bodyPr/>
                    <a:lstStyle/>
                    <a:p>
                      <a:endParaRPr lang="fr-FR"/>
                    </a:p>
                  </a:txBody>
                  <a:tcPr/>
                </a:tc>
                <a:extLst>
                  <a:ext uri="{0D108BD9-81ED-4DB2-BD59-A6C34878D82A}">
                    <a16:rowId xmlns:a16="http://schemas.microsoft.com/office/drawing/2014/main" val="1195978391"/>
                  </a:ext>
                </a:extLst>
              </a:tr>
              <a:tr h="138041">
                <a:tc>
                  <a:txBody>
                    <a:bodyPr/>
                    <a:lstStyle/>
                    <a:p>
                      <a:pPr algn="l">
                        <a:lnSpc>
                          <a:spcPct val="107000"/>
                        </a:lnSpc>
                        <a:spcAft>
                          <a:spcPts val="0"/>
                        </a:spcAft>
                      </a:pPr>
                      <a:r>
                        <a:rPr lang="fr-FR" sz="1100">
                          <a:solidFill>
                            <a:sysClr val="windowText" lastClr="000000"/>
                          </a:solidFill>
                          <a:effectLst/>
                        </a:rPr>
                        <a:t>Anesthésie :</a:t>
                      </a:r>
                      <a:endParaRPr lang="fr-FR" sz="110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2773" marR="52773" marT="0" marB="0">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algn="l">
                        <a:lnSpc>
                          <a:spcPct val="107000"/>
                        </a:lnSpc>
                        <a:spcAft>
                          <a:spcPts val="0"/>
                        </a:spcAft>
                      </a:pPr>
                      <a:r>
                        <a:rPr lang="fr-FR" sz="1100">
                          <a:solidFill>
                            <a:sysClr val="windowText" lastClr="000000"/>
                          </a:solidFill>
                          <a:effectLst/>
                        </a:rPr>
                        <a:t>Oui</a:t>
                      </a:r>
                      <a:endParaRPr lang="fr-FR" sz="110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2773" marR="52773" marT="0" marB="0">
                    <a:lnL w="12700" cmpd="sng">
                      <a:noFill/>
                    </a:lnL>
                    <a:lnR w="12700" cmpd="sng">
                      <a:noFill/>
                    </a:lnR>
                    <a:lnT w="381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062025771"/>
                  </a:ext>
                </a:extLst>
              </a:tr>
              <a:tr h="138041">
                <a:tc gridSpan="2">
                  <a:txBody>
                    <a:bodyPr/>
                    <a:lstStyle/>
                    <a:p>
                      <a:pPr algn="l">
                        <a:lnSpc>
                          <a:spcPct val="107000"/>
                        </a:lnSpc>
                        <a:spcAft>
                          <a:spcPts val="0"/>
                        </a:spcAft>
                      </a:pPr>
                      <a:r>
                        <a:rPr lang="fr-FR" sz="1100">
                          <a:solidFill>
                            <a:sysClr val="windowText" lastClr="000000"/>
                          </a:solidFill>
                          <a:effectLst/>
                        </a:rPr>
                        <a:t>Pour les blocs nerveux périphériques</a:t>
                      </a:r>
                      <a:endParaRPr lang="fr-FR" sz="110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2773" marR="52773"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hMerge="1">
                  <a:txBody>
                    <a:bodyPr/>
                    <a:lstStyle/>
                    <a:p>
                      <a:endParaRPr lang="fr-FR"/>
                    </a:p>
                  </a:txBody>
                  <a:tcPr/>
                </a:tc>
                <a:extLst>
                  <a:ext uri="{0D108BD9-81ED-4DB2-BD59-A6C34878D82A}">
                    <a16:rowId xmlns:a16="http://schemas.microsoft.com/office/drawing/2014/main" val="4151803370"/>
                  </a:ext>
                </a:extLst>
              </a:tr>
              <a:tr h="414122">
                <a:tc>
                  <a:txBody>
                    <a:bodyPr/>
                    <a:lstStyle/>
                    <a:p>
                      <a:pPr algn="l">
                        <a:lnSpc>
                          <a:spcPct val="107000"/>
                        </a:lnSpc>
                        <a:spcAft>
                          <a:spcPts val="0"/>
                        </a:spcAft>
                      </a:pPr>
                      <a:r>
                        <a:rPr lang="fr-FR" sz="1100">
                          <a:solidFill>
                            <a:sysClr val="windowText" lastClr="000000"/>
                          </a:solidFill>
                          <a:effectLst/>
                        </a:rPr>
                        <a:t> </a:t>
                      </a:r>
                      <a:endParaRPr lang="fr-FR" sz="110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2773" marR="52773"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a:lnSpc>
                          <a:spcPct val="107000"/>
                        </a:lnSpc>
                        <a:spcAft>
                          <a:spcPts val="0"/>
                        </a:spcAft>
                      </a:pPr>
                      <a:r>
                        <a:rPr lang="fr-FR" sz="1100">
                          <a:solidFill>
                            <a:sysClr val="windowText" lastClr="000000"/>
                          </a:solidFill>
                          <a:effectLst/>
                        </a:rPr>
                        <a:t>Injections itératives;</a:t>
                      </a:r>
                    </a:p>
                    <a:p>
                      <a:pPr algn="l">
                        <a:lnSpc>
                          <a:spcPct val="107000"/>
                        </a:lnSpc>
                        <a:spcAft>
                          <a:spcPts val="0"/>
                        </a:spcAft>
                      </a:pPr>
                      <a:r>
                        <a:rPr lang="fr-FR" sz="1100">
                          <a:solidFill>
                            <a:sysClr val="windowText" lastClr="000000"/>
                          </a:solidFill>
                          <a:effectLst/>
                        </a:rPr>
                        <a:t>Cathéter à demeure;</a:t>
                      </a:r>
                    </a:p>
                    <a:p>
                      <a:pPr algn="l">
                        <a:lnSpc>
                          <a:spcPct val="107000"/>
                        </a:lnSpc>
                        <a:spcAft>
                          <a:spcPts val="0"/>
                        </a:spcAft>
                      </a:pPr>
                      <a:r>
                        <a:rPr lang="fr-FR" sz="1100">
                          <a:solidFill>
                            <a:sysClr val="windowText" lastClr="000000"/>
                          </a:solidFill>
                          <a:effectLst/>
                        </a:rPr>
                        <a:t>Cathéters pariétaux / infiltrations épidurales</a:t>
                      </a:r>
                      <a:endParaRPr lang="fr-FR" sz="110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2773" marR="52773"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12754084"/>
                  </a:ext>
                </a:extLst>
              </a:tr>
              <a:tr h="138041">
                <a:tc>
                  <a:txBody>
                    <a:bodyPr/>
                    <a:lstStyle/>
                    <a:p>
                      <a:pPr algn="l">
                        <a:lnSpc>
                          <a:spcPct val="107000"/>
                        </a:lnSpc>
                        <a:spcAft>
                          <a:spcPts val="0"/>
                        </a:spcAft>
                      </a:pPr>
                      <a:r>
                        <a:rPr lang="fr-FR" sz="1100">
                          <a:solidFill>
                            <a:sysClr val="windowText" lastClr="000000"/>
                          </a:solidFill>
                          <a:effectLst/>
                        </a:rPr>
                        <a:t> </a:t>
                      </a:r>
                      <a:endParaRPr lang="fr-FR" sz="110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2773" marR="52773"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a:lnSpc>
                          <a:spcPct val="107000"/>
                        </a:lnSpc>
                        <a:spcAft>
                          <a:spcPts val="0"/>
                        </a:spcAft>
                      </a:pPr>
                      <a:r>
                        <a:rPr lang="fr-FR" sz="1100">
                          <a:solidFill>
                            <a:sysClr val="windowText" lastClr="000000"/>
                          </a:solidFill>
                          <a:effectLst/>
                        </a:rPr>
                        <a:t> </a:t>
                      </a:r>
                      <a:endParaRPr lang="fr-FR" sz="110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2773" marR="52773"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597033639"/>
                  </a:ext>
                </a:extLst>
              </a:tr>
              <a:tr h="138041">
                <a:tc gridSpan="2">
                  <a:txBody>
                    <a:bodyPr/>
                    <a:lstStyle/>
                    <a:p>
                      <a:pPr algn="l">
                        <a:lnSpc>
                          <a:spcPct val="107000"/>
                        </a:lnSpc>
                        <a:spcAft>
                          <a:spcPts val="0"/>
                        </a:spcAft>
                      </a:pPr>
                      <a:r>
                        <a:rPr lang="fr-FR" sz="1100" dirty="0">
                          <a:solidFill>
                            <a:sysClr val="windowText" lastClr="000000"/>
                          </a:solidFill>
                          <a:effectLst/>
                        </a:rPr>
                        <a:t>Pour l’analgésie périmédullaire</a:t>
                      </a:r>
                      <a:endParaRPr lang="fr-FR" sz="1100" dirty="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2773" marR="52773"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hMerge="1">
                  <a:txBody>
                    <a:bodyPr/>
                    <a:lstStyle/>
                    <a:p>
                      <a:endParaRPr lang="fr-FR"/>
                    </a:p>
                  </a:txBody>
                  <a:tcPr/>
                </a:tc>
                <a:extLst>
                  <a:ext uri="{0D108BD9-81ED-4DB2-BD59-A6C34878D82A}">
                    <a16:rowId xmlns:a16="http://schemas.microsoft.com/office/drawing/2014/main" val="340269106"/>
                  </a:ext>
                </a:extLst>
              </a:tr>
              <a:tr h="414122">
                <a:tc>
                  <a:txBody>
                    <a:bodyPr/>
                    <a:lstStyle/>
                    <a:p>
                      <a:pPr algn="l">
                        <a:lnSpc>
                          <a:spcPct val="107000"/>
                        </a:lnSpc>
                        <a:spcAft>
                          <a:spcPts val="0"/>
                        </a:spcAft>
                      </a:pPr>
                      <a:r>
                        <a:rPr lang="fr-FR" sz="1100">
                          <a:solidFill>
                            <a:sysClr val="windowText" lastClr="000000"/>
                          </a:solidFill>
                          <a:effectLst/>
                        </a:rPr>
                        <a:t> </a:t>
                      </a:r>
                      <a:endParaRPr lang="fr-FR" sz="110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2773" marR="52773"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a:lnSpc>
                          <a:spcPct val="107000"/>
                        </a:lnSpc>
                        <a:spcAft>
                          <a:spcPts val="0"/>
                        </a:spcAft>
                      </a:pPr>
                      <a:r>
                        <a:rPr lang="fr-FR" sz="1100" dirty="0">
                          <a:solidFill>
                            <a:sysClr val="windowText" lastClr="000000"/>
                          </a:solidFill>
                          <a:effectLst/>
                        </a:rPr>
                        <a:t>Péridurale avec cathéter relié à une chambre implantable;</a:t>
                      </a:r>
                    </a:p>
                    <a:p>
                      <a:pPr algn="l">
                        <a:lnSpc>
                          <a:spcPct val="107000"/>
                        </a:lnSpc>
                        <a:spcAft>
                          <a:spcPts val="0"/>
                        </a:spcAft>
                      </a:pPr>
                      <a:r>
                        <a:rPr lang="fr-FR" sz="1100" dirty="0">
                          <a:solidFill>
                            <a:sysClr val="windowText" lastClr="000000"/>
                          </a:solidFill>
                          <a:effectLst/>
                        </a:rPr>
                        <a:t>Cathéter intrathécal relié à une pompe;</a:t>
                      </a:r>
                    </a:p>
                    <a:p>
                      <a:pPr algn="l">
                        <a:lnSpc>
                          <a:spcPct val="107000"/>
                        </a:lnSpc>
                        <a:spcAft>
                          <a:spcPts val="0"/>
                        </a:spcAft>
                      </a:pPr>
                      <a:r>
                        <a:rPr lang="fr-FR" sz="1100" dirty="0">
                          <a:solidFill>
                            <a:sysClr val="windowText" lastClr="000000"/>
                          </a:solidFill>
                          <a:effectLst/>
                        </a:rPr>
                        <a:t>Cathéter intrathécal relié à une chambre implantable</a:t>
                      </a:r>
                    </a:p>
                  </a:txBody>
                  <a:tcPr marL="52773" marR="52773"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686773674"/>
                  </a:ext>
                </a:extLst>
              </a:tr>
              <a:tr h="138041">
                <a:tc>
                  <a:txBody>
                    <a:bodyPr/>
                    <a:lstStyle/>
                    <a:p>
                      <a:pPr algn="l">
                        <a:lnSpc>
                          <a:spcPct val="107000"/>
                        </a:lnSpc>
                        <a:spcAft>
                          <a:spcPts val="0"/>
                        </a:spcAft>
                      </a:pPr>
                      <a:r>
                        <a:rPr lang="fr-FR" sz="1100">
                          <a:solidFill>
                            <a:sysClr val="windowText" lastClr="000000"/>
                          </a:solidFill>
                          <a:effectLst/>
                        </a:rPr>
                        <a:t> </a:t>
                      </a:r>
                      <a:endParaRPr lang="fr-FR" sz="110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2773" marR="52773"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a:lnSpc>
                          <a:spcPct val="107000"/>
                        </a:lnSpc>
                        <a:spcAft>
                          <a:spcPts val="0"/>
                        </a:spcAft>
                      </a:pPr>
                      <a:r>
                        <a:rPr lang="fr-FR" sz="1100">
                          <a:solidFill>
                            <a:sysClr val="windowText" lastClr="000000"/>
                          </a:solidFill>
                          <a:effectLst/>
                        </a:rPr>
                        <a:t> </a:t>
                      </a:r>
                      <a:endParaRPr lang="fr-FR" sz="110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2773" marR="52773"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19842497"/>
                  </a:ext>
                </a:extLst>
              </a:tr>
              <a:tr h="276081">
                <a:tc gridSpan="2">
                  <a:txBody>
                    <a:bodyPr/>
                    <a:lstStyle/>
                    <a:p>
                      <a:pPr algn="l">
                        <a:lnSpc>
                          <a:spcPct val="107000"/>
                        </a:lnSpc>
                        <a:spcAft>
                          <a:spcPts val="0"/>
                        </a:spcAft>
                      </a:pPr>
                      <a:r>
                        <a:rPr lang="fr-FR" sz="1100" dirty="0">
                          <a:solidFill>
                            <a:sysClr val="windowText" lastClr="000000"/>
                          </a:solidFill>
                          <a:effectLst/>
                        </a:rPr>
                        <a:t>Suivi et gestion des dispositifs à demeure (cathéter périnerveux ou péridural, pompe intrathécale)</a:t>
                      </a:r>
                      <a:endParaRPr lang="fr-FR" sz="1100" dirty="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2773" marR="52773"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hMerge="1">
                  <a:txBody>
                    <a:bodyPr/>
                    <a:lstStyle/>
                    <a:p>
                      <a:endParaRPr lang="fr-FR"/>
                    </a:p>
                  </a:txBody>
                  <a:tcPr/>
                </a:tc>
                <a:extLst>
                  <a:ext uri="{0D108BD9-81ED-4DB2-BD59-A6C34878D82A}">
                    <a16:rowId xmlns:a16="http://schemas.microsoft.com/office/drawing/2014/main" val="2968443249"/>
                  </a:ext>
                </a:extLst>
              </a:tr>
              <a:tr h="138041">
                <a:tc>
                  <a:txBody>
                    <a:bodyPr/>
                    <a:lstStyle/>
                    <a:p>
                      <a:pPr algn="l">
                        <a:lnSpc>
                          <a:spcPct val="107000"/>
                        </a:lnSpc>
                        <a:spcAft>
                          <a:spcPts val="0"/>
                        </a:spcAft>
                      </a:pPr>
                      <a:r>
                        <a:rPr lang="fr-FR" sz="1100">
                          <a:solidFill>
                            <a:sysClr val="windowText" lastClr="000000"/>
                          </a:solidFill>
                          <a:effectLst/>
                        </a:rPr>
                        <a:t> </a:t>
                      </a:r>
                      <a:endParaRPr lang="fr-FR" sz="110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2773" marR="52773"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a:lnSpc>
                          <a:spcPct val="107000"/>
                        </a:lnSpc>
                        <a:spcAft>
                          <a:spcPts val="0"/>
                        </a:spcAft>
                      </a:pPr>
                      <a:r>
                        <a:rPr lang="fr-FR" sz="1100">
                          <a:solidFill>
                            <a:sysClr val="windowText" lastClr="000000"/>
                          </a:solidFill>
                          <a:effectLst/>
                        </a:rPr>
                        <a:t>Non</a:t>
                      </a:r>
                      <a:endParaRPr lang="fr-FR" sz="110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2773" marR="52773"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414041981"/>
                  </a:ext>
                </a:extLst>
              </a:tr>
              <a:tr h="138041">
                <a:tc>
                  <a:txBody>
                    <a:bodyPr/>
                    <a:lstStyle/>
                    <a:p>
                      <a:pPr algn="l">
                        <a:lnSpc>
                          <a:spcPct val="107000"/>
                        </a:lnSpc>
                        <a:spcAft>
                          <a:spcPts val="0"/>
                        </a:spcAft>
                      </a:pPr>
                      <a:r>
                        <a:rPr lang="fr-FR" sz="1100">
                          <a:solidFill>
                            <a:sysClr val="windowText" lastClr="000000"/>
                          </a:solidFill>
                          <a:effectLst/>
                        </a:rPr>
                        <a:t> </a:t>
                      </a:r>
                      <a:endParaRPr lang="fr-FR" sz="110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2773" marR="52773"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a:lnSpc>
                          <a:spcPct val="107000"/>
                        </a:lnSpc>
                        <a:spcAft>
                          <a:spcPts val="0"/>
                        </a:spcAft>
                      </a:pPr>
                      <a:r>
                        <a:rPr lang="fr-FR" sz="1100">
                          <a:solidFill>
                            <a:sysClr val="windowText" lastClr="000000"/>
                          </a:solidFill>
                          <a:effectLst/>
                        </a:rPr>
                        <a:t> </a:t>
                      </a:r>
                      <a:endParaRPr lang="fr-FR" sz="110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2773" marR="52773"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593562266"/>
                  </a:ext>
                </a:extLst>
              </a:tr>
              <a:tr h="276081">
                <a:tc>
                  <a:txBody>
                    <a:bodyPr/>
                    <a:lstStyle/>
                    <a:p>
                      <a:pPr algn="l">
                        <a:lnSpc>
                          <a:spcPct val="107000"/>
                        </a:lnSpc>
                        <a:spcAft>
                          <a:spcPts val="0"/>
                        </a:spcAft>
                      </a:pPr>
                      <a:r>
                        <a:rPr lang="fr-FR" sz="1100">
                          <a:solidFill>
                            <a:sysClr val="windowText" lastClr="000000"/>
                          </a:solidFill>
                          <a:effectLst/>
                        </a:rPr>
                        <a:t>Radiologie interventionnelle :</a:t>
                      </a:r>
                      <a:endParaRPr lang="fr-FR" sz="110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2773" marR="52773"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a:lnSpc>
                          <a:spcPct val="107000"/>
                        </a:lnSpc>
                        <a:spcAft>
                          <a:spcPts val="0"/>
                        </a:spcAft>
                      </a:pPr>
                      <a:r>
                        <a:rPr lang="fr-FR" sz="1100">
                          <a:solidFill>
                            <a:sysClr val="windowText" lastClr="000000"/>
                          </a:solidFill>
                          <a:effectLst/>
                        </a:rPr>
                        <a:t>Oui </a:t>
                      </a:r>
                      <a:endParaRPr lang="fr-FR" sz="110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2773" marR="52773"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981833981"/>
                  </a:ext>
                </a:extLst>
              </a:tr>
              <a:tr h="828244">
                <a:tc>
                  <a:txBody>
                    <a:bodyPr/>
                    <a:lstStyle/>
                    <a:p>
                      <a:pPr algn="l">
                        <a:lnSpc>
                          <a:spcPct val="107000"/>
                        </a:lnSpc>
                        <a:spcAft>
                          <a:spcPts val="0"/>
                        </a:spcAft>
                      </a:pPr>
                      <a:r>
                        <a:rPr lang="fr-FR" sz="1100">
                          <a:solidFill>
                            <a:sysClr val="windowText" lastClr="000000"/>
                          </a:solidFill>
                          <a:effectLst/>
                        </a:rPr>
                        <a:t> </a:t>
                      </a:r>
                      <a:endParaRPr lang="fr-FR" sz="110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2773" marR="52773"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a:lnSpc>
                          <a:spcPct val="107000"/>
                        </a:lnSpc>
                        <a:spcAft>
                          <a:spcPts val="0"/>
                        </a:spcAft>
                      </a:pPr>
                      <a:r>
                        <a:rPr lang="fr-FR" sz="1100" dirty="0">
                          <a:solidFill>
                            <a:sysClr val="windowText" lastClr="000000"/>
                          </a:solidFill>
                          <a:effectLst/>
                        </a:rPr>
                        <a:t>Alcoolisation/</a:t>
                      </a:r>
                      <a:r>
                        <a:rPr lang="fr-FR" sz="1100" dirty="0" err="1">
                          <a:solidFill>
                            <a:sysClr val="windowText" lastClr="000000"/>
                          </a:solidFill>
                          <a:effectLst/>
                        </a:rPr>
                        <a:t>phénolisation</a:t>
                      </a:r>
                      <a:r>
                        <a:rPr lang="fr-FR" sz="1100" dirty="0">
                          <a:solidFill>
                            <a:sysClr val="windowText" lastClr="000000"/>
                          </a:solidFill>
                          <a:effectLst/>
                        </a:rPr>
                        <a:t> des plexus sympathique (cœliaque, hypogastrique, impar);</a:t>
                      </a:r>
                    </a:p>
                    <a:p>
                      <a:pPr algn="l">
                        <a:lnSpc>
                          <a:spcPct val="107000"/>
                        </a:lnSpc>
                        <a:spcAft>
                          <a:spcPts val="0"/>
                        </a:spcAft>
                      </a:pPr>
                      <a:r>
                        <a:rPr lang="fr-FR" sz="1100" dirty="0">
                          <a:solidFill>
                            <a:sysClr val="windowText" lastClr="000000"/>
                          </a:solidFill>
                          <a:effectLst/>
                        </a:rPr>
                        <a:t>Cimentoplastie;</a:t>
                      </a:r>
                    </a:p>
                    <a:p>
                      <a:pPr algn="l">
                        <a:lnSpc>
                          <a:spcPct val="107000"/>
                        </a:lnSpc>
                        <a:spcAft>
                          <a:spcPts val="0"/>
                        </a:spcAft>
                      </a:pPr>
                      <a:r>
                        <a:rPr lang="fr-FR" sz="1100" dirty="0">
                          <a:solidFill>
                            <a:sysClr val="windowText" lastClr="000000"/>
                          </a:solidFill>
                          <a:effectLst/>
                        </a:rPr>
                        <a:t>Micro compression ganglion de Gasser (névralgie Trijumeau)</a:t>
                      </a:r>
                      <a:endParaRPr lang="fr-FR" sz="1100" dirty="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2773" marR="52773"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409329781"/>
                  </a:ext>
                </a:extLst>
              </a:tr>
              <a:tr h="138041">
                <a:tc>
                  <a:txBody>
                    <a:bodyPr/>
                    <a:lstStyle/>
                    <a:p>
                      <a:pPr algn="l">
                        <a:lnSpc>
                          <a:spcPct val="107000"/>
                        </a:lnSpc>
                        <a:spcAft>
                          <a:spcPts val="0"/>
                        </a:spcAft>
                      </a:pPr>
                      <a:r>
                        <a:rPr lang="fr-FR" sz="1100">
                          <a:solidFill>
                            <a:sysClr val="windowText" lastClr="000000"/>
                          </a:solidFill>
                          <a:effectLst/>
                        </a:rPr>
                        <a:t> </a:t>
                      </a:r>
                      <a:endParaRPr lang="fr-FR" sz="110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2773" marR="52773"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a:lnSpc>
                          <a:spcPct val="107000"/>
                        </a:lnSpc>
                        <a:spcAft>
                          <a:spcPts val="0"/>
                        </a:spcAft>
                      </a:pPr>
                      <a:r>
                        <a:rPr lang="fr-FR" sz="1100">
                          <a:solidFill>
                            <a:sysClr val="windowText" lastClr="000000"/>
                          </a:solidFill>
                          <a:effectLst/>
                        </a:rPr>
                        <a:t> </a:t>
                      </a:r>
                      <a:endParaRPr lang="fr-FR" sz="110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2773" marR="52773"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665315972"/>
                  </a:ext>
                </a:extLst>
              </a:tr>
              <a:tr h="138041">
                <a:tc>
                  <a:txBody>
                    <a:bodyPr/>
                    <a:lstStyle/>
                    <a:p>
                      <a:pPr algn="l">
                        <a:lnSpc>
                          <a:spcPct val="107000"/>
                        </a:lnSpc>
                        <a:spcAft>
                          <a:spcPts val="0"/>
                        </a:spcAft>
                      </a:pPr>
                      <a:r>
                        <a:rPr lang="fr-FR" sz="1100">
                          <a:solidFill>
                            <a:sysClr val="windowText" lastClr="000000"/>
                          </a:solidFill>
                          <a:effectLst/>
                        </a:rPr>
                        <a:t>Chirurgie :</a:t>
                      </a:r>
                      <a:endParaRPr lang="fr-FR" sz="110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2773" marR="52773"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a:lnSpc>
                          <a:spcPct val="107000"/>
                        </a:lnSpc>
                        <a:spcAft>
                          <a:spcPts val="0"/>
                        </a:spcAft>
                      </a:pPr>
                      <a:r>
                        <a:rPr lang="fr-FR" sz="1100">
                          <a:solidFill>
                            <a:sysClr val="windowText" lastClr="000000"/>
                          </a:solidFill>
                          <a:effectLst/>
                        </a:rPr>
                        <a:t>Oui</a:t>
                      </a:r>
                    </a:p>
                    <a:p>
                      <a:pPr algn="l">
                        <a:lnSpc>
                          <a:spcPct val="107000"/>
                        </a:lnSpc>
                        <a:spcAft>
                          <a:spcPts val="0"/>
                        </a:spcAft>
                      </a:pPr>
                      <a:endParaRPr lang="fr-FR" sz="110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2773" marR="52773"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973920148"/>
                  </a:ext>
                </a:extLst>
              </a:tr>
              <a:tr h="552162">
                <a:tc>
                  <a:txBody>
                    <a:bodyPr/>
                    <a:lstStyle/>
                    <a:p>
                      <a:pPr algn="l">
                        <a:lnSpc>
                          <a:spcPct val="107000"/>
                        </a:lnSpc>
                        <a:spcAft>
                          <a:spcPts val="0"/>
                        </a:spcAft>
                      </a:pPr>
                      <a:r>
                        <a:rPr lang="fr-FR" sz="1100" dirty="0">
                          <a:solidFill>
                            <a:sysClr val="windowText" lastClr="000000"/>
                          </a:solidFill>
                          <a:effectLst/>
                        </a:rPr>
                        <a:t> </a:t>
                      </a:r>
                      <a:endParaRPr lang="fr-FR" sz="1100" dirty="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2773" marR="52773"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a:lnSpc>
                          <a:spcPct val="107000"/>
                        </a:lnSpc>
                        <a:spcAft>
                          <a:spcPts val="0"/>
                        </a:spcAft>
                      </a:pPr>
                      <a:r>
                        <a:rPr lang="fr-FR" sz="1100" dirty="0">
                          <a:solidFill>
                            <a:sysClr val="windowText" lastClr="000000"/>
                          </a:solidFill>
                          <a:effectLst/>
                        </a:rPr>
                        <a:t>Vertébroplastie;</a:t>
                      </a:r>
                    </a:p>
                    <a:p>
                      <a:pPr algn="l">
                        <a:lnSpc>
                          <a:spcPct val="107000"/>
                        </a:lnSpc>
                        <a:spcAft>
                          <a:spcPts val="0"/>
                        </a:spcAft>
                      </a:pPr>
                      <a:r>
                        <a:rPr lang="fr-FR" sz="1100" dirty="0">
                          <a:solidFill>
                            <a:sysClr val="windowText" lastClr="000000"/>
                          </a:solidFill>
                          <a:effectLst/>
                        </a:rPr>
                        <a:t>Neurostimulation médullaire;</a:t>
                      </a:r>
                    </a:p>
                    <a:p>
                      <a:pPr algn="l">
                        <a:lnSpc>
                          <a:spcPct val="107000"/>
                        </a:lnSpc>
                        <a:spcAft>
                          <a:spcPts val="0"/>
                        </a:spcAft>
                      </a:pPr>
                      <a:r>
                        <a:rPr lang="fr-FR" sz="1100" dirty="0">
                          <a:solidFill>
                            <a:sysClr val="windowText" lastClr="000000"/>
                          </a:solidFill>
                          <a:effectLst/>
                        </a:rPr>
                        <a:t>Radiochirurgie crânienne antalgique </a:t>
                      </a:r>
                      <a:endParaRPr lang="fr-FR" sz="1100" dirty="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2773" marR="52773"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604881363"/>
                  </a:ext>
                </a:extLst>
              </a:tr>
              <a:tr h="138041">
                <a:tc>
                  <a:txBody>
                    <a:bodyPr/>
                    <a:lstStyle/>
                    <a:p>
                      <a:pPr algn="l">
                        <a:lnSpc>
                          <a:spcPct val="107000"/>
                        </a:lnSpc>
                        <a:spcAft>
                          <a:spcPts val="0"/>
                        </a:spcAft>
                      </a:pPr>
                      <a:r>
                        <a:rPr lang="fr-FR" sz="1100">
                          <a:solidFill>
                            <a:sysClr val="windowText" lastClr="000000"/>
                          </a:solidFill>
                          <a:effectLst/>
                        </a:rPr>
                        <a:t> </a:t>
                      </a:r>
                      <a:endParaRPr lang="fr-FR" sz="110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2773" marR="52773"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a:lnSpc>
                          <a:spcPct val="107000"/>
                        </a:lnSpc>
                        <a:spcAft>
                          <a:spcPts val="0"/>
                        </a:spcAft>
                      </a:pPr>
                      <a:r>
                        <a:rPr lang="fr-FR" sz="1100" dirty="0">
                          <a:solidFill>
                            <a:sysClr val="windowText" lastClr="000000"/>
                          </a:solidFill>
                          <a:effectLst/>
                        </a:rPr>
                        <a:t> </a:t>
                      </a:r>
                      <a:endParaRPr lang="fr-FR" sz="1100" dirty="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2773" marR="52773"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16924079"/>
                  </a:ext>
                </a:extLst>
              </a:tr>
            </a:tbl>
          </a:graphicData>
        </a:graphic>
      </p:graphicFrame>
      <p:sp>
        <p:nvSpPr>
          <p:cNvPr id="12" name="Bouton d'action : Retour 11">
            <a:hlinkClick r:id="rId10" action="ppaction://hlinksldjump" highlightClick="1"/>
          </p:cNvPr>
          <p:cNvSpPr/>
          <p:nvPr/>
        </p:nvSpPr>
        <p:spPr>
          <a:xfrm>
            <a:off x="11604625" y="138516"/>
            <a:ext cx="476250" cy="478595"/>
          </a:xfrm>
          <a:prstGeom prst="actionButtonReturn">
            <a:avLst/>
          </a:prstGeom>
          <a:solidFill>
            <a:srgbClr val="EADB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3" name="ZoneTexte 12"/>
          <p:cNvSpPr txBox="1"/>
          <p:nvPr/>
        </p:nvSpPr>
        <p:spPr>
          <a:xfrm>
            <a:off x="9525" y="6594559"/>
            <a:ext cx="1646605" cy="253916"/>
          </a:xfrm>
          <a:prstGeom prst="rect">
            <a:avLst/>
          </a:prstGeom>
        </p:spPr>
        <p:txBody>
          <a:bodyPr wrap="none" rtlCol="0">
            <a:spAutoFit/>
          </a:bodyPr>
          <a:lstStyle/>
          <a:p>
            <a:pPr marL="0" indent="0" algn="ctr">
              <a:buNone/>
            </a:pPr>
            <a:r>
              <a:rPr lang="fr-FR" sz="1050" i="1"/>
              <a:t>Enquête DSRC NEON, 2022</a:t>
            </a:r>
          </a:p>
        </p:txBody>
      </p:sp>
    </p:spTree>
    <p:extLst>
      <p:ext uri="{BB962C8B-B14F-4D97-AF65-F5344CB8AC3E}">
        <p14:creationId xmlns:p14="http://schemas.microsoft.com/office/powerpoint/2010/main" val="332042268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14" name="Image 13" descr="Une image contenant capture d’écran, rouge, Rectangle, conception&#10;&#10;Description générée automatiquement">
            <a:extLst>
              <a:ext uri="{FF2B5EF4-FFF2-40B4-BE49-F238E27FC236}">
                <a16:creationId xmlns:a16="http://schemas.microsoft.com/office/drawing/2014/main" id="{F3ACE56C-BA61-7156-4A11-47BB9218B72A}"/>
              </a:ext>
            </a:extLst>
          </p:cNvPr>
          <p:cNvPicPr>
            <a:picLocks noChangeAspect="1"/>
          </p:cNvPicPr>
          <p:nvPr/>
        </p:nvPicPr>
        <p:blipFill>
          <a:blip r:embed="rId3">
            <a:extLst>
              <a:ext uri="{BEBA8EAE-BF5A-486C-A8C5-ECC9F3942E4B}">
                <a14:imgProps xmlns:a14="http://schemas.microsoft.com/office/drawing/2010/main">
                  <a14:imgLayer r:embed="rId4">
                    <a14:imgEffect>
                      <a14:saturation sat="0"/>
                    </a14:imgEffect>
                  </a14:imgLayer>
                </a14:imgProps>
              </a:ext>
              <a:ext uri="{28A0092B-C50C-407E-A947-70E740481C1C}">
                <a14:useLocalDpi xmlns:a14="http://schemas.microsoft.com/office/drawing/2010/main" val="0"/>
              </a:ext>
            </a:extLst>
          </a:blip>
          <a:stretch>
            <a:fillRect/>
          </a:stretch>
        </p:blipFill>
        <p:spPr>
          <a:xfrm>
            <a:off x="6836405" y="5924550"/>
            <a:ext cx="4328535" cy="371045"/>
          </a:xfrm>
          <a:prstGeom prst="rect">
            <a:avLst/>
          </a:prstGeom>
        </p:spPr>
      </p:pic>
      <p:pic>
        <p:nvPicPr>
          <p:cNvPr id="26" name="Image 2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279833" y="4401067"/>
            <a:ext cx="5149542" cy="1504433"/>
          </a:xfrm>
          <a:prstGeom prst="rect">
            <a:avLst/>
          </a:prstGeom>
        </p:spPr>
      </p:pic>
      <p:pic>
        <p:nvPicPr>
          <p:cNvPr id="30" name="Image 29"/>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279833" y="1033464"/>
            <a:ext cx="5149542" cy="2976562"/>
          </a:xfrm>
          <a:prstGeom prst="rect">
            <a:avLst/>
          </a:prstGeom>
        </p:spPr>
      </p:pic>
      <p:pic>
        <p:nvPicPr>
          <p:cNvPr id="27" name="Image 26"/>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836409" y="1033463"/>
            <a:ext cx="4328535" cy="2605087"/>
          </a:xfrm>
          <a:prstGeom prst="rect">
            <a:avLst/>
          </a:prstGeom>
        </p:spPr>
      </p:pic>
      <p:pic>
        <p:nvPicPr>
          <p:cNvPr id="28" name="Image 27"/>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836406" y="3724275"/>
            <a:ext cx="4328535" cy="1590675"/>
          </a:xfrm>
          <a:prstGeom prst="rect">
            <a:avLst/>
          </a:prstGeom>
        </p:spPr>
      </p:pic>
      <p:pic>
        <p:nvPicPr>
          <p:cNvPr id="29" name="Image 28"/>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6836406" y="5419725"/>
            <a:ext cx="4328535" cy="409575"/>
          </a:xfrm>
          <a:prstGeom prst="rect">
            <a:avLst/>
          </a:prstGeom>
        </p:spPr>
      </p:pic>
      <p:sp>
        <p:nvSpPr>
          <p:cNvPr id="31" name="ZoneTexte 30"/>
          <p:cNvSpPr txBox="1"/>
          <p:nvPr/>
        </p:nvSpPr>
        <p:spPr>
          <a:xfrm>
            <a:off x="1279833" y="301666"/>
            <a:ext cx="2567819" cy="369332"/>
          </a:xfrm>
          <a:prstGeom prst="rect">
            <a:avLst/>
          </a:prstGeom>
        </p:spPr>
        <p:txBody>
          <a:bodyPr wrap="none" rtlCol="0">
            <a:spAutoFit/>
          </a:bodyPr>
          <a:lstStyle/>
          <a:p>
            <a:r>
              <a:rPr lang="fr-FR" b="1" dirty="0"/>
              <a:t>INSTITUT JEAN GODINOT</a:t>
            </a:r>
            <a:endParaRPr lang="fr-FR" dirty="0"/>
          </a:p>
        </p:txBody>
      </p:sp>
      <p:pic>
        <p:nvPicPr>
          <p:cNvPr id="7" name="Image 6"/>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rot="5400000">
            <a:off x="3439263" y="331301"/>
            <a:ext cx="400110" cy="400110"/>
          </a:xfrm>
          <a:prstGeom prst="rect">
            <a:avLst/>
          </a:prstGeom>
        </p:spPr>
      </p:pic>
      <p:pic>
        <p:nvPicPr>
          <p:cNvPr id="8" name="Image 7"/>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1279833" y="252816"/>
            <a:ext cx="404990" cy="409869"/>
          </a:xfrm>
          <a:prstGeom prst="rect">
            <a:avLst/>
          </a:prstGeom>
        </p:spPr>
      </p:pic>
      <p:graphicFrame>
        <p:nvGraphicFramePr>
          <p:cNvPr id="9" name="Tableau 8"/>
          <p:cNvGraphicFramePr>
            <a:graphicFrameLocks noGrp="1"/>
          </p:cNvGraphicFramePr>
          <p:nvPr>
            <p:extLst>
              <p:ext uri="{D42A27DB-BD31-4B8C-83A1-F6EECF244321}">
                <p14:modId xmlns:p14="http://schemas.microsoft.com/office/powerpoint/2010/main" val="2320505960"/>
              </p:ext>
            </p:extLst>
          </p:nvPr>
        </p:nvGraphicFramePr>
        <p:xfrm>
          <a:off x="1378722" y="831359"/>
          <a:ext cx="5050653" cy="5605302"/>
        </p:xfrm>
        <a:graphic>
          <a:graphicData uri="http://schemas.openxmlformats.org/drawingml/2006/table">
            <a:tbl>
              <a:tblPr firstRow="1" firstCol="1" bandRow="1">
                <a:tableStyleId>{5C22544A-7EE6-4342-B048-85BDC9FD1C3A}</a:tableStyleId>
              </a:tblPr>
              <a:tblGrid>
                <a:gridCol w="2148971">
                  <a:extLst>
                    <a:ext uri="{9D8B030D-6E8A-4147-A177-3AD203B41FA5}">
                      <a16:colId xmlns:a16="http://schemas.microsoft.com/office/drawing/2014/main" val="2195545490"/>
                    </a:ext>
                  </a:extLst>
                </a:gridCol>
                <a:gridCol w="2901682">
                  <a:extLst>
                    <a:ext uri="{9D8B030D-6E8A-4147-A177-3AD203B41FA5}">
                      <a16:colId xmlns:a16="http://schemas.microsoft.com/office/drawing/2014/main" val="2889861512"/>
                    </a:ext>
                  </a:extLst>
                </a:gridCol>
              </a:tblGrid>
              <a:tr h="230143">
                <a:tc gridSpan="2">
                  <a:txBody>
                    <a:bodyPr/>
                    <a:lstStyle/>
                    <a:p>
                      <a:pPr algn="l">
                        <a:lnSpc>
                          <a:spcPct val="107000"/>
                        </a:lnSpc>
                        <a:spcAft>
                          <a:spcPts val="0"/>
                        </a:spcAft>
                      </a:pPr>
                      <a:r>
                        <a:rPr lang="fr-FR" sz="1400">
                          <a:solidFill>
                            <a:sysClr val="windowText" lastClr="000000"/>
                          </a:solidFill>
                          <a:effectLst/>
                        </a:rPr>
                        <a:t>Informations générales</a:t>
                      </a:r>
                      <a:endParaRPr lang="fr-FR" sz="140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1976" marR="51976" marT="0" marB="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hMerge="1">
                  <a:txBody>
                    <a:bodyPr/>
                    <a:lstStyle/>
                    <a:p>
                      <a:endParaRPr lang="fr-FR"/>
                    </a:p>
                  </a:txBody>
                  <a:tcPr/>
                </a:tc>
                <a:extLst>
                  <a:ext uri="{0D108BD9-81ED-4DB2-BD59-A6C34878D82A}">
                    <a16:rowId xmlns:a16="http://schemas.microsoft.com/office/drawing/2014/main" val="497490787"/>
                  </a:ext>
                </a:extLst>
              </a:tr>
              <a:tr h="180846">
                <a:tc>
                  <a:txBody>
                    <a:bodyPr/>
                    <a:lstStyle/>
                    <a:p>
                      <a:pPr algn="l">
                        <a:lnSpc>
                          <a:spcPct val="107000"/>
                        </a:lnSpc>
                        <a:spcAft>
                          <a:spcPts val="0"/>
                        </a:spcAft>
                      </a:pPr>
                      <a:r>
                        <a:rPr lang="fr-FR" sz="1100">
                          <a:solidFill>
                            <a:sysClr val="windowText" lastClr="000000"/>
                          </a:solidFill>
                          <a:effectLst/>
                        </a:rPr>
                        <a:t> Médecin responsable :</a:t>
                      </a:r>
                      <a:endParaRPr lang="fr-FR" sz="110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1976" marR="51976" marT="0" marB="0">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algn="l">
                        <a:lnSpc>
                          <a:spcPct val="107000"/>
                        </a:lnSpc>
                        <a:spcAft>
                          <a:spcPts val="0"/>
                        </a:spcAft>
                      </a:pPr>
                      <a:r>
                        <a:rPr lang="fr-FR" sz="1100">
                          <a:solidFill>
                            <a:sysClr val="windowText" lastClr="000000"/>
                          </a:solidFill>
                          <a:effectLst/>
                        </a:rPr>
                        <a:t>Dr Grégoire OUDOT </a:t>
                      </a:r>
                      <a:endParaRPr lang="fr-FR" sz="110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1976" marR="51976" marT="0" marB="0">
                    <a:lnL w="12700" cmpd="sng">
                      <a:noFill/>
                    </a:lnL>
                    <a:lnR w="12700" cmpd="sng">
                      <a:noFill/>
                    </a:lnR>
                    <a:lnT w="381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725585772"/>
                  </a:ext>
                </a:extLst>
              </a:tr>
              <a:tr h="180846">
                <a:tc>
                  <a:txBody>
                    <a:bodyPr/>
                    <a:lstStyle/>
                    <a:p>
                      <a:pPr algn="l">
                        <a:lnSpc>
                          <a:spcPct val="107000"/>
                        </a:lnSpc>
                        <a:spcAft>
                          <a:spcPts val="0"/>
                        </a:spcAft>
                      </a:pPr>
                      <a:r>
                        <a:rPr lang="fr-FR" sz="1100">
                          <a:solidFill>
                            <a:sysClr val="windowText" lastClr="000000"/>
                          </a:solidFill>
                          <a:effectLst/>
                        </a:rPr>
                        <a:t> </a:t>
                      </a:r>
                      <a:endParaRPr lang="fr-FR" sz="110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1976" marR="51976"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a:lnSpc>
                          <a:spcPct val="107000"/>
                        </a:lnSpc>
                        <a:spcAft>
                          <a:spcPts val="0"/>
                        </a:spcAft>
                      </a:pPr>
                      <a:r>
                        <a:rPr lang="fr-FR" sz="1100">
                          <a:solidFill>
                            <a:sysClr val="windowText" lastClr="000000"/>
                          </a:solidFill>
                          <a:effectLst/>
                        </a:rPr>
                        <a:t> </a:t>
                      </a:r>
                      <a:endParaRPr lang="fr-FR" sz="110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1976" marR="51976"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046030757"/>
                  </a:ext>
                </a:extLst>
              </a:tr>
              <a:tr h="180846">
                <a:tc>
                  <a:txBody>
                    <a:bodyPr/>
                    <a:lstStyle/>
                    <a:p>
                      <a:pPr algn="l">
                        <a:lnSpc>
                          <a:spcPct val="107000"/>
                        </a:lnSpc>
                        <a:spcAft>
                          <a:spcPts val="0"/>
                        </a:spcAft>
                      </a:pPr>
                      <a:r>
                        <a:rPr lang="fr-FR" sz="1100">
                          <a:solidFill>
                            <a:sysClr val="windowText" lastClr="000000"/>
                          </a:solidFill>
                          <a:effectLst/>
                        </a:rPr>
                        <a:t>Labellisation SDC :</a:t>
                      </a:r>
                      <a:endParaRPr lang="fr-FR" sz="110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1976" marR="51976"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a:lnSpc>
                          <a:spcPct val="107000"/>
                        </a:lnSpc>
                        <a:spcAft>
                          <a:spcPts val="0"/>
                        </a:spcAft>
                      </a:pPr>
                      <a:r>
                        <a:rPr lang="fr-FR" sz="1100">
                          <a:solidFill>
                            <a:sysClr val="windowText" lastClr="000000"/>
                          </a:solidFill>
                          <a:effectLst/>
                        </a:rPr>
                        <a:t>Consultation</a:t>
                      </a:r>
                      <a:endParaRPr lang="fr-FR" sz="110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1976" marR="51976"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4006601342"/>
                  </a:ext>
                </a:extLst>
              </a:tr>
              <a:tr h="189219">
                <a:tc>
                  <a:txBody>
                    <a:bodyPr/>
                    <a:lstStyle/>
                    <a:p>
                      <a:pPr algn="l">
                        <a:lnSpc>
                          <a:spcPct val="107000"/>
                        </a:lnSpc>
                        <a:spcAft>
                          <a:spcPts val="0"/>
                        </a:spcAft>
                      </a:pPr>
                      <a:r>
                        <a:rPr lang="fr-FR" sz="1100">
                          <a:solidFill>
                            <a:sysClr val="windowText" lastClr="000000"/>
                          </a:solidFill>
                          <a:effectLst/>
                        </a:rPr>
                        <a:t>Type pédiatrique :</a:t>
                      </a:r>
                      <a:endParaRPr lang="fr-FR" sz="110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1976" marR="51976"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a:lnSpc>
                          <a:spcPct val="107000"/>
                        </a:lnSpc>
                        <a:spcAft>
                          <a:spcPts val="0"/>
                        </a:spcAft>
                      </a:pPr>
                      <a:r>
                        <a:rPr lang="fr-FR" sz="1100" dirty="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rPr>
                        <a:t>-</a:t>
                      </a:r>
                    </a:p>
                  </a:txBody>
                  <a:tcPr marL="51976" marR="51976"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988747417"/>
                  </a:ext>
                </a:extLst>
              </a:tr>
              <a:tr h="180846">
                <a:tc>
                  <a:txBody>
                    <a:bodyPr/>
                    <a:lstStyle/>
                    <a:p>
                      <a:pPr algn="l">
                        <a:lnSpc>
                          <a:spcPct val="107000"/>
                        </a:lnSpc>
                        <a:spcAft>
                          <a:spcPts val="0"/>
                        </a:spcAft>
                      </a:pPr>
                      <a:r>
                        <a:rPr lang="fr-FR" sz="1100">
                          <a:solidFill>
                            <a:sysClr val="windowText" lastClr="000000"/>
                          </a:solidFill>
                          <a:effectLst/>
                        </a:rPr>
                        <a:t>Type oncologique :</a:t>
                      </a:r>
                      <a:endParaRPr lang="fr-FR" sz="110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1976" marR="51976"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a:lnSpc>
                          <a:spcPct val="107000"/>
                        </a:lnSpc>
                        <a:spcAft>
                          <a:spcPts val="0"/>
                        </a:spcAft>
                      </a:pPr>
                      <a:r>
                        <a:rPr lang="fr-FR" sz="1100" dirty="0">
                          <a:solidFill>
                            <a:sysClr val="windowText" lastClr="000000"/>
                          </a:solidFill>
                          <a:effectLst/>
                        </a:rPr>
                        <a:t>Oui</a:t>
                      </a:r>
                      <a:endParaRPr lang="fr-FR" sz="1100" dirty="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1976" marR="51976"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909600693"/>
                  </a:ext>
                </a:extLst>
              </a:tr>
              <a:tr h="180846">
                <a:tc>
                  <a:txBody>
                    <a:bodyPr/>
                    <a:lstStyle/>
                    <a:p>
                      <a:pPr algn="l">
                        <a:lnSpc>
                          <a:spcPct val="107000"/>
                        </a:lnSpc>
                        <a:spcAft>
                          <a:spcPts val="0"/>
                        </a:spcAft>
                      </a:pPr>
                      <a:r>
                        <a:rPr lang="fr-FR" sz="1100">
                          <a:solidFill>
                            <a:sysClr val="windowText" lastClr="000000"/>
                          </a:solidFill>
                          <a:effectLst/>
                        </a:rPr>
                        <a:t> </a:t>
                      </a:r>
                      <a:endParaRPr lang="fr-FR" sz="110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1976" marR="51976"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a:lnSpc>
                          <a:spcPct val="107000"/>
                        </a:lnSpc>
                        <a:spcAft>
                          <a:spcPts val="0"/>
                        </a:spcAft>
                      </a:pPr>
                      <a:r>
                        <a:rPr lang="fr-FR" sz="1100">
                          <a:solidFill>
                            <a:sysClr val="windowText" lastClr="000000"/>
                          </a:solidFill>
                          <a:effectLst/>
                        </a:rPr>
                        <a:t> </a:t>
                      </a:r>
                      <a:endParaRPr lang="fr-FR" sz="110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1976" marR="51976"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86140851"/>
                  </a:ext>
                </a:extLst>
              </a:tr>
              <a:tr h="559283">
                <a:tc>
                  <a:txBody>
                    <a:bodyPr/>
                    <a:lstStyle/>
                    <a:p>
                      <a:pPr algn="l">
                        <a:lnSpc>
                          <a:spcPct val="107000"/>
                        </a:lnSpc>
                        <a:spcAft>
                          <a:spcPts val="0"/>
                        </a:spcAft>
                      </a:pPr>
                      <a:r>
                        <a:rPr lang="fr-FR" sz="1100">
                          <a:solidFill>
                            <a:sysClr val="windowText" lastClr="000000"/>
                          </a:solidFill>
                          <a:effectLst/>
                        </a:rPr>
                        <a:t>Adressage :</a:t>
                      </a:r>
                      <a:endParaRPr lang="fr-FR" sz="110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1976" marR="51976"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a:lnSpc>
                          <a:spcPct val="107000"/>
                        </a:lnSpc>
                        <a:spcAft>
                          <a:spcPts val="0"/>
                        </a:spcAft>
                      </a:pPr>
                      <a:r>
                        <a:rPr lang="fr-FR" sz="1100">
                          <a:solidFill>
                            <a:sysClr val="windowText" lastClr="000000"/>
                          </a:solidFill>
                          <a:effectLst/>
                        </a:rPr>
                        <a:t>Filière interne à la structure;</a:t>
                      </a:r>
                    </a:p>
                    <a:p>
                      <a:pPr algn="l">
                        <a:lnSpc>
                          <a:spcPct val="107000"/>
                        </a:lnSpc>
                        <a:spcAft>
                          <a:spcPts val="0"/>
                        </a:spcAft>
                      </a:pPr>
                      <a:r>
                        <a:rPr lang="fr-FR" sz="1100">
                          <a:solidFill>
                            <a:sysClr val="windowText" lastClr="000000"/>
                          </a:solidFill>
                          <a:effectLst/>
                        </a:rPr>
                        <a:t>Filière inter-établissements;</a:t>
                      </a:r>
                    </a:p>
                    <a:p>
                      <a:pPr algn="l">
                        <a:lnSpc>
                          <a:spcPct val="107000"/>
                        </a:lnSpc>
                        <a:spcAft>
                          <a:spcPts val="0"/>
                        </a:spcAft>
                      </a:pPr>
                      <a:r>
                        <a:rPr lang="fr-FR" sz="1100">
                          <a:solidFill>
                            <a:sysClr val="windowText" lastClr="000000"/>
                          </a:solidFill>
                          <a:effectLst/>
                        </a:rPr>
                        <a:t>Adressage direct Ville-Hôpital</a:t>
                      </a:r>
                      <a:endParaRPr lang="fr-FR" sz="110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1976" marR="51976"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326335500"/>
                  </a:ext>
                </a:extLst>
              </a:tr>
              <a:tr h="180846">
                <a:tc>
                  <a:txBody>
                    <a:bodyPr/>
                    <a:lstStyle/>
                    <a:p>
                      <a:pPr algn="l">
                        <a:lnSpc>
                          <a:spcPct val="107000"/>
                        </a:lnSpc>
                        <a:spcAft>
                          <a:spcPts val="0"/>
                        </a:spcAft>
                      </a:pPr>
                      <a:r>
                        <a:rPr lang="fr-FR" sz="1100">
                          <a:solidFill>
                            <a:sysClr val="windowText" lastClr="000000"/>
                          </a:solidFill>
                          <a:effectLst/>
                        </a:rPr>
                        <a:t> </a:t>
                      </a:r>
                      <a:endParaRPr lang="fr-FR" sz="110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1976" marR="51976"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a:lnSpc>
                          <a:spcPct val="107000"/>
                        </a:lnSpc>
                        <a:spcAft>
                          <a:spcPts val="0"/>
                        </a:spcAft>
                      </a:pPr>
                      <a:r>
                        <a:rPr lang="fr-FR" sz="1100">
                          <a:solidFill>
                            <a:sysClr val="windowText" lastClr="000000"/>
                          </a:solidFill>
                          <a:effectLst/>
                        </a:rPr>
                        <a:t> </a:t>
                      </a:r>
                      <a:endParaRPr lang="fr-FR" sz="110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1976" marR="51976"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769373197"/>
                  </a:ext>
                </a:extLst>
              </a:tr>
              <a:tr h="189219">
                <a:tc>
                  <a:txBody>
                    <a:bodyPr/>
                    <a:lstStyle/>
                    <a:p>
                      <a:pPr algn="l">
                        <a:lnSpc>
                          <a:spcPct val="107000"/>
                        </a:lnSpc>
                        <a:spcAft>
                          <a:spcPts val="0"/>
                        </a:spcAft>
                      </a:pPr>
                      <a:r>
                        <a:rPr lang="fr-FR" sz="1100">
                          <a:solidFill>
                            <a:sysClr val="windowText" lastClr="000000"/>
                          </a:solidFill>
                          <a:effectLst/>
                        </a:rPr>
                        <a:t>Partenariat / En lien avec :</a:t>
                      </a:r>
                      <a:endParaRPr lang="fr-FR" sz="110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1976" marR="51976"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a:lnSpc>
                          <a:spcPct val="107000"/>
                        </a:lnSpc>
                        <a:spcAft>
                          <a:spcPts val="0"/>
                        </a:spcAft>
                      </a:pPr>
                      <a:r>
                        <a:rPr lang="fr-FR" sz="1100" dirty="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rPr>
                        <a:t>-</a:t>
                      </a:r>
                    </a:p>
                  </a:txBody>
                  <a:tcPr marL="51976" marR="51976"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66749830"/>
                  </a:ext>
                </a:extLst>
              </a:tr>
              <a:tr h="180846">
                <a:tc>
                  <a:txBody>
                    <a:bodyPr/>
                    <a:lstStyle/>
                    <a:p>
                      <a:pPr algn="l">
                        <a:lnSpc>
                          <a:spcPct val="107000"/>
                        </a:lnSpc>
                        <a:spcAft>
                          <a:spcPts val="0"/>
                        </a:spcAft>
                      </a:pPr>
                      <a:r>
                        <a:rPr lang="fr-FR" sz="1100">
                          <a:solidFill>
                            <a:sysClr val="windowText" lastClr="000000"/>
                          </a:solidFill>
                          <a:effectLst/>
                        </a:rPr>
                        <a:t> </a:t>
                      </a:r>
                      <a:endParaRPr lang="fr-FR" sz="110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1976" marR="51976"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a:lnSpc>
                          <a:spcPct val="107000"/>
                        </a:lnSpc>
                        <a:spcAft>
                          <a:spcPts val="0"/>
                        </a:spcAft>
                      </a:pPr>
                      <a:r>
                        <a:rPr lang="fr-FR" sz="1100">
                          <a:solidFill>
                            <a:sysClr val="windowText" lastClr="000000"/>
                          </a:solidFill>
                          <a:effectLst/>
                        </a:rPr>
                        <a:t> </a:t>
                      </a:r>
                      <a:endParaRPr lang="fr-FR" sz="110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1976" marR="51976"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540535248"/>
                  </a:ext>
                </a:extLst>
              </a:tr>
              <a:tr h="370065">
                <a:tc>
                  <a:txBody>
                    <a:bodyPr/>
                    <a:lstStyle/>
                    <a:p>
                      <a:pPr algn="l">
                        <a:lnSpc>
                          <a:spcPct val="107000"/>
                        </a:lnSpc>
                        <a:spcAft>
                          <a:spcPts val="0"/>
                        </a:spcAft>
                      </a:pPr>
                      <a:r>
                        <a:rPr lang="fr-FR" sz="1400">
                          <a:solidFill>
                            <a:sysClr val="windowText" lastClr="000000"/>
                          </a:solidFill>
                          <a:effectLst/>
                        </a:rPr>
                        <a:t>RCP Douleur</a:t>
                      </a:r>
                      <a:endParaRPr lang="fr-FR" sz="140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1976" marR="51976"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a:lnSpc>
                          <a:spcPct val="107000"/>
                        </a:lnSpc>
                        <a:spcAft>
                          <a:spcPts val="0"/>
                        </a:spcAft>
                      </a:pPr>
                      <a:r>
                        <a:rPr lang="fr-FR" sz="1100">
                          <a:solidFill>
                            <a:sysClr val="windowText" lastClr="000000"/>
                          </a:solidFill>
                          <a:effectLst/>
                        </a:rPr>
                        <a:t>Douleur Cancéreuse (3C Public de Reims - Institut Godinot) </a:t>
                      </a:r>
                      <a:endParaRPr lang="fr-FR" sz="110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1976" marR="51976"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178175008"/>
                  </a:ext>
                </a:extLst>
              </a:tr>
              <a:tr h="180846">
                <a:tc>
                  <a:txBody>
                    <a:bodyPr/>
                    <a:lstStyle/>
                    <a:p>
                      <a:pPr algn="l">
                        <a:lnSpc>
                          <a:spcPct val="107000"/>
                        </a:lnSpc>
                        <a:spcAft>
                          <a:spcPts val="0"/>
                        </a:spcAft>
                      </a:pPr>
                      <a:r>
                        <a:rPr lang="fr-FR" sz="1100">
                          <a:solidFill>
                            <a:sysClr val="windowText" lastClr="000000"/>
                          </a:solidFill>
                          <a:effectLst/>
                        </a:rPr>
                        <a:t>Coordonnateur</a:t>
                      </a:r>
                      <a:endParaRPr lang="fr-FR" sz="110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1976" marR="51976"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a:lnSpc>
                          <a:spcPct val="107000"/>
                        </a:lnSpc>
                        <a:spcAft>
                          <a:spcPts val="0"/>
                        </a:spcAft>
                      </a:pPr>
                      <a:r>
                        <a:rPr lang="fr-FR" sz="1100">
                          <a:solidFill>
                            <a:sysClr val="windowText" lastClr="000000"/>
                          </a:solidFill>
                          <a:effectLst/>
                        </a:rPr>
                        <a:t>Dr Grégoire OUDOT (Institut</a:t>
                      </a:r>
                      <a:r>
                        <a:rPr lang="fr-FR" sz="1100" baseline="0">
                          <a:solidFill>
                            <a:sysClr val="windowText" lastClr="000000"/>
                          </a:solidFill>
                          <a:effectLst/>
                        </a:rPr>
                        <a:t> Godinot)</a:t>
                      </a:r>
                      <a:endParaRPr lang="fr-FR" sz="110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1976" marR="51976"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291741714"/>
                  </a:ext>
                </a:extLst>
              </a:tr>
              <a:tr h="180846">
                <a:tc>
                  <a:txBody>
                    <a:bodyPr/>
                    <a:lstStyle/>
                    <a:p>
                      <a:pPr algn="l">
                        <a:lnSpc>
                          <a:spcPct val="107000"/>
                        </a:lnSpc>
                        <a:spcAft>
                          <a:spcPts val="0"/>
                        </a:spcAft>
                      </a:pPr>
                      <a:r>
                        <a:rPr lang="fr-FR" sz="1100">
                          <a:solidFill>
                            <a:sysClr val="windowText" lastClr="000000"/>
                          </a:solidFill>
                          <a:effectLst/>
                        </a:rPr>
                        <a:t> </a:t>
                      </a:r>
                      <a:endParaRPr lang="fr-FR" sz="110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1976" marR="51976"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a:lnSpc>
                          <a:spcPct val="107000"/>
                        </a:lnSpc>
                        <a:spcAft>
                          <a:spcPts val="0"/>
                        </a:spcAft>
                      </a:pPr>
                      <a:r>
                        <a:rPr lang="fr-FR" sz="1100">
                          <a:solidFill>
                            <a:sysClr val="windowText" lastClr="000000"/>
                          </a:solidFill>
                          <a:effectLst/>
                        </a:rPr>
                        <a:t> </a:t>
                      </a:r>
                      <a:endParaRPr lang="fr-FR" sz="110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1976" marR="51976"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31507233"/>
                  </a:ext>
                </a:extLst>
              </a:tr>
              <a:tr h="180846">
                <a:tc>
                  <a:txBody>
                    <a:bodyPr/>
                    <a:lstStyle/>
                    <a:p>
                      <a:pPr algn="l">
                        <a:lnSpc>
                          <a:spcPct val="107000"/>
                        </a:lnSpc>
                        <a:spcAft>
                          <a:spcPts val="0"/>
                        </a:spcAft>
                      </a:pPr>
                      <a:r>
                        <a:rPr lang="fr-FR" sz="1100">
                          <a:solidFill>
                            <a:sysClr val="windowText" lastClr="000000"/>
                          </a:solidFill>
                          <a:effectLst/>
                        </a:rPr>
                        <a:t> </a:t>
                      </a:r>
                      <a:endParaRPr lang="fr-FR" sz="110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1976" marR="51976"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a:lnSpc>
                          <a:spcPct val="107000"/>
                        </a:lnSpc>
                        <a:spcAft>
                          <a:spcPts val="0"/>
                        </a:spcAft>
                      </a:pPr>
                      <a:r>
                        <a:rPr lang="fr-FR" sz="1100">
                          <a:solidFill>
                            <a:sysClr val="windowText" lastClr="000000"/>
                          </a:solidFill>
                          <a:effectLst/>
                        </a:rPr>
                        <a:t> </a:t>
                      </a:r>
                      <a:endParaRPr lang="fr-FR" sz="110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1976" marR="51976"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311229736"/>
                  </a:ext>
                </a:extLst>
              </a:tr>
              <a:tr h="230143">
                <a:tc gridSpan="2">
                  <a:txBody>
                    <a:bodyPr/>
                    <a:lstStyle/>
                    <a:p>
                      <a:pPr algn="l">
                        <a:lnSpc>
                          <a:spcPct val="107000"/>
                        </a:lnSpc>
                        <a:spcAft>
                          <a:spcPts val="0"/>
                        </a:spcAft>
                      </a:pPr>
                      <a:r>
                        <a:rPr lang="fr-FR" sz="1400">
                          <a:solidFill>
                            <a:sysClr val="windowText" lastClr="000000"/>
                          </a:solidFill>
                          <a:effectLst/>
                        </a:rPr>
                        <a:t>Contact</a:t>
                      </a:r>
                      <a:endParaRPr lang="fr-FR" sz="140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1976" marR="51976"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hMerge="1">
                  <a:txBody>
                    <a:bodyPr/>
                    <a:lstStyle/>
                    <a:p>
                      <a:endParaRPr lang="fr-FR"/>
                    </a:p>
                  </a:txBody>
                  <a:tcPr/>
                </a:tc>
                <a:extLst>
                  <a:ext uri="{0D108BD9-81ED-4DB2-BD59-A6C34878D82A}">
                    <a16:rowId xmlns:a16="http://schemas.microsoft.com/office/drawing/2014/main" val="2761417652"/>
                  </a:ext>
                </a:extLst>
              </a:tr>
              <a:tr h="370065">
                <a:tc>
                  <a:txBody>
                    <a:bodyPr/>
                    <a:lstStyle/>
                    <a:p>
                      <a:pPr algn="l">
                        <a:lnSpc>
                          <a:spcPct val="107000"/>
                        </a:lnSpc>
                        <a:spcAft>
                          <a:spcPts val="0"/>
                        </a:spcAft>
                      </a:pPr>
                      <a:r>
                        <a:rPr lang="fr-FR" sz="1100">
                          <a:solidFill>
                            <a:sysClr val="windowText" lastClr="000000"/>
                          </a:solidFill>
                          <a:effectLst/>
                        </a:rPr>
                        <a:t>Adresse :</a:t>
                      </a:r>
                      <a:endParaRPr lang="fr-FR" sz="110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1976" marR="51976"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a:lnSpc>
                          <a:spcPct val="107000"/>
                        </a:lnSpc>
                        <a:spcAft>
                          <a:spcPts val="0"/>
                        </a:spcAft>
                      </a:pPr>
                      <a:r>
                        <a:rPr lang="fr-FR" sz="1100">
                          <a:solidFill>
                            <a:sysClr val="windowText" lastClr="000000"/>
                          </a:solidFill>
                          <a:effectLst/>
                        </a:rPr>
                        <a:t>1 rue Général Koenig</a:t>
                      </a:r>
                    </a:p>
                    <a:p>
                      <a:pPr algn="l">
                        <a:lnSpc>
                          <a:spcPct val="107000"/>
                        </a:lnSpc>
                        <a:spcAft>
                          <a:spcPts val="0"/>
                        </a:spcAft>
                      </a:pPr>
                      <a:r>
                        <a:rPr lang="fr-FR" sz="1100">
                          <a:solidFill>
                            <a:sysClr val="windowText" lastClr="000000"/>
                          </a:solidFill>
                          <a:effectLst/>
                        </a:rPr>
                        <a:t>51100 REIMS</a:t>
                      </a:r>
                      <a:endParaRPr lang="fr-FR" sz="110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1976" marR="51976"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775510384"/>
                  </a:ext>
                </a:extLst>
              </a:tr>
              <a:tr h="180846">
                <a:tc>
                  <a:txBody>
                    <a:bodyPr/>
                    <a:lstStyle/>
                    <a:p>
                      <a:pPr algn="l">
                        <a:lnSpc>
                          <a:spcPct val="107000"/>
                        </a:lnSpc>
                        <a:spcAft>
                          <a:spcPts val="0"/>
                        </a:spcAft>
                      </a:pPr>
                      <a:r>
                        <a:rPr lang="fr-FR" sz="1100">
                          <a:solidFill>
                            <a:sysClr val="windowText" lastClr="000000"/>
                          </a:solidFill>
                          <a:effectLst/>
                        </a:rPr>
                        <a:t> </a:t>
                      </a:r>
                      <a:endParaRPr lang="fr-FR" sz="110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1976" marR="51976"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a:lnSpc>
                          <a:spcPct val="107000"/>
                        </a:lnSpc>
                        <a:spcAft>
                          <a:spcPts val="0"/>
                        </a:spcAft>
                      </a:pPr>
                      <a:r>
                        <a:rPr lang="fr-FR" sz="1100">
                          <a:solidFill>
                            <a:sysClr val="windowText" lastClr="000000"/>
                          </a:solidFill>
                          <a:effectLst/>
                        </a:rPr>
                        <a:t> </a:t>
                      </a:r>
                      <a:endParaRPr lang="fr-FR" sz="110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1976" marR="51976"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52877874"/>
                  </a:ext>
                </a:extLst>
              </a:tr>
              <a:tr h="180846">
                <a:tc>
                  <a:txBody>
                    <a:bodyPr/>
                    <a:lstStyle/>
                    <a:p>
                      <a:pPr algn="l">
                        <a:lnSpc>
                          <a:spcPct val="107000"/>
                        </a:lnSpc>
                        <a:spcAft>
                          <a:spcPts val="0"/>
                        </a:spcAft>
                      </a:pPr>
                      <a:r>
                        <a:rPr lang="fr-FR" sz="1100">
                          <a:solidFill>
                            <a:sysClr val="windowText" lastClr="000000"/>
                          </a:solidFill>
                          <a:effectLst/>
                        </a:rPr>
                        <a:t>Accueil téléphonique :</a:t>
                      </a:r>
                      <a:endParaRPr lang="fr-FR" sz="110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1976" marR="51976"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a:lnSpc>
                          <a:spcPct val="107000"/>
                        </a:lnSpc>
                        <a:spcAft>
                          <a:spcPts val="0"/>
                        </a:spcAft>
                      </a:pPr>
                      <a:r>
                        <a:rPr lang="fr-FR" sz="1100">
                          <a:solidFill>
                            <a:sysClr val="windowText" lastClr="000000"/>
                          </a:solidFill>
                          <a:effectLst/>
                        </a:rPr>
                        <a:t>03 26 50 43 73 </a:t>
                      </a:r>
                      <a:endParaRPr lang="fr-FR" sz="110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1976" marR="51976"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8324701"/>
                  </a:ext>
                </a:extLst>
              </a:tr>
              <a:tr h="180846">
                <a:tc>
                  <a:txBody>
                    <a:bodyPr/>
                    <a:lstStyle/>
                    <a:p>
                      <a:pPr algn="l">
                        <a:lnSpc>
                          <a:spcPct val="107000"/>
                        </a:lnSpc>
                        <a:spcAft>
                          <a:spcPts val="0"/>
                        </a:spcAft>
                      </a:pPr>
                      <a:r>
                        <a:rPr lang="fr-FR" sz="1100">
                          <a:solidFill>
                            <a:sysClr val="windowText" lastClr="000000"/>
                          </a:solidFill>
                          <a:effectLst/>
                        </a:rPr>
                        <a:t> </a:t>
                      </a:r>
                      <a:endParaRPr lang="fr-FR" sz="110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1976" marR="51976"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a:lnSpc>
                          <a:spcPct val="107000"/>
                        </a:lnSpc>
                        <a:spcAft>
                          <a:spcPts val="0"/>
                        </a:spcAft>
                      </a:pPr>
                      <a:r>
                        <a:rPr lang="fr-FR" sz="1100">
                          <a:solidFill>
                            <a:sysClr val="windowText" lastClr="000000"/>
                          </a:solidFill>
                          <a:effectLst/>
                        </a:rPr>
                        <a:t>lundi au vendredi 9h00 à 17h00</a:t>
                      </a:r>
                      <a:endParaRPr lang="fr-FR" sz="110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1976" marR="51976"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328359964"/>
                  </a:ext>
                </a:extLst>
              </a:tr>
              <a:tr h="180846">
                <a:tc>
                  <a:txBody>
                    <a:bodyPr/>
                    <a:lstStyle/>
                    <a:p>
                      <a:pPr algn="l">
                        <a:lnSpc>
                          <a:spcPct val="107000"/>
                        </a:lnSpc>
                        <a:spcAft>
                          <a:spcPts val="0"/>
                        </a:spcAft>
                      </a:pPr>
                      <a:r>
                        <a:rPr lang="fr-FR" sz="1100">
                          <a:solidFill>
                            <a:sysClr val="windowText" lastClr="000000"/>
                          </a:solidFill>
                          <a:effectLst/>
                        </a:rPr>
                        <a:t> </a:t>
                      </a:r>
                      <a:endParaRPr lang="fr-FR" sz="110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1976" marR="51976"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a:lnSpc>
                          <a:spcPct val="107000"/>
                        </a:lnSpc>
                        <a:spcAft>
                          <a:spcPts val="0"/>
                        </a:spcAft>
                      </a:pPr>
                      <a:r>
                        <a:rPr lang="fr-FR" sz="1100">
                          <a:solidFill>
                            <a:sysClr val="windowText" lastClr="000000"/>
                          </a:solidFill>
                          <a:effectLst/>
                        </a:rPr>
                        <a:t> </a:t>
                      </a:r>
                      <a:endParaRPr lang="fr-FR" sz="110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1976" marR="51976"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128817616"/>
                  </a:ext>
                </a:extLst>
              </a:tr>
              <a:tr h="180846">
                <a:tc>
                  <a:txBody>
                    <a:bodyPr/>
                    <a:lstStyle/>
                    <a:p>
                      <a:pPr algn="l">
                        <a:lnSpc>
                          <a:spcPct val="107000"/>
                        </a:lnSpc>
                        <a:spcAft>
                          <a:spcPts val="0"/>
                        </a:spcAft>
                      </a:pPr>
                      <a:r>
                        <a:rPr lang="fr-FR" sz="1100">
                          <a:solidFill>
                            <a:sysClr val="windowText" lastClr="000000"/>
                          </a:solidFill>
                          <a:effectLst/>
                        </a:rPr>
                        <a:t>Email secrétariat :</a:t>
                      </a:r>
                      <a:endParaRPr lang="fr-FR" sz="110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1976" marR="51976"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a:lnSpc>
                          <a:spcPct val="107000"/>
                        </a:lnSpc>
                        <a:spcAft>
                          <a:spcPts val="0"/>
                        </a:spcAft>
                      </a:pPr>
                      <a:r>
                        <a:rPr lang="fr-FR" sz="1100">
                          <a:solidFill>
                            <a:sysClr val="windowText" lastClr="000000"/>
                          </a:solidFill>
                          <a:effectLst/>
                        </a:rPr>
                        <a:t>soins.support@reims.unicancer.fr</a:t>
                      </a:r>
                      <a:endParaRPr lang="fr-FR" sz="110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1976" marR="51976"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031243062"/>
                  </a:ext>
                </a:extLst>
              </a:tr>
              <a:tr h="180846">
                <a:tc>
                  <a:txBody>
                    <a:bodyPr/>
                    <a:lstStyle/>
                    <a:p>
                      <a:pPr algn="l">
                        <a:lnSpc>
                          <a:spcPct val="107000"/>
                        </a:lnSpc>
                        <a:spcAft>
                          <a:spcPts val="0"/>
                        </a:spcAft>
                      </a:pPr>
                      <a:r>
                        <a:rPr lang="fr-FR" sz="1100">
                          <a:solidFill>
                            <a:sysClr val="windowText" lastClr="000000"/>
                          </a:solidFill>
                          <a:effectLst/>
                        </a:rPr>
                        <a:t> </a:t>
                      </a:r>
                      <a:endParaRPr lang="fr-FR" sz="110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1976" marR="51976"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a:lnSpc>
                          <a:spcPct val="107000"/>
                        </a:lnSpc>
                        <a:spcAft>
                          <a:spcPts val="0"/>
                        </a:spcAft>
                      </a:pPr>
                      <a:r>
                        <a:rPr lang="fr-FR" sz="1100">
                          <a:solidFill>
                            <a:sysClr val="windowText" lastClr="000000"/>
                          </a:solidFill>
                          <a:effectLst/>
                        </a:rPr>
                        <a:t> </a:t>
                      </a:r>
                      <a:endParaRPr lang="fr-FR" sz="110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1976" marR="51976"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493870873"/>
                  </a:ext>
                </a:extLst>
              </a:tr>
              <a:tr h="573629">
                <a:tc>
                  <a:txBody>
                    <a:bodyPr/>
                    <a:lstStyle/>
                    <a:p>
                      <a:pPr algn="l">
                        <a:lnSpc>
                          <a:spcPct val="107000"/>
                        </a:lnSpc>
                        <a:spcAft>
                          <a:spcPts val="0"/>
                        </a:spcAft>
                      </a:pPr>
                      <a:endParaRPr lang="fr-FR" sz="110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1976" marR="51976"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a:lnSpc>
                          <a:spcPct val="107000"/>
                        </a:lnSpc>
                        <a:spcAft>
                          <a:spcPts val="0"/>
                        </a:spcAft>
                      </a:pPr>
                      <a:endParaRPr lang="fr-FR" sz="1100" dirty="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1976" marR="51976"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4000229577"/>
                  </a:ext>
                </a:extLst>
              </a:tr>
            </a:tbl>
          </a:graphicData>
        </a:graphic>
      </p:graphicFrame>
      <p:graphicFrame>
        <p:nvGraphicFramePr>
          <p:cNvPr id="10" name="Tableau 9"/>
          <p:cNvGraphicFramePr>
            <a:graphicFrameLocks noGrp="1"/>
          </p:cNvGraphicFramePr>
          <p:nvPr>
            <p:extLst>
              <p:ext uri="{D42A27DB-BD31-4B8C-83A1-F6EECF244321}">
                <p14:modId xmlns:p14="http://schemas.microsoft.com/office/powerpoint/2010/main" val="682137851"/>
              </p:ext>
            </p:extLst>
          </p:nvPr>
        </p:nvGraphicFramePr>
        <p:xfrm>
          <a:off x="6959287" y="831359"/>
          <a:ext cx="4205653" cy="5441521"/>
        </p:xfrm>
        <a:graphic>
          <a:graphicData uri="http://schemas.openxmlformats.org/drawingml/2006/table">
            <a:tbl>
              <a:tblPr firstRow="1" firstCol="1" bandRow="1">
                <a:tableStyleId>{5C22544A-7EE6-4342-B048-85BDC9FD1C3A}</a:tableStyleId>
              </a:tblPr>
              <a:tblGrid>
                <a:gridCol w="1517963">
                  <a:extLst>
                    <a:ext uri="{9D8B030D-6E8A-4147-A177-3AD203B41FA5}">
                      <a16:colId xmlns:a16="http://schemas.microsoft.com/office/drawing/2014/main" val="3726154664"/>
                    </a:ext>
                  </a:extLst>
                </a:gridCol>
                <a:gridCol w="2687690">
                  <a:extLst>
                    <a:ext uri="{9D8B030D-6E8A-4147-A177-3AD203B41FA5}">
                      <a16:colId xmlns:a16="http://schemas.microsoft.com/office/drawing/2014/main" val="890517697"/>
                    </a:ext>
                  </a:extLst>
                </a:gridCol>
              </a:tblGrid>
              <a:tr h="254328">
                <a:tc gridSpan="2">
                  <a:txBody>
                    <a:bodyPr/>
                    <a:lstStyle/>
                    <a:p>
                      <a:pPr algn="l">
                        <a:lnSpc>
                          <a:spcPct val="107000"/>
                        </a:lnSpc>
                        <a:spcAft>
                          <a:spcPts val="0"/>
                        </a:spcAft>
                      </a:pPr>
                      <a:r>
                        <a:rPr lang="fr-FR" sz="1400">
                          <a:solidFill>
                            <a:sysClr val="windowText" lastClr="000000"/>
                          </a:solidFill>
                          <a:effectLst/>
                        </a:rPr>
                        <a:t>Ressources interventionnelles disponibles</a:t>
                      </a:r>
                      <a:endParaRPr lang="fr-FR" sz="140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2722" marR="62722" marT="0" marB="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hMerge="1">
                  <a:txBody>
                    <a:bodyPr/>
                    <a:lstStyle/>
                    <a:p>
                      <a:endParaRPr lang="fr-FR"/>
                    </a:p>
                  </a:txBody>
                  <a:tcPr/>
                </a:tc>
                <a:extLst>
                  <a:ext uri="{0D108BD9-81ED-4DB2-BD59-A6C34878D82A}">
                    <a16:rowId xmlns:a16="http://schemas.microsoft.com/office/drawing/2014/main" val="2820199251"/>
                  </a:ext>
                </a:extLst>
              </a:tr>
              <a:tr h="182693">
                <a:tc>
                  <a:txBody>
                    <a:bodyPr/>
                    <a:lstStyle/>
                    <a:p>
                      <a:pPr algn="l">
                        <a:lnSpc>
                          <a:spcPct val="107000"/>
                        </a:lnSpc>
                        <a:spcAft>
                          <a:spcPts val="0"/>
                        </a:spcAft>
                      </a:pPr>
                      <a:r>
                        <a:rPr lang="fr-FR" sz="1100">
                          <a:solidFill>
                            <a:sysClr val="windowText" lastClr="000000"/>
                          </a:solidFill>
                          <a:effectLst/>
                        </a:rPr>
                        <a:t>Anesthésie :</a:t>
                      </a:r>
                      <a:endParaRPr lang="fr-FR" sz="110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2722" marR="62722" marT="0" marB="0">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algn="l">
                        <a:lnSpc>
                          <a:spcPct val="107000"/>
                        </a:lnSpc>
                        <a:spcAft>
                          <a:spcPts val="0"/>
                        </a:spcAft>
                      </a:pPr>
                      <a:r>
                        <a:rPr lang="fr-FR" sz="1100" dirty="0">
                          <a:solidFill>
                            <a:sysClr val="windowText" lastClr="000000"/>
                          </a:solidFill>
                          <a:effectLst/>
                        </a:rPr>
                        <a:t>Oui</a:t>
                      </a:r>
                      <a:endParaRPr lang="fr-FR" sz="1100" dirty="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2722" marR="62722" marT="0" marB="0">
                    <a:lnL w="12700" cmpd="sng">
                      <a:noFill/>
                    </a:lnL>
                    <a:lnR w="12700" cmpd="sng">
                      <a:noFill/>
                    </a:lnR>
                    <a:lnT w="381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611211637"/>
                  </a:ext>
                </a:extLst>
              </a:tr>
              <a:tr h="182693">
                <a:tc gridSpan="2">
                  <a:txBody>
                    <a:bodyPr/>
                    <a:lstStyle/>
                    <a:p>
                      <a:pPr algn="l">
                        <a:lnSpc>
                          <a:spcPct val="107000"/>
                        </a:lnSpc>
                        <a:spcAft>
                          <a:spcPts val="0"/>
                        </a:spcAft>
                      </a:pPr>
                      <a:r>
                        <a:rPr lang="fr-FR" sz="1100">
                          <a:solidFill>
                            <a:sysClr val="windowText" lastClr="000000"/>
                          </a:solidFill>
                          <a:effectLst/>
                        </a:rPr>
                        <a:t>Pour les blocs nerveux périphériques</a:t>
                      </a:r>
                      <a:endParaRPr lang="fr-FR" sz="110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2722" marR="62722"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hMerge="1">
                  <a:txBody>
                    <a:bodyPr/>
                    <a:lstStyle/>
                    <a:p>
                      <a:endParaRPr lang="fr-FR"/>
                    </a:p>
                  </a:txBody>
                  <a:tcPr/>
                </a:tc>
                <a:extLst>
                  <a:ext uri="{0D108BD9-81ED-4DB2-BD59-A6C34878D82A}">
                    <a16:rowId xmlns:a16="http://schemas.microsoft.com/office/drawing/2014/main" val="3559676063"/>
                  </a:ext>
                </a:extLst>
              </a:tr>
              <a:tr h="365385">
                <a:tc>
                  <a:txBody>
                    <a:bodyPr/>
                    <a:lstStyle/>
                    <a:p>
                      <a:pPr algn="l">
                        <a:lnSpc>
                          <a:spcPct val="107000"/>
                        </a:lnSpc>
                        <a:spcAft>
                          <a:spcPts val="0"/>
                        </a:spcAft>
                      </a:pPr>
                      <a:r>
                        <a:rPr lang="fr-FR" sz="1100">
                          <a:solidFill>
                            <a:sysClr val="windowText" lastClr="000000"/>
                          </a:solidFill>
                          <a:effectLst/>
                        </a:rPr>
                        <a:t> </a:t>
                      </a:r>
                      <a:endParaRPr lang="fr-FR" sz="110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2722" marR="62722"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a:lnSpc>
                          <a:spcPct val="107000"/>
                        </a:lnSpc>
                        <a:spcAft>
                          <a:spcPts val="0"/>
                        </a:spcAft>
                      </a:pPr>
                      <a:r>
                        <a:rPr lang="fr-FR" sz="1100" dirty="0">
                          <a:solidFill>
                            <a:sysClr val="windowText" lastClr="000000"/>
                          </a:solidFill>
                          <a:effectLst/>
                        </a:rPr>
                        <a:t>Injections itératives;</a:t>
                      </a:r>
                    </a:p>
                    <a:p>
                      <a:pPr algn="l">
                        <a:lnSpc>
                          <a:spcPct val="107000"/>
                        </a:lnSpc>
                        <a:spcAft>
                          <a:spcPts val="0"/>
                        </a:spcAft>
                      </a:pPr>
                      <a:r>
                        <a:rPr lang="fr-FR" sz="1100" dirty="0" err="1">
                          <a:solidFill>
                            <a:sysClr val="windowText" lastClr="000000"/>
                          </a:solidFill>
                          <a:effectLst/>
                        </a:rPr>
                        <a:t>Phénolisation</a:t>
                      </a:r>
                      <a:r>
                        <a:rPr lang="fr-FR" sz="1100" dirty="0">
                          <a:solidFill>
                            <a:sysClr val="windowText" lastClr="000000"/>
                          </a:solidFill>
                          <a:effectLst/>
                        </a:rPr>
                        <a:t>/alcoolisation</a:t>
                      </a:r>
                      <a:endParaRPr lang="fr-FR" sz="1100" dirty="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2722" marR="62722"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484147805"/>
                  </a:ext>
                </a:extLst>
              </a:tr>
              <a:tr h="182693">
                <a:tc>
                  <a:txBody>
                    <a:bodyPr/>
                    <a:lstStyle/>
                    <a:p>
                      <a:pPr algn="l">
                        <a:lnSpc>
                          <a:spcPct val="107000"/>
                        </a:lnSpc>
                        <a:spcAft>
                          <a:spcPts val="0"/>
                        </a:spcAft>
                      </a:pPr>
                      <a:r>
                        <a:rPr lang="fr-FR" sz="1100">
                          <a:solidFill>
                            <a:sysClr val="windowText" lastClr="000000"/>
                          </a:solidFill>
                          <a:effectLst/>
                        </a:rPr>
                        <a:t> </a:t>
                      </a:r>
                      <a:endParaRPr lang="fr-FR" sz="110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2722" marR="62722"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a:lnSpc>
                          <a:spcPct val="107000"/>
                        </a:lnSpc>
                        <a:spcAft>
                          <a:spcPts val="0"/>
                        </a:spcAft>
                      </a:pPr>
                      <a:r>
                        <a:rPr lang="fr-FR" sz="1100">
                          <a:solidFill>
                            <a:sysClr val="windowText" lastClr="000000"/>
                          </a:solidFill>
                          <a:effectLst/>
                        </a:rPr>
                        <a:t> </a:t>
                      </a:r>
                      <a:endParaRPr lang="fr-FR" sz="110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2722" marR="62722"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801024007"/>
                  </a:ext>
                </a:extLst>
              </a:tr>
              <a:tr h="182693">
                <a:tc gridSpan="2">
                  <a:txBody>
                    <a:bodyPr/>
                    <a:lstStyle/>
                    <a:p>
                      <a:pPr algn="l">
                        <a:lnSpc>
                          <a:spcPct val="107000"/>
                        </a:lnSpc>
                        <a:spcAft>
                          <a:spcPts val="0"/>
                        </a:spcAft>
                      </a:pPr>
                      <a:r>
                        <a:rPr lang="fr-FR" sz="1100" dirty="0">
                          <a:solidFill>
                            <a:sysClr val="windowText" lastClr="000000"/>
                          </a:solidFill>
                          <a:effectLst/>
                        </a:rPr>
                        <a:t>Pour l’analgésie périmédullaire</a:t>
                      </a:r>
                      <a:endParaRPr lang="fr-FR" sz="1100" dirty="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2722" marR="62722"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hMerge="1">
                  <a:txBody>
                    <a:bodyPr/>
                    <a:lstStyle/>
                    <a:p>
                      <a:endParaRPr lang="fr-FR"/>
                    </a:p>
                  </a:txBody>
                  <a:tcPr/>
                </a:tc>
                <a:extLst>
                  <a:ext uri="{0D108BD9-81ED-4DB2-BD59-A6C34878D82A}">
                    <a16:rowId xmlns:a16="http://schemas.microsoft.com/office/drawing/2014/main" val="1153766016"/>
                  </a:ext>
                </a:extLst>
              </a:tr>
              <a:tr h="663171">
                <a:tc>
                  <a:txBody>
                    <a:bodyPr/>
                    <a:lstStyle/>
                    <a:p>
                      <a:pPr algn="l">
                        <a:lnSpc>
                          <a:spcPct val="107000"/>
                        </a:lnSpc>
                        <a:spcAft>
                          <a:spcPts val="0"/>
                        </a:spcAft>
                      </a:pPr>
                      <a:r>
                        <a:rPr lang="fr-FR" sz="1100">
                          <a:solidFill>
                            <a:sysClr val="windowText" lastClr="000000"/>
                          </a:solidFill>
                          <a:effectLst/>
                        </a:rPr>
                        <a:t> </a:t>
                      </a:r>
                      <a:endParaRPr lang="fr-FR" sz="110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2722" marR="62722"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a:lnSpc>
                          <a:spcPct val="107000"/>
                        </a:lnSpc>
                        <a:spcAft>
                          <a:spcPts val="0"/>
                        </a:spcAft>
                      </a:pPr>
                      <a:r>
                        <a:rPr lang="fr-FR" sz="1100" dirty="0">
                          <a:solidFill>
                            <a:sysClr val="windowText" lastClr="000000"/>
                          </a:solidFill>
                          <a:effectLst/>
                        </a:rPr>
                        <a:t>Péridurale avec cathéter relié à une chambre implantable;</a:t>
                      </a:r>
                    </a:p>
                    <a:p>
                      <a:pPr algn="l">
                        <a:lnSpc>
                          <a:spcPct val="107000"/>
                        </a:lnSpc>
                        <a:spcAft>
                          <a:spcPts val="0"/>
                        </a:spcAft>
                      </a:pPr>
                      <a:r>
                        <a:rPr lang="fr-FR" sz="1100" dirty="0">
                          <a:solidFill>
                            <a:sysClr val="windowText" lastClr="000000"/>
                          </a:solidFill>
                          <a:effectLst/>
                        </a:rPr>
                        <a:t>Cathéter intrathécal relié à une chambre implantable</a:t>
                      </a:r>
                    </a:p>
                  </a:txBody>
                  <a:tcPr marL="62722" marR="62722"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822097936"/>
                  </a:ext>
                </a:extLst>
              </a:tr>
              <a:tr h="182693">
                <a:tc>
                  <a:txBody>
                    <a:bodyPr/>
                    <a:lstStyle/>
                    <a:p>
                      <a:pPr algn="l">
                        <a:lnSpc>
                          <a:spcPct val="107000"/>
                        </a:lnSpc>
                        <a:spcAft>
                          <a:spcPts val="0"/>
                        </a:spcAft>
                      </a:pPr>
                      <a:r>
                        <a:rPr lang="fr-FR" sz="1100">
                          <a:solidFill>
                            <a:sysClr val="windowText" lastClr="000000"/>
                          </a:solidFill>
                          <a:effectLst/>
                        </a:rPr>
                        <a:t> </a:t>
                      </a:r>
                      <a:endParaRPr lang="fr-FR" sz="110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2722" marR="62722"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a:lnSpc>
                          <a:spcPct val="107000"/>
                        </a:lnSpc>
                        <a:spcAft>
                          <a:spcPts val="0"/>
                        </a:spcAft>
                      </a:pPr>
                      <a:r>
                        <a:rPr lang="fr-FR" sz="1100">
                          <a:solidFill>
                            <a:sysClr val="windowText" lastClr="000000"/>
                          </a:solidFill>
                          <a:effectLst/>
                        </a:rPr>
                        <a:t> </a:t>
                      </a:r>
                      <a:endParaRPr lang="fr-FR" sz="110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2722" marR="62722"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183134746"/>
                  </a:ext>
                </a:extLst>
              </a:tr>
              <a:tr h="365385">
                <a:tc gridSpan="2">
                  <a:txBody>
                    <a:bodyPr/>
                    <a:lstStyle/>
                    <a:p>
                      <a:pPr algn="l">
                        <a:lnSpc>
                          <a:spcPct val="107000"/>
                        </a:lnSpc>
                        <a:spcAft>
                          <a:spcPts val="0"/>
                        </a:spcAft>
                      </a:pPr>
                      <a:r>
                        <a:rPr lang="fr-FR" sz="1100" dirty="0">
                          <a:solidFill>
                            <a:sysClr val="windowText" lastClr="000000"/>
                          </a:solidFill>
                          <a:effectLst/>
                        </a:rPr>
                        <a:t>Suivi et gestion des dispositifs à demeure (cathéter périnerveux ou péridural, pompe intrathécale)</a:t>
                      </a:r>
                      <a:endParaRPr lang="fr-FR" sz="1100" dirty="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2722" marR="62722"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hMerge="1">
                  <a:txBody>
                    <a:bodyPr/>
                    <a:lstStyle/>
                    <a:p>
                      <a:endParaRPr lang="fr-FR"/>
                    </a:p>
                  </a:txBody>
                  <a:tcPr/>
                </a:tc>
                <a:extLst>
                  <a:ext uri="{0D108BD9-81ED-4DB2-BD59-A6C34878D82A}">
                    <a16:rowId xmlns:a16="http://schemas.microsoft.com/office/drawing/2014/main" val="2457205586"/>
                  </a:ext>
                </a:extLst>
              </a:tr>
              <a:tr h="182693">
                <a:tc>
                  <a:txBody>
                    <a:bodyPr/>
                    <a:lstStyle/>
                    <a:p>
                      <a:pPr algn="l">
                        <a:lnSpc>
                          <a:spcPct val="107000"/>
                        </a:lnSpc>
                        <a:spcAft>
                          <a:spcPts val="0"/>
                        </a:spcAft>
                      </a:pPr>
                      <a:r>
                        <a:rPr lang="fr-FR" sz="1100">
                          <a:solidFill>
                            <a:sysClr val="windowText" lastClr="000000"/>
                          </a:solidFill>
                          <a:effectLst/>
                        </a:rPr>
                        <a:t> </a:t>
                      </a:r>
                      <a:endParaRPr lang="fr-FR" sz="110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2722" marR="62722"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a:lnSpc>
                          <a:spcPct val="107000"/>
                        </a:lnSpc>
                        <a:spcAft>
                          <a:spcPts val="0"/>
                        </a:spcAft>
                      </a:pPr>
                      <a:r>
                        <a:rPr lang="fr-FR" sz="1100" dirty="0">
                          <a:solidFill>
                            <a:sysClr val="windowText" lastClr="000000"/>
                          </a:solidFill>
                          <a:effectLst/>
                        </a:rPr>
                        <a:t>Non</a:t>
                      </a:r>
                      <a:endParaRPr lang="fr-FR" sz="1100" dirty="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2722" marR="62722"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610148057"/>
                  </a:ext>
                </a:extLst>
              </a:tr>
              <a:tr h="182693">
                <a:tc>
                  <a:txBody>
                    <a:bodyPr/>
                    <a:lstStyle/>
                    <a:p>
                      <a:pPr algn="l">
                        <a:lnSpc>
                          <a:spcPct val="107000"/>
                        </a:lnSpc>
                        <a:spcAft>
                          <a:spcPts val="0"/>
                        </a:spcAft>
                      </a:pPr>
                      <a:r>
                        <a:rPr lang="fr-FR" sz="1100">
                          <a:solidFill>
                            <a:sysClr val="windowText" lastClr="000000"/>
                          </a:solidFill>
                          <a:effectLst/>
                        </a:rPr>
                        <a:t> </a:t>
                      </a:r>
                      <a:endParaRPr lang="fr-FR" sz="110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2722" marR="62722"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a:lnSpc>
                          <a:spcPct val="107000"/>
                        </a:lnSpc>
                        <a:spcAft>
                          <a:spcPts val="0"/>
                        </a:spcAft>
                      </a:pPr>
                      <a:r>
                        <a:rPr lang="fr-FR" sz="1100">
                          <a:solidFill>
                            <a:sysClr val="windowText" lastClr="000000"/>
                          </a:solidFill>
                          <a:effectLst/>
                        </a:rPr>
                        <a:t> </a:t>
                      </a:r>
                      <a:endParaRPr lang="fr-FR" sz="110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2722" marR="62722"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777274277"/>
                  </a:ext>
                </a:extLst>
              </a:tr>
              <a:tr h="365385">
                <a:tc>
                  <a:txBody>
                    <a:bodyPr/>
                    <a:lstStyle/>
                    <a:p>
                      <a:pPr algn="l">
                        <a:lnSpc>
                          <a:spcPct val="107000"/>
                        </a:lnSpc>
                        <a:spcAft>
                          <a:spcPts val="0"/>
                        </a:spcAft>
                      </a:pPr>
                      <a:r>
                        <a:rPr lang="fr-FR" sz="1100">
                          <a:solidFill>
                            <a:sysClr val="windowText" lastClr="000000"/>
                          </a:solidFill>
                          <a:effectLst/>
                        </a:rPr>
                        <a:t>Radiologie interventionnelle :</a:t>
                      </a:r>
                      <a:endParaRPr lang="fr-FR" sz="110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2722" marR="62722"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a:lnSpc>
                          <a:spcPct val="107000"/>
                        </a:lnSpc>
                        <a:spcAft>
                          <a:spcPts val="0"/>
                        </a:spcAft>
                      </a:pPr>
                      <a:r>
                        <a:rPr lang="fr-FR" sz="1100">
                          <a:solidFill>
                            <a:sysClr val="windowText" lastClr="000000"/>
                          </a:solidFill>
                          <a:effectLst/>
                        </a:rPr>
                        <a:t>Oui </a:t>
                      </a:r>
                      <a:endParaRPr lang="fr-FR" sz="110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2722" marR="62722"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159457573"/>
                  </a:ext>
                </a:extLst>
              </a:tr>
              <a:tr h="1096156">
                <a:tc>
                  <a:txBody>
                    <a:bodyPr/>
                    <a:lstStyle/>
                    <a:p>
                      <a:pPr algn="l">
                        <a:lnSpc>
                          <a:spcPct val="107000"/>
                        </a:lnSpc>
                        <a:spcAft>
                          <a:spcPts val="0"/>
                        </a:spcAft>
                      </a:pPr>
                      <a:r>
                        <a:rPr lang="fr-FR" sz="1100">
                          <a:solidFill>
                            <a:sysClr val="windowText" lastClr="000000"/>
                          </a:solidFill>
                          <a:effectLst/>
                        </a:rPr>
                        <a:t> </a:t>
                      </a:r>
                      <a:endParaRPr lang="fr-FR" sz="110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2722" marR="62722"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a:lnSpc>
                          <a:spcPct val="107000"/>
                        </a:lnSpc>
                        <a:spcAft>
                          <a:spcPts val="0"/>
                        </a:spcAft>
                      </a:pPr>
                      <a:r>
                        <a:rPr lang="fr-FR" sz="1100" dirty="0">
                          <a:solidFill>
                            <a:sysClr val="windowText" lastClr="000000"/>
                          </a:solidFill>
                          <a:effectLst/>
                        </a:rPr>
                        <a:t>Alcoolisation/</a:t>
                      </a:r>
                      <a:r>
                        <a:rPr lang="fr-FR" sz="1100" dirty="0" err="1">
                          <a:solidFill>
                            <a:sysClr val="windowText" lastClr="000000"/>
                          </a:solidFill>
                          <a:effectLst/>
                        </a:rPr>
                        <a:t>phénolisation</a:t>
                      </a:r>
                      <a:r>
                        <a:rPr lang="fr-FR" sz="1100" dirty="0">
                          <a:solidFill>
                            <a:sysClr val="windowText" lastClr="000000"/>
                          </a:solidFill>
                          <a:effectLst/>
                        </a:rPr>
                        <a:t> des plexus sympathique (cœliaque, hypogastrique, impar);</a:t>
                      </a:r>
                    </a:p>
                    <a:p>
                      <a:pPr algn="l">
                        <a:lnSpc>
                          <a:spcPct val="107000"/>
                        </a:lnSpc>
                        <a:spcAft>
                          <a:spcPts val="0"/>
                        </a:spcAft>
                      </a:pPr>
                      <a:r>
                        <a:rPr lang="fr-FR" sz="1100" dirty="0">
                          <a:solidFill>
                            <a:sysClr val="windowText" lastClr="000000"/>
                          </a:solidFill>
                          <a:effectLst/>
                        </a:rPr>
                        <a:t>Radiofréquence;</a:t>
                      </a:r>
                    </a:p>
                    <a:p>
                      <a:pPr algn="l">
                        <a:lnSpc>
                          <a:spcPct val="107000"/>
                        </a:lnSpc>
                        <a:spcAft>
                          <a:spcPts val="0"/>
                        </a:spcAft>
                      </a:pPr>
                      <a:r>
                        <a:rPr lang="fr-FR" sz="1100" dirty="0">
                          <a:solidFill>
                            <a:sysClr val="windowText" lastClr="000000"/>
                          </a:solidFill>
                          <a:effectLst/>
                        </a:rPr>
                        <a:t>Cryothérapie;</a:t>
                      </a:r>
                    </a:p>
                    <a:p>
                      <a:pPr algn="l">
                        <a:lnSpc>
                          <a:spcPct val="107000"/>
                        </a:lnSpc>
                        <a:spcAft>
                          <a:spcPts val="0"/>
                        </a:spcAft>
                      </a:pPr>
                      <a:r>
                        <a:rPr lang="fr-FR" sz="1100" dirty="0">
                          <a:solidFill>
                            <a:sysClr val="windowText" lastClr="000000"/>
                          </a:solidFill>
                          <a:effectLst/>
                        </a:rPr>
                        <a:t>Cimentoplastie</a:t>
                      </a:r>
                      <a:endParaRPr lang="fr-FR" sz="1100" dirty="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2722" marR="62722"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654209889"/>
                  </a:ext>
                </a:extLst>
              </a:tr>
              <a:tr h="182693">
                <a:tc>
                  <a:txBody>
                    <a:bodyPr/>
                    <a:lstStyle/>
                    <a:p>
                      <a:pPr algn="l">
                        <a:lnSpc>
                          <a:spcPct val="107000"/>
                        </a:lnSpc>
                        <a:spcAft>
                          <a:spcPts val="0"/>
                        </a:spcAft>
                      </a:pPr>
                      <a:r>
                        <a:rPr lang="fr-FR" sz="1100">
                          <a:solidFill>
                            <a:sysClr val="windowText" lastClr="000000"/>
                          </a:solidFill>
                          <a:effectLst/>
                        </a:rPr>
                        <a:t> </a:t>
                      </a:r>
                      <a:endParaRPr lang="fr-FR" sz="110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2722" marR="62722"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a:lnSpc>
                          <a:spcPct val="107000"/>
                        </a:lnSpc>
                        <a:spcAft>
                          <a:spcPts val="0"/>
                        </a:spcAft>
                      </a:pPr>
                      <a:r>
                        <a:rPr lang="fr-FR" sz="1100">
                          <a:solidFill>
                            <a:sysClr val="windowText" lastClr="000000"/>
                          </a:solidFill>
                          <a:effectLst/>
                        </a:rPr>
                        <a:t> </a:t>
                      </a:r>
                      <a:endParaRPr lang="fr-FR" sz="110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2722" marR="62722"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46903480"/>
                  </a:ext>
                </a:extLst>
              </a:tr>
              <a:tr h="182693">
                <a:tc>
                  <a:txBody>
                    <a:bodyPr/>
                    <a:lstStyle/>
                    <a:p>
                      <a:pPr algn="l">
                        <a:lnSpc>
                          <a:spcPct val="107000"/>
                        </a:lnSpc>
                        <a:spcAft>
                          <a:spcPts val="0"/>
                        </a:spcAft>
                      </a:pPr>
                      <a:r>
                        <a:rPr lang="fr-FR" sz="1100">
                          <a:solidFill>
                            <a:sysClr val="windowText" lastClr="000000"/>
                          </a:solidFill>
                          <a:effectLst/>
                        </a:rPr>
                        <a:t>Chirurgie :</a:t>
                      </a:r>
                      <a:endParaRPr lang="fr-FR" sz="110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2722" marR="62722"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a:lnSpc>
                          <a:spcPct val="107000"/>
                        </a:lnSpc>
                        <a:spcAft>
                          <a:spcPts val="0"/>
                        </a:spcAft>
                      </a:pPr>
                      <a:r>
                        <a:rPr lang="fr-FR" sz="1100">
                          <a:solidFill>
                            <a:sysClr val="windowText" lastClr="000000"/>
                          </a:solidFill>
                          <a:effectLst/>
                        </a:rPr>
                        <a:t>Non</a:t>
                      </a:r>
                      <a:endParaRPr lang="fr-FR" sz="110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2722" marR="62722"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922826600"/>
                  </a:ext>
                </a:extLst>
              </a:tr>
              <a:tr h="182693">
                <a:tc>
                  <a:txBody>
                    <a:bodyPr/>
                    <a:lstStyle/>
                    <a:p>
                      <a:pPr algn="l">
                        <a:lnSpc>
                          <a:spcPct val="107000"/>
                        </a:lnSpc>
                        <a:spcAft>
                          <a:spcPts val="0"/>
                        </a:spcAft>
                      </a:pPr>
                      <a:r>
                        <a:rPr lang="fr-FR" sz="1100" dirty="0">
                          <a:solidFill>
                            <a:sysClr val="windowText" lastClr="000000"/>
                          </a:solidFill>
                          <a:effectLst/>
                        </a:rPr>
                        <a:t> </a:t>
                      </a:r>
                      <a:endParaRPr lang="fr-FR" sz="1100" dirty="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2722" marR="62722"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endParaRPr lang="fr-FR" dirty="0"/>
                    </a:p>
                  </a:txBody>
                  <a:tcPr marL="62722" marR="62722"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734646953"/>
                  </a:ext>
                </a:extLst>
              </a:tr>
              <a:tr h="182693">
                <a:tc>
                  <a:txBody>
                    <a:bodyPr/>
                    <a:lstStyle/>
                    <a:p>
                      <a:pPr algn="l">
                        <a:lnSpc>
                          <a:spcPct val="107000"/>
                        </a:lnSpc>
                        <a:spcAft>
                          <a:spcPts val="0"/>
                        </a:spcAft>
                      </a:pPr>
                      <a:r>
                        <a:rPr lang="fr-FR" sz="1100" dirty="0">
                          <a:solidFill>
                            <a:sysClr val="windowText" lastClr="000000"/>
                          </a:solidFill>
                          <a:effectLst/>
                        </a:rPr>
                        <a:t> Autorisation radiothérapie externe :</a:t>
                      </a:r>
                      <a:endParaRPr lang="fr-FR" sz="1100" dirty="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2722" marR="62722"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a:lnSpc>
                          <a:spcPct val="107000"/>
                        </a:lnSpc>
                        <a:spcAft>
                          <a:spcPts val="0"/>
                        </a:spcAft>
                      </a:pPr>
                      <a:r>
                        <a:rPr lang="fr-FR" sz="1100" dirty="0">
                          <a:solidFill>
                            <a:sysClr val="windowText" lastClr="000000"/>
                          </a:solidFill>
                          <a:effectLst/>
                        </a:rPr>
                        <a:t>Oui</a:t>
                      </a:r>
                      <a:endParaRPr lang="fr-FR" sz="1100" dirty="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2722" marR="62722"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64377594"/>
                  </a:ext>
                </a:extLst>
              </a:tr>
            </a:tbl>
          </a:graphicData>
        </a:graphic>
      </p:graphicFrame>
      <p:sp>
        <p:nvSpPr>
          <p:cNvPr id="11" name="Bouton d'action : Retour 10">
            <a:hlinkClick r:id="rId12" action="ppaction://hlinksldjump" highlightClick="1"/>
          </p:cNvPr>
          <p:cNvSpPr/>
          <p:nvPr/>
        </p:nvSpPr>
        <p:spPr>
          <a:xfrm>
            <a:off x="11604625" y="138516"/>
            <a:ext cx="476250" cy="478595"/>
          </a:xfrm>
          <a:prstGeom prst="actionButtonReturn">
            <a:avLst/>
          </a:prstGeom>
          <a:solidFill>
            <a:srgbClr val="EADB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5" name="ZoneTexte 14"/>
          <p:cNvSpPr txBox="1"/>
          <p:nvPr/>
        </p:nvSpPr>
        <p:spPr>
          <a:xfrm>
            <a:off x="-17122" y="6601922"/>
            <a:ext cx="4273927" cy="253916"/>
          </a:xfrm>
          <a:prstGeom prst="rect">
            <a:avLst/>
          </a:prstGeom>
        </p:spPr>
        <p:txBody>
          <a:bodyPr wrap="none" rtlCol="0">
            <a:spAutoFit/>
          </a:bodyPr>
          <a:lstStyle/>
          <a:p>
            <a:pPr marL="0" indent="0" algn="ctr">
              <a:buNone/>
            </a:pPr>
            <a:r>
              <a:rPr lang="fr-FR" sz="1050" i="1" dirty="0"/>
              <a:t>Enquête DSRC NEON, 2022 – Autorisation Radiothérapie Externe Nov. 2024</a:t>
            </a:r>
          </a:p>
        </p:txBody>
      </p:sp>
      <p:sp>
        <p:nvSpPr>
          <p:cNvPr id="16" name="Ellipse 15"/>
          <p:cNvSpPr/>
          <p:nvPr/>
        </p:nvSpPr>
        <p:spPr>
          <a:xfrm>
            <a:off x="98852" y="81932"/>
            <a:ext cx="449788" cy="400206"/>
          </a:xfrm>
          <a:prstGeom prst="ellipse">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150276220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26" name="Image 2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79833" y="3935529"/>
            <a:ext cx="5149542" cy="1376413"/>
          </a:xfrm>
          <a:prstGeom prst="rect">
            <a:avLst/>
          </a:prstGeom>
        </p:spPr>
      </p:pic>
      <p:pic>
        <p:nvPicPr>
          <p:cNvPr id="30" name="Image 2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79833" y="1033464"/>
            <a:ext cx="5149542" cy="2400009"/>
          </a:xfrm>
          <a:prstGeom prst="rect">
            <a:avLst/>
          </a:prstGeom>
        </p:spPr>
      </p:pic>
      <p:sp>
        <p:nvSpPr>
          <p:cNvPr id="31" name="ZoneTexte 30"/>
          <p:cNvSpPr txBox="1"/>
          <p:nvPr/>
        </p:nvSpPr>
        <p:spPr>
          <a:xfrm>
            <a:off x="1279833" y="301666"/>
            <a:ext cx="2808269" cy="369332"/>
          </a:xfrm>
          <a:prstGeom prst="rect">
            <a:avLst/>
          </a:prstGeom>
        </p:spPr>
        <p:txBody>
          <a:bodyPr wrap="none" rtlCol="0">
            <a:spAutoFit/>
          </a:bodyPr>
          <a:lstStyle/>
          <a:p>
            <a:r>
              <a:rPr lang="fr-FR" b="1" dirty="0"/>
              <a:t>POLYCLINIQUE COURLANCY</a:t>
            </a:r>
            <a:endParaRPr lang="fr-FR" dirty="0"/>
          </a:p>
        </p:txBody>
      </p:sp>
      <p:pic>
        <p:nvPicPr>
          <p:cNvPr id="7" name="Imag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5400000">
            <a:off x="3688575" y="331301"/>
            <a:ext cx="400110" cy="400110"/>
          </a:xfrm>
          <a:prstGeom prst="rect">
            <a:avLst/>
          </a:prstGeom>
        </p:spPr>
      </p:pic>
      <p:pic>
        <p:nvPicPr>
          <p:cNvPr id="8" name="Image 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279833" y="252816"/>
            <a:ext cx="404990" cy="409869"/>
          </a:xfrm>
          <a:prstGeom prst="rect">
            <a:avLst/>
          </a:prstGeom>
        </p:spPr>
      </p:pic>
      <p:sp>
        <p:nvSpPr>
          <p:cNvPr id="11" name="Bouton d'action : Retour 10">
            <a:hlinkClick r:id="rId7" action="ppaction://hlinksldjump" highlightClick="1"/>
          </p:cNvPr>
          <p:cNvSpPr/>
          <p:nvPr/>
        </p:nvSpPr>
        <p:spPr>
          <a:xfrm>
            <a:off x="11604625" y="138516"/>
            <a:ext cx="476250" cy="478595"/>
          </a:xfrm>
          <a:prstGeom prst="actionButtonReturn">
            <a:avLst/>
          </a:prstGeom>
          <a:solidFill>
            <a:srgbClr val="EADB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8" name="ZoneTexte 17"/>
          <p:cNvSpPr txBox="1"/>
          <p:nvPr/>
        </p:nvSpPr>
        <p:spPr>
          <a:xfrm>
            <a:off x="8727" y="6594559"/>
            <a:ext cx="1648208" cy="253916"/>
          </a:xfrm>
          <a:prstGeom prst="rect">
            <a:avLst/>
          </a:prstGeom>
        </p:spPr>
        <p:txBody>
          <a:bodyPr wrap="none" rtlCol="0">
            <a:spAutoFit/>
          </a:bodyPr>
          <a:lstStyle/>
          <a:p>
            <a:pPr marL="0" indent="0" algn="ctr">
              <a:buNone/>
            </a:pPr>
            <a:r>
              <a:rPr lang="fr-FR" sz="1050" i="1" dirty="0"/>
              <a:t>GT Douleur et Cancer 2024</a:t>
            </a:r>
          </a:p>
        </p:txBody>
      </p:sp>
      <p:graphicFrame>
        <p:nvGraphicFramePr>
          <p:cNvPr id="43" name="Tableau 42"/>
          <p:cNvGraphicFramePr>
            <a:graphicFrameLocks noGrp="1"/>
          </p:cNvGraphicFramePr>
          <p:nvPr>
            <p:extLst>
              <p:ext uri="{D42A27DB-BD31-4B8C-83A1-F6EECF244321}">
                <p14:modId xmlns:p14="http://schemas.microsoft.com/office/powerpoint/2010/main" val="115035281"/>
              </p:ext>
            </p:extLst>
          </p:nvPr>
        </p:nvGraphicFramePr>
        <p:xfrm>
          <a:off x="1395701" y="771321"/>
          <a:ext cx="5033674" cy="4647381"/>
        </p:xfrm>
        <a:graphic>
          <a:graphicData uri="http://schemas.openxmlformats.org/drawingml/2006/table">
            <a:tbl>
              <a:tblPr firstRow="1" firstCol="1" bandRow="1">
                <a:tableStyleId>{5C22544A-7EE6-4342-B048-85BDC9FD1C3A}</a:tableStyleId>
              </a:tblPr>
              <a:tblGrid>
                <a:gridCol w="2141747">
                  <a:extLst>
                    <a:ext uri="{9D8B030D-6E8A-4147-A177-3AD203B41FA5}">
                      <a16:colId xmlns:a16="http://schemas.microsoft.com/office/drawing/2014/main" val="584894882"/>
                    </a:ext>
                  </a:extLst>
                </a:gridCol>
                <a:gridCol w="2891927">
                  <a:extLst>
                    <a:ext uri="{9D8B030D-6E8A-4147-A177-3AD203B41FA5}">
                      <a16:colId xmlns:a16="http://schemas.microsoft.com/office/drawing/2014/main" val="3649325817"/>
                    </a:ext>
                  </a:extLst>
                </a:gridCol>
              </a:tblGrid>
              <a:tr h="250344">
                <a:tc gridSpan="2">
                  <a:txBody>
                    <a:bodyPr/>
                    <a:lstStyle/>
                    <a:p>
                      <a:pPr algn="l">
                        <a:lnSpc>
                          <a:spcPct val="107000"/>
                        </a:lnSpc>
                        <a:spcAft>
                          <a:spcPts val="0"/>
                        </a:spcAft>
                      </a:pPr>
                      <a:r>
                        <a:rPr lang="fr-FR" sz="1400">
                          <a:solidFill>
                            <a:sysClr val="windowText" lastClr="000000"/>
                          </a:solidFill>
                          <a:effectLst/>
                        </a:rPr>
                        <a:t>Informations générales</a:t>
                      </a:r>
                      <a:endParaRPr lang="fr-FR" sz="140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2877" marR="62877" marT="0" marB="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hMerge="1">
                  <a:txBody>
                    <a:bodyPr/>
                    <a:lstStyle/>
                    <a:p>
                      <a:endParaRPr lang="fr-FR"/>
                    </a:p>
                  </a:txBody>
                  <a:tcPr/>
                </a:tc>
                <a:extLst>
                  <a:ext uri="{0D108BD9-81ED-4DB2-BD59-A6C34878D82A}">
                    <a16:rowId xmlns:a16="http://schemas.microsoft.com/office/drawing/2014/main" val="2083060343"/>
                  </a:ext>
                </a:extLst>
              </a:tr>
              <a:tr h="164471">
                <a:tc>
                  <a:txBody>
                    <a:bodyPr/>
                    <a:lstStyle/>
                    <a:p>
                      <a:pPr algn="l">
                        <a:lnSpc>
                          <a:spcPct val="107000"/>
                        </a:lnSpc>
                        <a:spcAft>
                          <a:spcPts val="0"/>
                        </a:spcAft>
                      </a:pPr>
                      <a:r>
                        <a:rPr lang="fr-FR" sz="1100">
                          <a:solidFill>
                            <a:sysClr val="windowText" lastClr="000000"/>
                          </a:solidFill>
                          <a:effectLst/>
                        </a:rPr>
                        <a:t> Médecin responsable :</a:t>
                      </a:r>
                      <a:endParaRPr lang="fr-FR" sz="110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2877" marR="62877" marT="0" marB="0">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marL="0" marR="0" lvl="0" indent="0" algn="l" defTabSz="914377" rtl="0" eaLnBrk="1" fontAlgn="auto" latinLnBrk="0" hangingPunct="1">
                        <a:lnSpc>
                          <a:spcPct val="107000"/>
                        </a:lnSpc>
                        <a:spcBef>
                          <a:spcPts val="0"/>
                        </a:spcBef>
                        <a:spcAft>
                          <a:spcPts val="0"/>
                        </a:spcAft>
                        <a:buClrTx/>
                        <a:buSzTx/>
                        <a:buFontTx/>
                        <a:buNone/>
                        <a:tabLst/>
                        <a:defRPr/>
                      </a:pPr>
                      <a:r>
                        <a:rPr lang="fr-FR" sz="1100" i="1" dirty="0">
                          <a:solidFill>
                            <a:sysClr val="windowText" lastClr="000000"/>
                          </a:solidFill>
                          <a:effectLst/>
                        </a:rPr>
                        <a:t>Information</a:t>
                      </a:r>
                      <a:r>
                        <a:rPr lang="fr-FR" sz="1100" i="1" baseline="0" dirty="0">
                          <a:solidFill>
                            <a:sysClr val="windowText" lastClr="000000"/>
                          </a:solidFill>
                          <a:effectLst/>
                        </a:rPr>
                        <a:t> non disponible</a:t>
                      </a:r>
                      <a:endParaRPr lang="fr-FR" sz="1100" i="1" dirty="0">
                        <a:solidFill>
                          <a:sysClr val="windowText" lastClr="000000"/>
                        </a:solidFill>
                        <a:effectLst/>
                      </a:endParaRPr>
                    </a:p>
                  </a:txBody>
                  <a:tcPr marL="62877" marR="62877" marT="0" marB="0">
                    <a:lnL w="12700" cmpd="sng">
                      <a:noFill/>
                    </a:lnL>
                    <a:lnR w="12700" cmpd="sng">
                      <a:noFill/>
                    </a:lnR>
                    <a:lnT w="381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48106927"/>
                  </a:ext>
                </a:extLst>
              </a:tr>
              <a:tr h="164471">
                <a:tc>
                  <a:txBody>
                    <a:bodyPr/>
                    <a:lstStyle/>
                    <a:p>
                      <a:pPr algn="l">
                        <a:lnSpc>
                          <a:spcPct val="107000"/>
                        </a:lnSpc>
                        <a:spcAft>
                          <a:spcPts val="0"/>
                        </a:spcAft>
                      </a:pPr>
                      <a:r>
                        <a:rPr lang="fr-FR" sz="1100">
                          <a:solidFill>
                            <a:sysClr val="windowText" lastClr="000000"/>
                          </a:solidFill>
                          <a:effectLst/>
                        </a:rPr>
                        <a:t> </a:t>
                      </a:r>
                      <a:endParaRPr lang="fr-FR" sz="110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2877" marR="62877"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a:lnSpc>
                          <a:spcPct val="107000"/>
                        </a:lnSpc>
                        <a:spcAft>
                          <a:spcPts val="0"/>
                        </a:spcAft>
                      </a:pPr>
                      <a:r>
                        <a:rPr lang="fr-FR" sz="1100">
                          <a:solidFill>
                            <a:sysClr val="windowText" lastClr="000000"/>
                          </a:solidFill>
                          <a:effectLst/>
                        </a:rPr>
                        <a:t> </a:t>
                      </a:r>
                      <a:endParaRPr lang="fr-FR" sz="110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2877" marR="62877"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72298526"/>
                  </a:ext>
                </a:extLst>
              </a:tr>
              <a:tr h="164471">
                <a:tc>
                  <a:txBody>
                    <a:bodyPr/>
                    <a:lstStyle/>
                    <a:p>
                      <a:pPr algn="l">
                        <a:lnSpc>
                          <a:spcPct val="107000"/>
                        </a:lnSpc>
                        <a:spcAft>
                          <a:spcPts val="0"/>
                        </a:spcAft>
                      </a:pPr>
                      <a:r>
                        <a:rPr lang="fr-FR" sz="1100">
                          <a:solidFill>
                            <a:sysClr val="windowText" lastClr="000000"/>
                          </a:solidFill>
                          <a:effectLst/>
                        </a:rPr>
                        <a:t>Labellisation SDC :</a:t>
                      </a:r>
                      <a:endParaRPr lang="fr-FR" sz="110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2877" marR="62877"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a:lnSpc>
                          <a:spcPct val="107000"/>
                        </a:lnSpc>
                        <a:spcAft>
                          <a:spcPts val="0"/>
                        </a:spcAft>
                      </a:pPr>
                      <a:r>
                        <a:rPr lang="fr-FR" sz="1100" dirty="0">
                          <a:solidFill>
                            <a:sysClr val="windowText" lastClr="000000"/>
                          </a:solidFill>
                          <a:effectLst/>
                        </a:rPr>
                        <a:t>Non</a:t>
                      </a:r>
                      <a:endParaRPr lang="fr-FR" sz="1100" dirty="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2877" marR="62877"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18443458"/>
                  </a:ext>
                </a:extLst>
              </a:tr>
              <a:tr h="164471">
                <a:tc>
                  <a:txBody>
                    <a:bodyPr/>
                    <a:lstStyle/>
                    <a:p>
                      <a:pPr algn="l">
                        <a:lnSpc>
                          <a:spcPct val="107000"/>
                        </a:lnSpc>
                        <a:spcAft>
                          <a:spcPts val="0"/>
                        </a:spcAft>
                      </a:pPr>
                      <a:r>
                        <a:rPr lang="fr-FR" sz="1100">
                          <a:solidFill>
                            <a:sysClr val="windowText" lastClr="000000"/>
                          </a:solidFill>
                          <a:effectLst/>
                        </a:rPr>
                        <a:t>Type pédiatrique :</a:t>
                      </a:r>
                      <a:endParaRPr lang="fr-FR" sz="110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2877" marR="62877"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a:lnSpc>
                          <a:spcPct val="107000"/>
                        </a:lnSpc>
                        <a:spcAft>
                          <a:spcPts val="0"/>
                        </a:spcAft>
                      </a:pPr>
                      <a:r>
                        <a:rPr lang="fr-FR" sz="1100" dirty="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rPr>
                        <a:t>-</a:t>
                      </a:r>
                    </a:p>
                  </a:txBody>
                  <a:tcPr marL="62877" marR="62877"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544710430"/>
                  </a:ext>
                </a:extLst>
              </a:tr>
              <a:tr h="164471">
                <a:tc>
                  <a:txBody>
                    <a:bodyPr/>
                    <a:lstStyle/>
                    <a:p>
                      <a:pPr algn="l">
                        <a:lnSpc>
                          <a:spcPct val="107000"/>
                        </a:lnSpc>
                        <a:spcAft>
                          <a:spcPts val="0"/>
                        </a:spcAft>
                      </a:pPr>
                      <a:r>
                        <a:rPr lang="fr-FR" sz="1100">
                          <a:solidFill>
                            <a:sysClr val="windowText" lastClr="000000"/>
                          </a:solidFill>
                          <a:effectLst/>
                        </a:rPr>
                        <a:t>Type oncologique :</a:t>
                      </a:r>
                      <a:endParaRPr lang="fr-FR" sz="110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2877" marR="62877"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a:lnSpc>
                          <a:spcPct val="107000"/>
                        </a:lnSpc>
                        <a:spcAft>
                          <a:spcPts val="0"/>
                        </a:spcAft>
                      </a:pPr>
                      <a:r>
                        <a:rPr lang="fr-FR" sz="1100" dirty="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rPr>
                        <a:t>-</a:t>
                      </a:r>
                    </a:p>
                  </a:txBody>
                  <a:tcPr marL="62877" marR="62877"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442296796"/>
                  </a:ext>
                </a:extLst>
              </a:tr>
              <a:tr h="164471">
                <a:tc>
                  <a:txBody>
                    <a:bodyPr/>
                    <a:lstStyle/>
                    <a:p>
                      <a:pPr algn="l">
                        <a:lnSpc>
                          <a:spcPct val="107000"/>
                        </a:lnSpc>
                        <a:spcAft>
                          <a:spcPts val="0"/>
                        </a:spcAft>
                      </a:pPr>
                      <a:r>
                        <a:rPr lang="fr-FR" sz="1100">
                          <a:solidFill>
                            <a:sysClr val="windowText" lastClr="000000"/>
                          </a:solidFill>
                          <a:effectLst/>
                        </a:rPr>
                        <a:t> </a:t>
                      </a:r>
                      <a:endParaRPr lang="fr-FR" sz="110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2877" marR="62877"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a:lnSpc>
                          <a:spcPct val="107000"/>
                        </a:lnSpc>
                        <a:spcAft>
                          <a:spcPts val="0"/>
                        </a:spcAft>
                      </a:pPr>
                      <a:r>
                        <a:rPr lang="fr-FR" sz="1100" dirty="0">
                          <a:solidFill>
                            <a:sysClr val="windowText" lastClr="000000"/>
                          </a:solidFill>
                          <a:effectLst/>
                        </a:rPr>
                        <a:t> </a:t>
                      </a:r>
                      <a:endParaRPr lang="fr-FR" sz="1100" dirty="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2877" marR="62877"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315924710"/>
                  </a:ext>
                </a:extLst>
              </a:tr>
              <a:tr h="164471">
                <a:tc>
                  <a:txBody>
                    <a:bodyPr/>
                    <a:lstStyle/>
                    <a:p>
                      <a:pPr algn="l">
                        <a:lnSpc>
                          <a:spcPct val="107000"/>
                        </a:lnSpc>
                        <a:spcAft>
                          <a:spcPts val="0"/>
                        </a:spcAft>
                      </a:pPr>
                      <a:r>
                        <a:rPr lang="fr-FR" sz="1100">
                          <a:solidFill>
                            <a:sysClr val="windowText" lastClr="000000"/>
                          </a:solidFill>
                          <a:effectLst/>
                        </a:rPr>
                        <a:t>Adressage :</a:t>
                      </a:r>
                      <a:endParaRPr lang="fr-FR" sz="110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2877" marR="62877"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l" defTabSz="914377" rtl="0" eaLnBrk="1" fontAlgn="auto" latinLnBrk="0" hangingPunct="1">
                        <a:lnSpc>
                          <a:spcPct val="107000"/>
                        </a:lnSpc>
                        <a:spcBef>
                          <a:spcPts val="0"/>
                        </a:spcBef>
                        <a:spcAft>
                          <a:spcPts val="0"/>
                        </a:spcAft>
                        <a:buClrTx/>
                        <a:buSzTx/>
                        <a:buFontTx/>
                        <a:buNone/>
                        <a:tabLst/>
                        <a:defRPr/>
                      </a:pPr>
                      <a:r>
                        <a:rPr lang="fr-FR" sz="1100" i="1" dirty="0">
                          <a:solidFill>
                            <a:sysClr val="windowText" lastClr="000000"/>
                          </a:solidFill>
                          <a:effectLst/>
                        </a:rPr>
                        <a:t>Information</a:t>
                      </a:r>
                      <a:r>
                        <a:rPr lang="fr-FR" sz="1100" i="1" baseline="0" dirty="0">
                          <a:solidFill>
                            <a:sysClr val="windowText" lastClr="000000"/>
                          </a:solidFill>
                          <a:effectLst/>
                        </a:rPr>
                        <a:t> non disponible</a:t>
                      </a:r>
                      <a:endParaRPr lang="fr-FR" sz="1100" i="1" dirty="0">
                        <a:solidFill>
                          <a:sysClr val="windowText" lastClr="000000"/>
                        </a:solidFill>
                        <a:effectLst/>
                      </a:endParaRPr>
                    </a:p>
                  </a:txBody>
                  <a:tcPr marL="62877" marR="62877"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4089002280"/>
                  </a:ext>
                </a:extLst>
              </a:tr>
              <a:tr h="164471">
                <a:tc>
                  <a:txBody>
                    <a:bodyPr/>
                    <a:lstStyle/>
                    <a:p>
                      <a:pPr algn="l">
                        <a:lnSpc>
                          <a:spcPct val="107000"/>
                        </a:lnSpc>
                        <a:spcAft>
                          <a:spcPts val="0"/>
                        </a:spcAft>
                      </a:pPr>
                      <a:r>
                        <a:rPr lang="fr-FR" sz="1100">
                          <a:solidFill>
                            <a:sysClr val="windowText" lastClr="000000"/>
                          </a:solidFill>
                          <a:effectLst/>
                        </a:rPr>
                        <a:t> </a:t>
                      </a:r>
                      <a:endParaRPr lang="fr-FR" sz="110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2877" marR="62877"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a:lnSpc>
                          <a:spcPct val="107000"/>
                        </a:lnSpc>
                        <a:spcAft>
                          <a:spcPts val="0"/>
                        </a:spcAft>
                      </a:pPr>
                      <a:r>
                        <a:rPr lang="fr-FR" sz="1100" dirty="0">
                          <a:solidFill>
                            <a:sysClr val="windowText" lastClr="000000"/>
                          </a:solidFill>
                          <a:effectLst/>
                        </a:rPr>
                        <a:t> </a:t>
                      </a:r>
                      <a:endParaRPr lang="fr-FR" sz="1100" dirty="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2877" marR="62877"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51878086"/>
                  </a:ext>
                </a:extLst>
              </a:tr>
              <a:tr h="164471">
                <a:tc>
                  <a:txBody>
                    <a:bodyPr/>
                    <a:lstStyle/>
                    <a:p>
                      <a:pPr algn="l">
                        <a:lnSpc>
                          <a:spcPct val="107000"/>
                        </a:lnSpc>
                        <a:spcAft>
                          <a:spcPts val="0"/>
                        </a:spcAft>
                      </a:pPr>
                      <a:r>
                        <a:rPr lang="fr-FR" sz="1100">
                          <a:solidFill>
                            <a:sysClr val="windowText" lastClr="000000"/>
                          </a:solidFill>
                          <a:effectLst/>
                        </a:rPr>
                        <a:t>Partenariat / En lien avec :</a:t>
                      </a:r>
                      <a:endParaRPr lang="fr-FR" sz="110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2877" marR="62877"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l" defTabSz="914377" rtl="0" eaLnBrk="1" fontAlgn="auto" latinLnBrk="0" hangingPunct="1">
                        <a:lnSpc>
                          <a:spcPct val="107000"/>
                        </a:lnSpc>
                        <a:spcBef>
                          <a:spcPts val="0"/>
                        </a:spcBef>
                        <a:spcAft>
                          <a:spcPts val="0"/>
                        </a:spcAft>
                        <a:buClrTx/>
                        <a:buSzTx/>
                        <a:buFontTx/>
                        <a:buNone/>
                        <a:tabLst/>
                        <a:defRPr/>
                      </a:pPr>
                      <a:r>
                        <a:rPr lang="fr-FR" sz="1100" i="1" dirty="0">
                          <a:solidFill>
                            <a:sysClr val="windowText" lastClr="000000"/>
                          </a:solidFill>
                          <a:effectLst/>
                        </a:rPr>
                        <a:t>Information</a:t>
                      </a:r>
                      <a:r>
                        <a:rPr lang="fr-FR" sz="1100" i="1" baseline="0" dirty="0">
                          <a:solidFill>
                            <a:sysClr val="windowText" lastClr="000000"/>
                          </a:solidFill>
                          <a:effectLst/>
                        </a:rPr>
                        <a:t> non disponible</a:t>
                      </a:r>
                      <a:endParaRPr lang="fr-FR" sz="1100" i="1" dirty="0">
                        <a:solidFill>
                          <a:sysClr val="windowText" lastClr="000000"/>
                        </a:solidFill>
                        <a:effectLst/>
                      </a:endParaRPr>
                    </a:p>
                  </a:txBody>
                  <a:tcPr marL="62877" marR="62877"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357604671"/>
                  </a:ext>
                </a:extLst>
              </a:tr>
              <a:tr h="164471">
                <a:tc>
                  <a:txBody>
                    <a:bodyPr/>
                    <a:lstStyle/>
                    <a:p>
                      <a:pPr algn="l">
                        <a:lnSpc>
                          <a:spcPct val="107000"/>
                        </a:lnSpc>
                        <a:spcAft>
                          <a:spcPts val="0"/>
                        </a:spcAft>
                      </a:pPr>
                      <a:r>
                        <a:rPr lang="fr-FR" sz="1100">
                          <a:solidFill>
                            <a:sysClr val="windowText" lastClr="000000"/>
                          </a:solidFill>
                          <a:effectLst/>
                        </a:rPr>
                        <a:t> </a:t>
                      </a:r>
                      <a:endParaRPr lang="fr-FR" sz="110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2877" marR="62877"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a:lnSpc>
                          <a:spcPct val="107000"/>
                        </a:lnSpc>
                        <a:spcAft>
                          <a:spcPts val="0"/>
                        </a:spcAft>
                      </a:pPr>
                      <a:r>
                        <a:rPr lang="fr-FR" sz="1100" dirty="0">
                          <a:solidFill>
                            <a:sysClr val="windowText" lastClr="000000"/>
                          </a:solidFill>
                          <a:effectLst/>
                        </a:rPr>
                        <a:t> </a:t>
                      </a:r>
                      <a:endParaRPr lang="fr-FR" sz="1100" dirty="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2877" marR="62877"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933918248"/>
                  </a:ext>
                </a:extLst>
              </a:tr>
              <a:tr h="209300">
                <a:tc>
                  <a:txBody>
                    <a:bodyPr/>
                    <a:lstStyle/>
                    <a:p>
                      <a:pPr algn="l">
                        <a:lnSpc>
                          <a:spcPct val="107000"/>
                        </a:lnSpc>
                        <a:spcAft>
                          <a:spcPts val="0"/>
                        </a:spcAft>
                      </a:pPr>
                      <a:r>
                        <a:rPr lang="fr-FR" sz="1400">
                          <a:solidFill>
                            <a:sysClr val="windowText" lastClr="000000"/>
                          </a:solidFill>
                          <a:effectLst/>
                        </a:rPr>
                        <a:t>RCP Douleur</a:t>
                      </a:r>
                      <a:endParaRPr lang="fr-FR" sz="140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2877" marR="62877"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a:lnSpc>
                          <a:spcPct val="107000"/>
                        </a:lnSpc>
                        <a:spcAft>
                          <a:spcPts val="0"/>
                        </a:spcAft>
                      </a:pPr>
                      <a:r>
                        <a:rPr lang="fr-FR" sz="1100" dirty="0">
                          <a:solidFill>
                            <a:sysClr val="windowText" lastClr="000000"/>
                          </a:solidFill>
                          <a:effectLst/>
                        </a:rPr>
                        <a:t>Douleur Cancéreuse (3C Public de Reims - Institut Godinot) </a:t>
                      </a:r>
                      <a:endParaRPr lang="fr-FR" sz="1100" dirty="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1976" marR="51976"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767271682"/>
                  </a:ext>
                </a:extLst>
              </a:tr>
              <a:tr h="164471">
                <a:tc>
                  <a:txBody>
                    <a:bodyPr/>
                    <a:lstStyle/>
                    <a:p>
                      <a:pPr algn="l">
                        <a:lnSpc>
                          <a:spcPct val="107000"/>
                        </a:lnSpc>
                        <a:spcAft>
                          <a:spcPts val="0"/>
                        </a:spcAft>
                      </a:pPr>
                      <a:r>
                        <a:rPr lang="fr-FR" sz="1100">
                          <a:solidFill>
                            <a:sysClr val="windowText" lastClr="000000"/>
                          </a:solidFill>
                          <a:effectLst/>
                        </a:rPr>
                        <a:t>Coordonnateur</a:t>
                      </a:r>
                      <a:endParaRPr lang="fr-FR" sz="110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2877" marR="62877"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a:lnSpc>
                          <a:spcPct val="107000"/>
                        </a:lnSpc>
                        <a:spcAft>
                          <a:spcPts val="0"/>
                        </a:spcAft>
                      </a:pPr>
                      <a:r>
                        <a:rPr lang="fr-FR" sz="1100" dirty="0">
                          <a:solidFill>
                            <a:sysClr val="windowText" lastClr="000000"/>
                          </a:solidFill>
                          <a:effectLst/>
                        </a:rPr>
                        <a:t>Dr Grégoire OUDOT (Institut</a:t>
                      </a:r>
                      <a:r>
                        <a:rPr lang="fr-FR" sz="1100" baseline="0" dirty="0">
                          <a:solidFill>
                            <a:sysClr val="windowText" lastClr="000000"/>
                          </a:solidFill>
                          <a:effectLst/>
                        </a:rPr>
                        <a:t> Godinot)</a:t>
                      </a:r>
                      <a:endParaRPr lang="fr-FR" sz="1100" dirty="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1976" marR="51976"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4265460674"/>
                  </a:ext>
                </a:extLst>
              </a:tr>
              <a:tr h="164471">
                <a:tc>
                  <a:txBody>
                    <a:bodyPr/>
                    <a:lstStyle/>
                    <a:p>
                      <a:pPr algn="l">
                        <a:lnSpc>
                          <a:spcPct val="107000"/>
                        </a:lnSpc>
                        <a:spcAft>
                          <a:spcPts val="0"/>
                        </a:spcAft>
                      </a:pPr>
                      <a:r>
                        <a:rPr lang="fr-FR" sz="1100">
                          <a:solidFill>
                            <a:sysClr val="windowText" lastClr="000000"/>
                          </a:solidFill>
                          <a:effectLst/>
                        </a:rPr>
                        <a:t> </a:t>
                      </a:r>
                      <a:endParaRPr lang="fr-FR" sz="110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2877" marR="62877"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a:lnSpc>
                          <a:spcPct val="107000"/>
                        </a:lnSpc>
                        <a:spcAft>
                          <a:spcPts val="0"/>
                        </a:spcAft>
                      </a:pPr>
                      <a:r>
                        <a:rPr lang="fr-FR" sz="1100">
                          <a:solidFill>
                            <a:sysClr val="windowText" lastClr="000000"/>
                          </a:solidFill>
                          <a:effectLst/>
                        </a:rPr>
                        <a:t> </a:t>
                      </a:r>
                      <a:endParaRPr lang="fr-FR" sz="110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2877" marR="62877"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617423952"/>
                  </a:ext>
                </a:extLst>
              </a:tr>
              <a:tr h="164471">
                <a:tc>
                  <a:txBody>
                    <a:bodyPr/>
                    <a:lstStyle/>
                    <a:p>
                      <a:pPr algn="l">
                        <a:lnSpc>
                          <a:spcPct val="107000"/>
                        </a:lnSpc>
                        <a:spcAft>
                          <a:spcPts val="0"/>
                        </a:spcAft>
                      </a:pPr>
                      <a:r>
                        <a:rPr lang="fr-FR" sz="1100">
                          <a:solidFill>
                            <a:sysClr val="windowText" lastClr="000000"/>
                          </a:solidFill>
                          <a:effectLst/>
                        </a:rPr>
                        <a:t> </a:t>
                      </a:r>
                      <a:endParaRPr lang="fr-FR" sz="110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2877" marR="62877"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a:lnSpc>
                          <a:spcPct val="107000"/>
                        </a:lnSpc>
                        <a:spcAft>
                          <a:spcPts val="0"/>
                        </a:spcAft>
                      </a:pPr>
                      <a:r>
                        <a:rPr lang="fr-FR" sz="1100">
                          <a:solidFill>
                            <a:sysClr val="windowText" lastClr="000000"/>
                          </a:solidFill>
                          <a:effectLst/>
                        </a:rPr>
                        <a:t> </a:t>
                      </a:r>
                      <a:endParaRPr lang="fr-FR" sz="110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2877" marR="62877"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959471843"/>
                  </a:ext>
                </a:extLst>
              </a:tr>
              <a:tr h="243940">
                <a:tc gridSpan="2">
                  <a:txBody>
                    <a:bodyPr/>
                    <a:lstStyle/>
                    <a:p>
                      <a:pPr algn="l">
                        <a:lnSpc>
                          <a:spcPct val="107000"/>
                        </a:lnSpc>
                        <a:spcAft>
                          <a:spcPts val="0"/>
                        </a:spcAft>
                      </a:pPr>
                      <a:r>
                        <a:rPr lang="fr-FR" sz="1400">
                          <a:solidFill>
                            <a:sysClr val="windowText" lastClr="000000"/>
                          </a:solidFill>
                          <a:effectLst/>
                        </a:rPr>
                        <a:t>Contact</a:t>
                      </a:r>
                      <a:endParaRPr lang="fr-FR" sz="140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2877" marR="62877"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hMerge="1">
                  <a:txBody>
                    <a:bodyPr/>
                    <a:lstStyle/>
                    <a:p>
                      <a:endParaRPr lang="fr-FR"/>
                    </a:p>
                  </a:txBody>
                  <a:tcPr/>
                </a:tc>
                <a:extLst>
                  <a:ext uri="{0D108BD9-81ED-4DB2-BD59-A6C34878D82A}">
                    <a16:rowId xmlns:a16="http://schemas.microsoft.com/office/drawing/2014/main" val="2041803502"/>
                  </a:ext>
                </a:extLst>
              </a:tr>
              <a:tr h="328940">
                <a:tc>
                  <a:txBody>
                    <a:bodyPr/>
                    <a:lstStyle/>
                    <a:p>
                      <a:pPr algn="l">
                        <a:lnSpc>
                          <a:spcPct val="107000"/>
                        </a:lnSpc>
                        <a:spcAft>
                          <a:spcPts val="0"/>
                        </a:spcAft>
                      </a:pPr>
                      <a:r>
                        <a:rPr lang="fr-FR" sz="1100">
                          <a:solidFill>
                            <a:sysClr val="windowText" lastClr="000000"/>
                          </a:solidFill>
                          <a:effectLst/>
                        </a:rPr>
                        <a:t>Adresse :</a:t>
                      </a:r>
                      <a:endParaRPr lang="fr-FR" sz="110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2877" marR="62877"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a:lnSpc>
                          <a:spcPct val="107000"/>
                        </a:lnSpc>
                        <a:spcAft>
                          <a:spcPts val="0"/>
                        </a:spcAft>
                      </a:pPr>
                      <a:r>
                        <a:rPr lang="fr-FR" sz="1100" dirty="0">
                          <a:solidFill>
                            <a:sysClr val="windowText" lastClr="000000"/>
                          </a:solidFill>
                          <a:effectLst/>
                        </a:rPr>
                        <a:t>38 rue de Courlancy</a:t>
                      </a:r>
                    </a:p>
                    <a:p>
                      <a:pPr algn="l">
                        <a:lnSpc>
                          <a:spcPct val="107000"/>
                        </a:lnSpc>
                        <a:spcAft>
                          <a:spcPts val="0"/>
                        </a:spcAft>
                      </a:pPr>
                      <a:r>
                        <a:rPr lang="fr-FR" sz="1100" dirty="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rPr>
                        <a:t>51100 REIMS</a:t>
                      </a:r>
                    </a:p>
                  </a:txBody>
                  <a:tcPr marL="62877" marR="62877"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428782246"/>
                  </a:ext>
                </a:extLst>
              </a:tr>
              <a:tr h="164471">
                <a:tc>
                  <a:txBody>
                    <a:bodyPr/>
                    <a:lstStyle/>
                    <a:p>
                      <a:pPr algn="l">
                        <a:lnSpc>
                          <a:spcPct val="107000"/>
                        </a:lnSpc>
                        <a:spcAft>
                          <a:spcPts val="0"/>
                        </a:spcAft>
                      </a:pPr>
                      <a:r>
                        <a:rPr lang="fr-FR" sz="1100">
                          <a:solidFill>
                            <a:sysClr val="windowText" lastClr="000000"/>
                          </a:solidFill>
                          <a:effectLst/>
                        </a:rPr>
                        <a:t> </a:t>
                      </a:r>
                      <a:endParaRPr lang="fr-FR" sz="110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2877" marR="62877"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a:lnSpc>
                          <a:spcPct val="107000"/>
                        </a:lnSpc>
                        <a:spcAft>
                          <a:spcPts val="0"/>
                        </a:spcAft>
                      </a:pPr>
                      <a:r>
                        <a:rPr lang="fr-FR" sz="1100">
                          <a:solidFill>
                            <a:sysClr val="windowText" lastClr="000000"/>
                          </a:solidFill>
                          <a:effectLst/>
                        </a:rPr>
                        <a:t> </a:t>
                      </a:r>
                      <a:endParaRPr lang="fr-FR" sz="110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2877" marR="62877"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20149416"/>
                  </a:ext>
                </a:extLst>
              </a:tr>
              <a:tr h="164471">
                <a:tc>
                  <a:txBody>
                    <a:bodyPr/>
                    <a:lstStyle/>
                    <a:p>
                      <a:pPr algn="l">
                        <a:lnSpc>
                          <a:spcPct val="107000"/>
                        </a:lnSpc>
                        <a:spcAft>
                          <a:spcPts val="0"/>
                        </a:spcAft>
                      </a:pPr>
                      <a:r>
                        <a:rPr lang="fr-FR" sz="1100">
                          <a:solidFill>
                            <a:sysClr val="windowText" lastClr="000000"/>
                          </a:solidFill>
                          <a:effectLst/>
                        </a:rPr>
                        <a:t>Accueil téléphonique :</a:t>
                      </a:r>
                      <a:endParaRPr lang="fr-FR" sz="110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2877" marR="62877"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a:lnSpc>
                          <a:spcPct val="107000"/>
                        </a:lnSpc>
                        <a:spcAft>
                          <a:spcPts val="0"/>
                        </a:spcAft>
                      </a:pPr>
                      <a:r>
                        <a:rPr lang="fr-FR" sz="1100">
                          <a:solidFill>
                            <a:sysClr val="windowText" lastClr="000000"/>
                          </a:solidFill>
                          <a:effectLst/>
                        </a:rPr>
                        <a:t>03 26 77 26 77</a:t>
                      </a:r>
                      <a:endParaRPr lang="fr-FR" sz="110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2877" marR="62877"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930135997"/>
                  </a:ext>
                </a:extLst>
              </a:tr>
              <a:tr h="164471">
                <a:tc>
                  <a:txBody>
                    <a:bodyPr/>
                    <a:lstStyle/>
                    <a:p>
                      <a:pPr algn="l">
                        <a:lnSpc>
                          <a:spcPct val="107000"/>
                        </a:lnSpc>
                        <a:spcAft>
                          <a:spcPts val="0"/>
                        </a:spcAft>
                      </a:pPr>
                      <a:r>
                        <a:rPr lang="fr-FR" sz="1100">
                          <a:solidFill>
                            <a:sysClr val="windowText" lastClr="000000"/>
                          </a:solidFill>
                          <a:effectLst/>
                        </a:rPr>
                        <a:t> </a:t>
                      </a:r>
                      <a:endParaRPr lang="fr-FR" sz="110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2877" marR="62877"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a:lnSpc>
                          <a:spcPct val="107000"/>
                        </a:lnSpc>
                        <a:spcAft>
                          <a:spcPts val="0"/>
                        </a:spcAft>
                      </a:pPr>
                      <a:endParaRPr lang="fr-FR" sz="110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2877" marR="62877"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210349317"/>
                  </a:ext>
                </a:extLst>
              </a:tr>
              <a:tr h="164471">
                <a:tc>
                  <a:txBody>
                    <a:bodyPr/>
                    <a:lstStyle/>
                    <a:p>
                      <a:pPr algn="l">
                        <a:lnSpc>
                          <a:spcPct val="107000"/>
                        </a:lnSpc>
                        <a:spcAft>
                          <a:spcPts val="0"/>
                        </a:spcAft>
                      </a:pPr>
                      <a:r>
                        <a:rPr lang="fr-FR" sz="1100">
                          <a:solidFill>
                            <a:sysClr val="windowText" lastClr="000000"/>
                          </a:solidFill>
                          <a:effectLst/>
                        </a:rPr>
                        <a:t> </a:t>
                      </a:r>
                      <a:endParaRPr lang="fr-FR" sz="110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2877" marR="62877"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a:lnSpc>
                          <a:spcPct val="107000"/>
                        </a:lnSpc>
                        <a:spcAft>
                          <a:spcPts val="0"/>
                        </a:spcAft>
                      </a:pPr>
                      <a:r>
                        <a:rPr lang="fr-FR" sz="1100">
                          <a:solidFill>
                            <a:sysClr val="windowText" lastClr="000000"/>
                          </a:solidFill>
                          <a:effectLst/>
                        </a:rPr>
                        <a:t> </a:t>
                      </a:r>
                      <a:endParaRPr lang="fr-FR" sz="110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2877" marR="62877"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743159414"/>
                  </a:ext>
                </a:extLst>
              </a:tr>
              <a:tr h="164471">
                <a:tc>
                  <a:txBody>
                    <a:bodyPr/>
                    <a:lstStyle/>
                    <a:p>
                      <a:pPr algn="l">
                        <a:lnSpc>
                          <a:spcPct val="107000"/>
                        </a:lnSpc>
                        <a:spcAft>
                          <a:spcPts val="0"/>
                        </a:spcAft>
                      </a:pPr>
                      <a:r>
                        <a:rPr lang="fr-FR" sz="1100">
                          <a:solidFill>
                            <a:sysClr val="windowText" lastClr="000000"/>
                          </a:solidFill>
                          <a:effectLst/>
                        </a:rPr>
                        <a:t>Email secrétariat :</a:t>
                      </a:r>
                      <a:endParaRPr lang="fr-FR" sz="110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2877" marR="62877"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a:lnSpc>
                          <a:spcPct val="107000"/>
                        </a:lnSpc>
                        <a:spcAft>
                          <a:spcPts val="0"/>
                        </a:spcAft>
                      </a:pPr>
                      <a:r>
                        <a:rPr lang="fr-FR" sz="1100" dirty="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rPr>
                        <a:t>-</a:t>
                      </a:r>
                    </a:p>
                  </a:txBody>
                  <a:tcPr marL="62877" marR="62877"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324744178"/>
                  </a:ext>
                </a:extLst>
              </a:tr>
              <a:tr h="164471">
                <a:tc>
                  <a:txBody>
                    <a:bodyPr/>
                    <a:lstStyle/>
                    <a:p>
                      <a:pPr algn="l">
                        <a:lnSpc>
                          <a:spcPct val="107000"/>
                        </a:lnSpc>
                        <a:spcAft>
                          <a:spcPts val="0"/>
                        </a:spcAft>
                      </a:pPr>
                      <a:r>
                        <a:rPr lang="fr-FR" sz="1100">
                          <a:solidFill>
                            <a:sysClr val="windowText" lastClr="000000"/>
                          </a:solidFill>
                          <a:effectLst/>
                        </a:rPr>
                        <a:t> </a:t>
                      </a:r>
                      <a:endParaRPr lang="fr-FR" sz="110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2877" marR="62877"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a:lnSpc>
                          <a:spcPct val="107000"/>
                        </a:lnSpc>
                        <a:spcAft>
                          <a:spcPts val="0"/>
                        </a:spcAft>
                      </a:pPr>
                      <a:r>
                        <a:rPr lang="fr-FR" sz="1100">
                          <a:solidFill>
                            <a:sysClr val="windowText" lastClr="000000"/>
                          </a:solidFill>
                          <a:effectLst/>
                        </a:rPr>
                        <a:t> </a:t>
                      </a:r>
                      <a:endParaRPr lang="fr-FR" sz="110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2877" marR="62877"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486972702"/>
                  </a:ext>
                </a:extLst>
              </a:tr>
              <a:tr h="193871">
                <a:tc>
                  <a:txBody>
                    <a:bodyPr/>
                    <a:lstStyle/>
                    <a:p>
                      <a:pPr algn="l">
                        <a:lnSpc>
                          <a:spcPct val="107000"/>
                        </a:lnSpc>
                        <a:spcAft>
                          <a:spcPts val="0"/>
                        </a:spcAft>
                      </a:pPr>
                      <a:endParaRPr lang="fr-FR" sz="110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2877" marR="62877"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a:lnSpc>
                          <a:spcPct val="107000"/>
                        </a:lnSpc>
                        <a:spcAft>
                          <a:spcPts val="0"/>
                        </a:spcAft>
                      </a:pPr>
                      <a:r>
                        <a:rPr lang="fr-FR" sz="1100" dirty="0">
                          <a:solidFill>
                            <a:sysClr val="windowText" lastClr="000000"/>
                          </a:solidFill>
                          <a:effectLst/>
                        </a:rPr>
                        <a:t> </a:t>
                      </a:r>
                      <a:endParaRPr lang="fr-FR" sz="1100" dirty="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2877" marR="62877"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289658324"/>
                  </a:ext>
                </a:extLst>
              </a:tr>
            </a:tbl>
          </a:graphicData>
        </a:graphic>
      </p:graphicFrame>
      <p:pic>
        <p:nvPicPr>
          <p:cNvPr id="12" name="Image 11">
            <a:extLst>
              <a:ext uri="{FF2B5EF4-FFF2-40B4-BE49-F238E27FC236}">
                <a16:creationId xmlns:a16="http://schemas.microsoft.com/office/drawing/2014/main" id="{BC0A0850-807D-3596-DC7A-24580AA4B02E}"/>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836409" y="1033464"/>
            <a:ext cx="4328535" cy="2083810"/>
          </a:xfrm>
          <a:prstGeom prst="rect">
            <a:avLst/>
          </a:prstGeom>
        </p:spPr>
      </p:pic>
      <p:pic>
        <p:nvPicPr>
          <p:cNvPr id="13" name="Image 12" descr="Une image contenant capture d’écran, conception&#10;&#10;Description générée automatiquement">
            <a:extLst>
              <a:ext uri="{FF2B5EF4-FFF2-40B4-BE49-F238E27FC236}">
                <a16:creationId xmlns:a16="http://schemas.microsoft.com/office/drawing/2014/main" id="{935E2131-4B55-92F7-E1B5-1AFEEB7E06A4}"/>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6836410" y="3241965"/>
            <a:ext cx="4328535" cy="556951"/>
          </a:xfrm>
          <a:prstGeom prst="rect">
            <a:avLst/>
          </a:prstGeom>
        </p:spPr>
      </p:pic>
      <p:pic>
        <p:nvPicPr>
          <p:cNvPr id="14" name="Image 13" descr="Une image contenant capture d’écran, rouge, Rectangle, conception&#10;&#10;Description générée automatiquement">
            <a:extLst>
              <a:ext uri="{FF2B5EF4-FFF2-40B4-BE49-F238E27FC236}">
                <a16:creationId xmlns:a16="http://schemas.microsoft.com/office/drawing/2014/main" id="{F3ACE56C-BA61-7156-4A11-47BB9218B72A}"/>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6836408" y="3932125"/>
            <a:ext cx="4328535" cy="549299"/>
          </a:xfrm>
          <a:prstGeom prst="rect">
            <a:avLst/>
          </a:prstGeom>
        </p:spPr>
      </p:pic>
      <p:graphicFrame>
        <p:nvGraphicFramePr>
          <p:cNvPr id="15" name="Tableau 14">
            <a:extLst>
              <a:ext uri="{FF2B5EF4-FFF2-40B4-BE49-F238E27FC236}">
                <a16:creationId xmlns:a16="http://schemas.microsoft.com/office/drawing/2014/main" id="{B014234F-1687-0D14-3B8F-C162302AFF38}"/>
              </a:ext>
            </a:extLst>
          </p:cNvPr>
          <p:cNvGraphicFramePr>
            <a:graphicFrameLocks noGrp="1"/>
          </p:cNvGraphicFramePr>
          <p:nvPr>
            <p:extLst>
              <p:ext uri="{D42A27DB-BD31-4B8C-83A1-F6EECF244321}">
                <p14:modId xmlns:p14="http://schemas.microsoft.com/office/powerpoint/2010/main" val="3447469764"/>
              </p:ext>
            </p:extLst>
          </p:nvPr>
        </p:nvGraphicFramePr>
        <p:xfrm>
          <a:off x="6928338" y="816076"/>
          <a:ext cx="4236605" cy="3619759"/>
        </p:xfrm>
        <a:graphic>
          <a:graphicData uri="http://schemas.openxmlformats.org/drawingml/2006/table">
            <a:tbl>
              <a:tblPr firstRow="1" firstCol="1" bandRow="1">
                <a:tableStyleId>{5C22544A-7EE6-4342-B048-85BDC9FD1C3A}</a:tableStyleId>
              </a:tblPr>
              <a:tblGrid>
                <a:gridCol w="1420712">
                  <a:extLst>
                    <a:ext uri="{9D8B030D-6E8A-4147-A177-3AD203B41FA5}">
                      <a16:colId xmlns:a16="http://schemas.microsoft.com/office/drawing/2014/main" val="970256776"/>
                    </a:ext>
                  </a:extLst>
                </a:gridCol>
                <a:gridCol w="90100">
                  <a:extLst>
                    <a:ext uri="{9D8B030D-6E8A-4147-A177-3AD203B41FA5}">
                      <a16:colId xmlns:a16="http://schemas.microsoft.com/office/drawing/2014/main" val="4012095683"/>
                    </a:ext>
                  </a:extLst>
                </a:gridCol>
                <a:gridCol w="2725793">
                  <a:extLst>
                    <a:ext uri="{9D8B030D-6E8A-4147-A177-3AD203B41FA5}">
                      <a16:colId xmlns:a16="http://schemas.microsoft.com/office/drawing/2014/main" val="765973923"/>
                    </a:ext>
                  </a:extLst>
                </a:gridCol>
              </a:tblGrid>
              <a:tr h="216999">
                <a:tc gridSpan="3">
                  <a:txBody>
                    <a:bodyPr/>
                    <a:lstStyle/>
                    <a:p>
                      <a:pPr algn="l">
                        <a:lnSpc>
                          <a:spcPct val="107000"/>
                        </a:lnSpc>
                        <a:spcAft>
                          <a:spcPts val="0"/>
                        </a:spcAft>
                      </a:pPr>
                      <a:r>
                        <a:rPr lang="fr-FR" sz="1400" dirty="0">
                          <a:solidFill>
                            <a:sysClr val="windowText" lastClr="000000"/>
                          </a:solidFill>
                          <a:effectLst/>
                        </a:rPr>
                        <a:t>Ressources interventionnelles disponibles</a:t>
                      </a:r>
                      <a:endParaRPr lang="fr-FR" sz="1400" dirty="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4502" marR="54502" marT="0" marB="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hMerge="1">
                  <a:txBody>
                    <a:bodyPr/>
                    <a:lstStyle/>
                    <a:p>
                      <a:endParaRPr lang="fr-FR"/>
                    </a:p>
                  </a:txBody>
                  <a:tcPr/>
                </a:tc>
                <a:tc hMerge="1">
                  <a:txBody>
                    <a:bodyPr/>
                    <a:lstStyle/>
                    <a:p>
                      <a:endParaRPr lang="fr-FR"/>
                    </a:p>
                  </a:txBody>
                  <a:tcPr/>
                </a:tc>
                <a:extLst>
                  <a:ext uri="{0D108BD9-81ED-4DB2-BD59-A6C34878D82A}">
                    <a16:rowId xmlns:a16="http://schemas.microsoft.com/office/drawing/2014/main" val="3720993350"/>
                  </a:ext>
                </a:extLst>
              </a:tr>
              <a:tr h="142564">
                <a:tc>
                  <a:txBody>
                    <a:bodyPr/>
                    <a:lstStyle/>
                    <a:p>
                      <a:pPr algn="l">
                        <a:lnSpc>
                          <a:spcPct val="107000"/>
                        </a:lnSpc>
                        <a:spcAft>
                          <a:spcPts val="0"/>
                        </a:spcAft>
                      </a:pPr>
                      <a:r>
                        <a:rPr lang="fr-FR" sz="1100">
                          <a:solidFill>
                            <a:sysClr val="windowText" lastClr="000000"/>
                          </a:solidFill>
                          <a:effectLst/>
                        </a:rPr>
                        <a:t>Anesthésie :</a:t>
                      </a:r>
                      <a:endParaRPr lang="fr-FR" sz="110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4502" marR="54502" marT="0" marB="0">
                    <a:lnL w="12700" cmpd="sng">
                      <a:noFill/>
                    </a:lnL>
                    <a:lnR w="12700" cmpd="sng">
                      <a:noFill/>
                    </a:lnR>
                    <a:lnT w="38100" cmpd="sng">
                      <a:noFill/>
                    </a:lnT>
                    <a:lnB w="12700" cmpd="sng">
                      <a:noFill/>
                    </a:lnB>
                    <a:lnTlToBr w="12700" cmpd="sng">
                      <a:noFill/>
                      <a:prstDash val="solid"/>
                    </a:lnTlToBr>
                    <a:lnBlToTr w="12700" cmpd="sng">
                      <a:noFill/>
                      <a:prstDash val="solid"/>
                    </a:lnBlToTr>
                    <a:noFill/>
                  </a:tcPr>
                </a:tc>
                <a:tc gridSpan="2">
                  <a:txBody>
                    <a:bodyPr/>
                    <a:lstStyle/>
                    <a:p>
                      <a:pPr lvl="0" algn="l">
                        <a:lnSpc>
                          <a:spcPct val="107000"/>
                        </a:lnSpc>
                        <a:spcAft>
                          <a:spcPts val="0"/>
                        </a:spcAft>
                        <a:buNone/>
                      </a:pPr>
                      <a:r>
                        <a:rPr lang="fr-FR" sz="1100" i="1" dirty="0">
                          <a:solidFill>
                            <a:sysClr val="windowText" lastClr="000000"/>
                          </a:solidFill>
                          <a:effectLst/>
                        </a:rPr>
                        <a:t>Information</a:t>
                      </a:r>
                      <a:r>
                        <a:rPr lang="fr-FR" sz="1100" i="1" baseline="0" dirty="0">
                          <a:solidFill>
                            <a:sysClr val="windowText" lastClr="000000"/>
                          </a:solidFill>
                          <a:effectLst/>
                        </a:rPr>
                        <a:t> non disponible</a:t>
                      </a:r>
                      <a:endParaRPr lang="fr-FR" sz="1100" i="1" dirty="0">
                        <a:solidFill>
                          <a:sysClr val="windowText" lastClr="000000"/>
                        </a:solidFill>
                        <a:effectLst/>
                      </a:endParaRPr>
                    </a:p>
                  </a:txBody>
                  <a:tcPr marL="54502" marR="54502" marT="0" marB="0">
                    <a:lnL w="12700" cmpd="sng">
                      <a:noFill/>
                    </a:lnL>
                    <a:lnR w="12700" cmpd="sng">
                      <a:noFill/>
                    </a:lnR>
                    <a:lnT w="38100" cmpd="sng">
                      <a:noFill/>
                    </a:lnT>
                    <a:lnB w="12700" cmpd="sng">
                      <a:noFill/>
                    </a:lnB>
                    <a:lnTlToBr w="12700" cmpd="sng">
                      <a:noFill/>
                      <a:prstDash val="solid"/>
                    </a:lnTlToBr>
                    <a:lnBlToTr w="12700" cmpd="sng">
                      <a:noFill/>
                      <a:prstDash val="solid"/>
                    </a:lnBlToTr>
                    <a:noFill/>
                  </a:tcPr>
                </a:tc>
                <a:tc hMerge="1">
                  <a:txBody>
                    <a:bodyPr/>
                    <a:lstStyle/>
                    <a:p>
                      <a:endParaRPr lang="fr-FR"/>
                    </a:p>
                  </a:txBody>
                  <a:tcPr/>
                </a:tc>
                <a:extLst>
                  <a:ext uri="{0D108BD9-81ED-4DB2-BD59-A6C34878D82A}">
                    <a16:rowId xmlns:a16="http://schemas.microsoft.com/office/drawing/2014/main" val="1838210331"/>
                  </a:ext>
                </a:extLst>
              </a:tr>
              <a:tr h="142564">
                <a:tc gridSpan="3">
                  <a:txBody>
                    <a:bodyPr/>
                    <a:lstStyle/>
                    <a:p>
                      <a:pPr algn="l">
                        <a:lnSpc>
                          <a:spcPct val="107000"/>
                        </a:lnSpc>
                        <a:spcAft>
                          <a:spcPts val="0"/>
                        </a:spcAft>
                      </a:pPr>
                      <a:r>
                        <a:rPr lang="fr-FR" sz="1100">
                          <a:solidFill>
                            <a:sysClr val="windowText" lastClr="000000"/>
                          </a:solidFill>
                          <a:effectLst/>
                        </a:rPr>
                        <a:t>Pour les blocs nerveux périphériques</a:t>
                      </a:r>
                      <a:endParaRPr lang="fr-FR" sz="110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4502" marR="54502"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hMerge="1">
                  <a:txBody>
                    <a:bodyPr/>
                    <a:lstStyle/>
                    <a:p>
                      <a:endParaRPr lang="fr-FR"/>
                    </a:p>
                  </a:txBody>
                  <a:tcPr/>
                </a:tc>
                <a:tc hMerge="1">
                  <a:txBody>
                    <a:bodyPr/>
                    <a:lstStyle/>
                    <a:p>
                      <a:endParaRPr lang="fr-FR"/>
                    </a:p>
                  </a:txBody>
                  <a:tcPr/>
                </a:tc>
                <a:extLst>
                  <a:ext uri="{0D108BD9-81ED-4DB2-BD59-A6C34878D82A}">
                    <a16:rowId xmlns:a16="http://schemas.microsoft.com/office/drawing/2014/main" val="3333731504"/>
                  </a:ext>
                </a:extLst>
              </a:tr>
              <a:tr h="296883">
                <a:tc>
                  <a:txBody>
                    <a:bodyPr/>
                    <a:lstStyle/>
                    <a:p>
                      <a:pPr algn="l">
                        <a:lnSpc>
                          <a:spcPct val="107000"/>
                        </a:lnSpc>
                        <a:spcAft>
                          <a:spcPts val="0"/>
                        </a:spcAft>
                      </a:pPr>
                      <a:endParaRPr lang="fr-FR" sz="110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4502" marR="54502"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gridSpan="2">
                  <a:txBody>
                    <a:bodyPr/>
                    <a:lstStyle/>
                    <a:p>
                      <a:pPr algn="l">
                        <a:lnSpc>
                          <a:spcPct val="107000"/>
                        </a:lnSpc>
                        <a:spcAft>
                          <a:spcPts val="0"/>
                        </a:spcAft>
                      </a:pPr>
                      <a:r>
                        <a:rPr lang="fr-FR" sz="1100" dirty="0">
                          <a:solidFill>
                            <a:sysClr val="windowText" lastClr="000000"/>
                          </a:solidFill>
                          <a:effectLst/>
                        </a:rPr>
                        <a:t>-</a:t>
                      </a:r>
                    </a:p>
                  </a:txBody>
                  <a:tcPr marL="54502" marR="54502"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hMerge="1">
                  <a:txBody>
                    <a:bodyPr/>
                    <a:lstStyle/>
                    <a:p>
                      <a:endParaRPr lang="fr-FR"/>
                    </a:p>
                  </a:txBody>
                  <a:tcPr/>
                </a:tc>
                <a:extLst>
                  <a:ext uri="{0D108BD9-81ED-4DB2-BD59-A6C34878D82A}">
                    <a16:rowId xmlns:a16="http://schemas.microsoft.com/office/drawing/2014/main" val="1595574779"/>
                  </a:ext>
                </a:extLst>
              </a:tr>
              <a:tr h="142564">
                <a:tc>
                  <a:txBody>
                    <a:bodyPr/>
                    <a:lstStyle/>
                    <a:p>
                      <a:pPr algn="l">
                        <a:lnSpc>
                          <a:spcPct val="107000"/>
                        </a:lnSpc>
                        <a:spcAft>
                          <a:spcPts val="0"/>
                        </a:spcAft>
                      </a:pPr>
                      <a:endParaRPr lang="fr-FR" sz="110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4502" marR="54502"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gridSpan="2">
                  <a:txBody>
                    <a:bodyPr/>
                    <a:lstStyle/>
                    <a:p>
                      <a:pPr algn="l">
                        <a:lnSpc>
                          <a:spcPct val="107000"/>
                        </a:lnSpc>
                        <a:spcAft>
                          <a:spcPts val="0"/>
                        </a:spcAft>
                      </a:pPr>
                      <a:r>
                        <a:rPr lang="fr-FR" sz="1100">
                          <a:solidFill>
                            <a:sysClr val="windowText" lastClr="000000"/>
                          </a:solidFill>
                          <a:effectLst/>
                        </a:rPr>
                        <a:t> </a:t>
                      </a:r>
                      <a:endParaRPr lang="fr-FR" sz="110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4502" marR="54502"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hMerge="1">
                  <a:txBody>
                    <a:bodyPr/>
                    <a:lstStyle/>
                    <a:p>
                      <a:endParaRPr lang="fr-FR"/>
                    </a:p>
                  </a:txBody>
                  <a:tcPr/>
                </a:tc>
                <a:extLst>
                  <a:ext uri="{0D108BD9-81ED-4DB2-BD59-A6C34878D82A}">
                    <a16:rowId xmlns:a16="http://schemas.microsoft.com/office/drawing/2014/main" val="1932000985"/>
                  </a:ext>
                </a:extLst>
              </a:tr>
              <a:tr h="142564">
                <a:tc gridSpan="3">
                  <a:txBody>
                    <a:bodyPr/>
                    <a:lstStyle/>
                    <a:p>
                      <a:pPr algn="l">
                        <a:lnSpc>
                          <a:spcPct val="107000"/>
                        </a:lnSpc>
                        <a:spcAft>
                          <a:spcPts val="0"/>
                        </a:spcAft>
                      </a:pPr>
                      <a:r>
                        <a:rPr lang="fr-FR" sz="1100" dirty="0">
                          <a:solidFill>
                            <a:sysClr val="windowText" lastClr="000000"/>
                          </a:solidFill>
                          <a:effectLst/>
                        </a:rPr>
                        <a:t>Pour l’analgésie périmédullaire</a:t>
                      </a:r>
                      <a:endParaRPr lang="fr-FR" sz="1100" dirty="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4502" marR="54502"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hMerge="1">
                  <a:txBody>
                    <a:bodyPr/>
                    <a:lstStyle/>
                    <a:p>
                      <a:endParaRPr lang="fr-FR"/>
                    </a:p>
                  </a:txBody>
                  <a:tcPr/>
                </a:tc>
                <a:tc hMerge="1">
                  <a:txBody>
                    <a:bodyPr/>
                    <a:lstStyle/>
                    <a:p>
                      <a:endParaRPr lang="fr-FR"/>
                    </a:p>
                  </a:txBody>
                  <a:tcPr/>
                </a:tc>
                <a:extLst>
                  <a:ext uri="{0D108BD9-81ED-4DB2-BD59-A6C34878D82A}">
                    <a16:rowId xmlns:a16="http://schemas.microsoft.com/office/drawing/2014/main" val="3389767837"/>
                  </a:ext>
                </a:extLst>
              </a:tr>
              <a:tr h="227610">
                <a:tc>
                  <a:txBody>
                    <a:bodyPr/>
                    <a:lstStyle/>
                    <a:p>
                      <a:pPr algn="l">
                        <a:lnSpc>
                          <a:spcPct val="107000"/>
                        </a:lnSpc>
                        <a:spcAft>
                          <a:spcPts val="0"/>
                        </a:spcAft>
                      </a:pPr>
                      <a:endParaRPr lang="fr-FR" sz="110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4502" marR="54502"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gridSpan="2">
                  <a:txBody>
                    <a:bodyPr/>
                    <a:lstStyle/>
                    <a:p>
                      <a:pPr algn="l">
                        <a:lnSpc>
                          <a:spcPct val="107000"/>
                        </a:lnSpc>
                        <a:spcAft>
                          <a:spcPts val="0"/>
                        </a:spcAft>
                      </a:pPr>
                      <a:r>
                        <a:rPr lang="fr-FR" sz="1100" dirty="0">
                          <a:solidFill>
                            <a:sysClr val="windowText" lastClr="000000"/>
                          </a:solidFill>
                          <a:effectLst/>
                        </a:rPr>
                        <a:t>-</a:t>
                      </a:r>
                      <a:endParaRPr lang="fr-FR" sz="1100" i="1" dirty="0">
                        <a:solidFill>
                          <a:sysClr val="windowText" lastClr="000000"/>
                        </a:solidFill>
                        <a:effectLst/>
                      </a:endParaRPr>
                    </a:p>
                  </a:txBody>
                  <a:tcPr marL="54502" marR="54502"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hMerge="1">
                  <a:txBody>
                    <a:bodyPr/>
                    <a:lstStyle/>
                    <a:p>
                      <a:endParaRPr lang="fr-FR"/>
                    </a:p>
                  </a:txBody>
                  <a:tcPr/>
                </a:tc>
                <a:extLst>
                  <a:ext uri="{0D108BD9-81ED-4DB2-BD59-A6C34878D82A}">
                    <a16:rowId xmlns:a16="http://schemas.microsoft.com/office/drawing/2014/main" val="1440542034"/>
                  </a:ext>
                </a:extLst>
              </a:tr>
              <a:tr h="142564">
                <a:tc>
                  <a:txBody>
                    <a:bodyPr/>
                    <a:lstStyle/>
                    <a:p>
                      <a:pPr algn="l">
                        <a:lnSpc>
                          <a:spcPct val="107000"/>
                        </a:lnSpc>
                        <a:spcAft>
                          <a:spcPts val="0"/>
                        </a:spcAft>
                      </a:pPr>
                      <a:endParaRPr lang="fr-FR" sz="110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4502" marR="54502"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gridSpan="2">
                  <a:txBody>
                    <a:bodyPr/>
                    <a:lstStyle/>
                    <a:p>
                      <a:pPr algn="l">
                        <a:lnSpc>
                          <a:spcPct val="107000"/>
                        </a:lnSpc>
                        <a:spcAft>
                          <a:spcPts val="0"/>
                        </a:spcAft>
                      </a:pPr>
                      <a:endParaRPr lang="fr-FR" sz="1100" dirty="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4502" marR="54502"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hMerge="1">
                  <a:txBody>
                    <a:bodyPr/>
                    <a:lstStyle/>
                    <a:p>
                      <a:endParaRPr lang="fr-FR"/>
                    </a:p>
                  </a:txBody>
                  <a:tcPr/>
                </a:tc>
                <a:extLst>
                  <a:ext uri="{0D108BD9-81ED-4DB2-BD59-A6C34878D82A}">
                    <a16:rowId xmlns:a16="http://schemas.microsoft.com/office/drawing/2014/main" val="3411203135"/>
                  </a:ext>
                </a:extLst>
              </a:tr>
              <a:tr h="285126">
                <a:tc gridSpan="3">
                  <a:txBody>
                    <a:bodyPr/>
                    <a:lstStyle/>
                    <a:p>
                      <a:pPr algn="l">
                        <a:lnSpc>
                          <a:spcPct val="107000"/>
                        </a:lnSpc>
                        <a:spcAft>
                          <a:spcPts val="0"/>
                        </a:spcAft>
                      </a:pPr>
                      <a:r>
                        <a:rPr lang="fr-FR" sz="1100" dirty="0">
                          <a:solidFill>
                            <a:sysClr val="windowText" lastClr="000000"/>
                          </a:solidFill>
                          <a:effectLst/>
                        </a:rPr>
                        <a:t>Suivi et gestion des dispositifs à demeure (cathéter périnerveux ou péridural, pompe intrathécale)</a:t>
                      </a:r>
                      <a:endParaRPr lang="fr-FR" sz="1100" dirty="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4502" marR="54502"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hMerge="1">
                  <a:txBody>
                    <a:bodyPr/>
                    <a:lstStyle/>
                    <a:p>
                      <a:endParaRPr lang="fr-FR"/>
                    </a:p>
                  </a:txBody>
                  <a:tcPr/>
                </a:tc>
                <a:tc hMerge="1">
                  <a:txBody>
                    <a:bodyPr/>
                    <a:lstStyle/>
                    <a:p>
                      <a:endParaRPr lang="fr-FR"/>
                    </a:p>
                  </a:txBody>
                  <a:tcPr/>
                </a:tc>
                <a:extLst>
                  <a:ext uri="{0D108BD9-81ED-4DB2-BD59-A6C34878D82A}">
                    <a16:rowId xmlns:a16="http://schemas.microsoft.com/office/drawing/2014/main" val="1527326381"/>
                  </a:ext>
                </a:extLst>
              </a:tr>
              <a:tr h="142564">
                <a:tc gridSpan="2">
                  <a:txBody>
                    <a:bodyPr/>
                    <a:lstStyle/>
                    <a:p>
                      <a:pPr algn="l">
                        <a:lnSpc>
                          <a:spcPct val="107000"/>
                        </a:lnSpc>
                        <a:spcAft>
                          <a:spcPts val="0"/>
                        </a:spcAft>
                      </a:pPr>
                      <a:endParaRPr lang="fr-FR" sz="110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4502" marR="54502"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hMerge="1">
                  <a:txBody>
                    <a:bodyPr/>
                    <a:lstStyle/>
                    <a:p>
                      <a:pPr algn="l">
                        <a:lnSpc>
                          <a:spcPct val="107000"/>
                        </a:lnSpc>
                        <a:spcAft>
                          <a:spcPts val="0"/>
                        </a:spcAft>
                      </a:pPr>
                      <a:endParaRPr lang="fr-FR" sz="1100" dirty="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4502" marR="54502"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lvl="0" algn="l">
                        <a:lnSpc>
                          <a:spcPct val="107000"/>
                        </a:lnSpc>
                        <a:spcAft>
                          <a:spcPts val="0"/>
                        </a:spcAft>
                        <a:buNone/>
                      </a:pPr>
                      <a:r>
                        <a:rPr lang="fr-FR" sz="1100" i="1" dirty="0">
                          <a:solidFill>
                            <a:sysClr val="windowText" lastClr="000000"/>
                          </a:solidFill>
                          <a:effectLst/>
                        </a:rPr>
                        <a:t>Information</a:t>
                      </a:r>
                      <a:r>
                        <a:rPr lang="fr-FR" sz="1100" i="1" baseline="0" dirty="0">
                          <a:solidFill>
                            <a:sysClr val="windowText" lastClr="000000"/>
                          </a:solidFill>
                          <a:effectLst/>
                        </a:rPr>
                        <a:t> non disponible</a:t>
                      </a:r>
                      <a:endParaRPr lang="fr-FR" sz="1100" i="1" dirty="0">
                        <a:solidFill>
                          <a:sysClr val="windowText" lastClr="000000"/>
                        </a:solidFill>
                        <a:effectLst/>
                      </a:endParaRPr>
                    </a:p>
                  </a:txBody>
                  <a:tcPr marL="54502" marR="54502"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394645536"/>
                  </a:ext>
                </a:extLst>
              </a:tr>
              <a:tr h="306779">
                <a:tc gridSpan="2">
                  <a:txBody>
                    <a:bodyPr/>
                    <a:lstStyle/>
                    <a:p>
                      <a:pPr algn="l">
                        <a:lnSpc>
                          <a:spcPct val="107000"/>
                        </a:lnSpc>
                        <a:spcAft>
                          <a:spcPts val="0"/>
                        </a:spcAft>
                      </a:pPr>
                      <a:endParaRPr lang="fr-FR" sz="110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4502" marR="54502"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hMerge="1">
                  <a:txBody>
                    <a:bodyPr/>
                    <a:lstStyle/>
                    <a:p>
                      <a:pPr algn="l">
                        <a:lnSpc>
                          <a:spcPct val="107000"/>
                        </a:lnSpc>
                        <a:spcAft>
                          <a:spcPts val="0"/>
                        </a:spcAft>
                      </a:pPr>
                      <a:endParaRPr lang="fr-FR" sz="110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4502" marR="54502"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a:lnSpc>
                          <a:spcPct val="107000"/>
                        </a:lnSpc>
                        <a:spcAft>
                          <a:spcPts val="0"/>
                        </a:spcAft>
                      </a:pPr>
                      <a:r>
                        <a:rPr lang="fr-FR" sz="1100">
                          <a:solidFill>
                            <a:sysClr val="windowText" lastClr="000000"/>
                          </a:solidFill>
                          <a:effectLst/>
                        </a:rPr>
                        <a:t> </a:t>
                      </a:r>
                      <a:endParaRPr lang="fr-FR" sz="110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4502" marR="54502"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818790154"/>
                  </a:ext>
                </a:extLst>
              </a:tr>
              <a:tr h="285126">
                <a:tc gridSpan="2">
                  <a:txBody>
                    <a:bodyPr/>
                    <a:lstStyle/>
                    <a:p>
                      <a:pPr algn="l">
                        <a:lnSpc>
                          <a:spcPct val="107000"/>
                        </a:lnSpc>
                        <a:spcAft>
                          <a:spcPts val="0"/>
                        </a:spcAft>
                      </a:pPr>
                      <a:r>
                        <a:rPr lang="fr-FR" sz="1100" dirty="0">
                          <a:solidFill>
                            <a:sysClr val="windowText" lastClr="000000"/>
                          </a:solidFill>
                          <a:effectLst/>
                        </a:rPr>
                        <a:t>Radiologie interventionnelle :</a:t>
                      </a:r>
                      <a:endParaRPr lang="fr-FR" sz="1100" dirty="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4502" marR="54502"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hMerge="1">
                  <a:txBody>
                    <a:bodyPr/>
                    <a:lstStyle/>
                    <a:p>
                      <a:pPr lvl="0" algn="l">
                        <a:lnSpc>
                          <a:spcPct val="107000"/>
                        </a:lnSpc>
                        <a:spcAft>
                          <a:spcPts val="0"/>
                        </a:spcAft>
                        <a:buNone/>
                      </a:pPr>
                      <a:endParaRPr lang="fr-FR"/>
                    </a:p>
                  </a:txBody>
                  <a:tcPr marL="54502" marR="54502"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l" defTabSz="914377" rtl="0" eaLnBrk="1" fontAlgn="auto" latinLnBrk="0" hangingPunct="1">
                        <a:lnSpc>
                          <a:spcPct val="107000"/>
                        </a:lnSpc>
                        <a:spcBef>
                          <a:spcPts val="0"/>
                        </a:spcBef>
                        <a:spcAft>
                          <a:spcPts val="0"/>
                        </a:spcAft>
                        <a:buClrTx/>
                        <a:buSzTx/>
                        <a:buFontTx/>
                        <a:buNone/>
                        <a:tabLst/>
                        <a:defRPr/>
                      </a:pPr>
                      <a:r>
                        <a:rPr lang="fr-FR" sz="1100" i="1" dirty="0">
                          <a:solidFill>
                            <a:sysClr val="windowText" lastClr="000000"/>
                          </a:solidFill>
                          <a:effectLst/>
                        </a:rPr>
                        <a:t>Information</a:t>
                      </a:r>
                      <a:r>
                        <a:rPr lang="fr-FR" sz="1100" i="1" baseline="0" dirty="0">
                          <a:solidFill>
                            <a:sysClr val="windowText" lastClr="000000"/>
                          </a:solidFill>
                          <a:effectLst/>
                        </a:rPr>
                        <a:t> non disponible</a:t>
                      </a:r>
                      <a:endParaRPr lang="fr-FR" sz="1100" i="1" dirty="0">
                        <a:solidFill>
                          <a:sysClr val="windowText" lastClr="000000"/>
                        </a:solidFill>
                        <a:effectLst/>
                      </a:endParaRPr>
                    </a:p>
                    <a:p>
                      <a:pPr lvl="0" algn="l">
                        <a:lnSpc>
                          <a:spcPct val="107000"/>
                        </a:lnSpc>
                        <a:spcAft>
                          <a:spcPts val="0"/>
                        </a:spcAft>
                        <a:buNone/>
                      </a:pPr>
                      <a:endParaRPr lang="fr-FR" dirty="0"/>
                    </a:p>
                  </a:txBody>
                  <a:tcPr marL="54502" marR="54502"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129554732"/>
                  </a:ext>
                </a:extLst>
              </a:tr>
              <a:tr h="142564">
                <a:tc gridSpan="2">
                  <a:txBody>
                    <a:bodyPr/>
                    <a:lstStyle/>
                    <a:p>
                      <a:pPr algn="l">
                        <a:lnSpc>
                          <a:spcPct val="107000"/>
                        </a:lnSpc>
                        <a:spcAft>
                          <a:spcPts val="0"/>
                        </a:spcAft>
                      </a:pPr>
                      <a:endParaRPr lang="fr-FR" sz="1100" dirty="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4502" marR="54502"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hMerge="1">
                  <a:txBody>
                    <a:bodyPr/>
                    <a:lstStyle/>
                    <a:p>
                      <a:pPr algn="l">
                        <a:lnSpc>
                          <a:spcPct val="107000"/>
                        </a:lnSpc>
                        <a:spcAft>
                          <a:spcPts val="0"/>
                        </a:spcAft>
                      </a:pPr>
                      <a:endParaRPr lang="fr-FR" sz="110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4502" marR="54502"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endParaRPr lang="fr-FR"/>
                    </a:p>
                  </a:txBody>
                  <a:tcPr marL="54502" marR="54502"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026139089"/>
                  </a:ext>
                </a:extLst>
              </a:tr>
              <a:tr h="142564">
                <a:tc gridSpan="2">
                  <a:txBody>
                    <a:bodyPr/>
                    <a:lstStyle/>
                    <a:p>
                      <a:pPr algn="l">
                        <a:lnSpc>
                          <a:spcPct val="107000"/>
                        </a:lnSpc>
                        <a:spcAft>
                          <a:spcPts val="0"/>
                        </a:spcAft>
                      </a:pPr>
                      <a:r>
                        <a:rPr lang="fr-FR" sz="1100">
                          <a:solidFill>
                            <a:sysClr val="windowText" lastClr="000000"/>
                          </a:solidFill>
                          <a:effectLst/>
                        </a:rPr>
                        <a:t>Chirurgie :</a:t>
                      </a:r>
                      <a:endParaRPr lang="fr-FR" sz="110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4502" marR="54502"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hMerge="1">
                  <a:txBody>
                    <a:bodyPr/>
                    <a:lstStyle/>
                    <a:p>
                      <a:pPr lvl="0" algn="l">
                        <a:lnSpc>
                          <a:spcPct val="107000"/>
                        </a:lnSpc>
                        <a:spcAft>
                          <a:spcPts val="0"/>
                        </a:spcAft>
                        <a:buNone/>
                      </a:pPr>
                      <a:endParaRPr lang="fr-FR" sz="1100">
                        <a:solidFill>
                          <a:sysClr val="windowText" lastClr="000000"/>
                        </a:solidFill>
                        <a:effectLst/>
                      </a:endParaRPr>
                    </a:p>
                  </a:txBody>
                  <a:tcPr marL="54502" marR="54502"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lvl="0" algn="l">
                        <a:lnSpc>
                          <a:spcPct val="107000"/>
                        </a:lnSpc>
                        <a:spcAft>
                          <a:spcPts val="0"/>
                        </a:spcAft>
                        <a:buNone/>
                      </a:pPr>
                      <a:r>
                        <a:rPr lang="fr-FR" sz="1100" i="1" dirty="0">
                          <a:solidFill>
                            <a:sysClr val="windowText" lastClr="000000"/>
                          </a:solidFill>
                          <a:effectLst/>
                        </a:rPr>
                        <a:t>Information</a:t>
                      </a:r>
                      <a:r>
                        <a:rPr lang="fr-FR" sz="1100" i="1" baseline="0" dirty="0">
                          <a:solidFill>
                            <a:sysClr val="windowText" lastClr="000000"/>
                          </a:solidFill>
                          <a:effectLst/>
                        </a:rPr>
                        <a:t> non disponible</a:t>
                      </a:r>
                      <a:endParaRPr lang="fr-FR" sz="1100" i="1" dirty="0">
                        <a:solidFill>
                          <a:sysClr val="windowText" lastClr="000000"/>
                        </a:solidFill>
                        <a:effectLst/>
                      </a:endParaRPr>
                    </a:p>
                  </a:txBody>
                  <a:tcPr marL="54502" marR="54502"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1209133"/>
                  </a:ext>
                </a:extLst>
              </a:tr>
              <a:tr h="285126">
                <a:tc gridSpan="2">
                  <a:txBody>
                    <a:bodyPr/>
                    <a:lstStyle/>
                    <a:p>
                      <a:pPr algn="l">
                        <a:lnSpc>
                          <a:spcPct val="107000"/>
                        </a:lnSpc>
                        <a:spcAft>
                          <a:spcPts val="0"/>
                        </a:spcAft>
                      </a:pPr>
                      <a:r>
                        <a:rPr lang="fr-FR" sz="1100" dirty="0">
                          <a:solidFill>
                            <a:sysClr val="windowText" lastClr="000000"/>
                          </a:solidFill>
                          <a:effectLst/>
                        </a:rPr>
                        <a:t> </a:t>
                      </a:r>
                      <a:endParaRPr lang="fr-FR" sz="1100" dirty="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4502" marR="54502"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hMerge="1">
                  <a:txBody>
                    <a:bodyPr/>
                    <a:lstStyle/>
                    <a:p>
                      <a:pPr algn="l">
                        <a:lnSpc>
                          <a:spcPct val="107000"/>
                        </a:lnSpc>
                        <a:spcAft>
                          <a:spcPts val="0"/>
                        </a:spcAft>
                      </a:pPr>
                      <a:endParaRPr lang="fr-FR" sz="1100">
                        <a:solidFill>
                          <a:sysClr val="windowText" lastClr="000000"/>
                        </a:solidFill>
                        <a:effectLst/>
                      </a:endParaRPr>
                    </a:p>
                  </a:txBody>
                  <a:tcPr marL="54502" marR="54502"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endParaRPr lang="fr-FR" dirty="0"/>
                    </a:p>
                  </a:txBody>
                  <a:tcPr marL="54502" marR="54502"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871778334"/>
                  </a:ext>
                </a:extLst>
              </a:tr>
            </a:tbl>
          </a:graphicData>
        </a:graphic>
      </p:graphicFrame>
      <p:sp>
        <p:nvSpPr>
          <p:cNvPr id="16" name="Ellipse 15"/>
          <p:cNvSpPr/>
          <p:nvPr/>
        </p:nvSpPr>
        <p:spPr>
          <a:xfrm>
            <a:off x="124992" y="160696"/>
            <a:ext cx="303761" cy="281940"/>
          </a:xfrm>
          <a:prstGeom prst="ellipse">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111728386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Rectangle avec coins arrondis en diagonale 2">
            <a:extLst>
              <a:ext uri="{FF2B5EF4-FFF2-40B4-BE49-F238E27FC236}">
                <a16:creationId xmlns:a16="http://schemas.microsoft.com/office/drawing/2014/main" id="{8CC007A5-0593-6B0C-8AE8-F33D0D4543C8}"/>
              </a:ext>
            </a:extLst>
          </p:cNvPr>
          <p:cNvSpPr/>
          <p:nvPr/>
        </p:nvSpPr>
        <p:spPr>
          <a:xfrm flipH="1">
            <a:off x="4240768" y="2529337"/>
            <a:ext cx="3710464" cy="1799326"/>
          </a:xfrm>
          <a:prstGeom prst="round2DiagRect">
            <a:avLst/>
          </a:prstGeom>
          <a:solidFill>
            <a:srgbClr val="696067"/>
          </a:soli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sz="4400" dirty="0">
                <a:solidFill>
                  <a:schemeClr val="bg1"/>
                </a:solidFill>
                <a:cs typeface="Calibri"/>
              </a:rPr>
              <a:t>52</a:t>
            </a:r>
          </a:p>
        </p:txBody>
      </p:sp>
    </p:spTree>
    <p:extLst>
      <p:ext uri="{BB962C8B-B14F-4D97-AF65-F5344CB8AC3E}">
        <p14:creationId xmlns:p14="http://schemas.microsoft.com/office/powerpoint/2010/main" val="397269892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26" name="Image 2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79833" y="3819482"/>
            <a:ext cx="5149542" cy="1588165"/>
          </a:xfrm>
          <a:prstGeom prst="rect">
            <a:avLst/>
          </a:prstGeom>
        </p:spPr>
      </p:pic>
      <p:pic>
        <p:nvPicPr>
          <p:cNvPr id="30" name="Image 2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79833" y="1033464"/>
            <a:ext cx="5149542" cy="2408006"/>
          </a:xfrm>
          <a:prstGeom prst="rect">
            <a:avLst/>
          </a:prstGeom>
        </p:spPr>
      </p:pic>
      <p:sp>
        <p:nvSpPr>
          <p:cNvPr id="31" name="ZoneTexte 30"/>
          <p:cNvSpPr txBox="1"/>
          <p:nvPr/>
        </p:nvSpPr>
        <p:spPr>
          <a:xfrm>
            <a:off x="1279833" y="301666"/>
            <a:ext cx="1993687" cy="369332"/>
          </a:xfrm>
          <a:prstGeom prst="rect">
            <a:avLst/>
          </a:prstGeom>
        </p:spPr>
        <p:txBody>
          <a:bodyPr wrap="none" rtlCol="0">
            <a:spAutoFit/>
          </a:bodyPr>
          <a:lstStyle/>
          <a:p>
            <a:r>
              <a:rPr lang="fr-FR" b="1" dirty="0"/>
              <a:t>CH DE CHAUMONT</a:t>
            </a:r>
            <a:endParaRPr lang="fr-FR" dirty="0"/>
          </a:p>
        </p:txBody>
      </p:sp>
      <p:pic>
        <p:nvPicPr>
          <p:cNvPr id="7" name="Imag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5400000">
            <a:off x="3043873" y="331301"/>
            <a:ext cx="400110" cy="400110"/>
          </a:xfrm>
          <a:prstGeom prst="rect">
            <a:avLst/>
          </a:prstGeom>
        </p:spPr>
      </p:pic>
      <p:pic>
        <p:nvPicPr>
          <p:cNvPr id="8" name="Image 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279833" y="252816"/>
            <a:ext cx="404990" cy="409869"/>
          </a:xfrm>
          <a:prstGeom prst="rect">
            <a:avLst/>
          </a:prstGeom>
        </p:spPr>
      </p:pic>
      <p:sp>
        <p:nvSpPr>
          <p:cNvPr id="11" name="Bouton d'action : Retour 10">
            <a:hlinkClick r:id="rId7" action="ppaction://hlinksldjump" highlightClick="1"/>
          </p:cNvPr>
          <p:cNvSpPr/>
          <p:nvPr/>
        </p:nvSpPr>
        <p:spPr>
          <a:xfrm>
            <a:off x="11604625" y="138516"/>
            <a:ext cx="476250" cy="478595"/>
          </a:xfrm>
          <a:prstGeom prst="actionButtonReturn">
            <a:avLst/>
          </a:prstGeom>
          <a:solidFill>
            <a:srgbClr val="EADB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aphicFrame>
        <p:nvGraphicFramePr>
          <p:cNvPr id="2" name="Tableau 1"/>
          <p:cNvGraphicFramePr>
            <a:graphicFrameLocks noGrp="1"/>
          </p:cNvGraphicFramePr>
          <p:nvPr>
            <p:extLst>
              <p:ext uri="{D42A27DB-BD31-4B8C-83A1-F6EECF244321}">
                <p14:modId xmlns:p14="http://schemas.microsoft.com/office/powerpoint/2010/main" val="1768999776"/>
              </p:ext>
            </p:extLst>
          </p:nvPr>
        </p:nvGraphicFramePr>
        <p:xfrm>
          <a:off x="1369195" y="809273"/>
          <a:ext cx="5060179" cy="4919127"/>
        </p:xfrm>
        <a:graphic>
          <a:graphicData uri="http://schemas.openxmlformats.org/drawingml/2006/table">
            <a:tbl>
              <a:tblPr firstRow="1" firstCol="1" bandRow="1">
                <a:tableStyleId>{5C22544A-7EE6-4342-B048-85BDC9FD1C3A}</a:tableStyleId>
              </a:tblPr>
              <a:tblGrid>
                <a:gridCol w="2153025">
                  <a:extLst>
                    <a:ext uri="{9D8B030D-6E8A-4147-A177-3AD203B41FA5}">
                      <a16:colId xmlns:a16="http://schemas.microsoft.com/office/drawing/2014/main" val="3354028582"/>
                    </a:ext>
                  </a:extLst>
                </a:gridCol>
                <a:gridCol w="2907154">
                  <a:extLst>
                    <a:ext uri="{9D8B030D-6E8A-4147-A177-3AD203B41FA5}">
                      <a16:colId xmlns:a16="http://schemas.microsoft.com/office/drawing/2014/main" val="2685043058"/>
                    </a:ext>
                  </a:extLst>
                </a:gridCol>
              </a:tblGrid>
              <a:tr h="257028">
                <a:tc gridSpan="2">
                  <a:txBody>
                    <a:bodyPr/>
                    <a:lstStyle/>
                    <a:p>
                      <a:pPr algn="l">
                        <a:lnSpc>
                          <a:spcPct val="107000"/>
                        </a:lnSpc>
                        <a:spcAft>
                          <a:spcPts val="0"/>
                        </a:spcAft>
                      </a:pPr>
                      <a:r>
                        <a:rPr lang="fr-FR" sz="1400">
                          <a:solidFill>
                            <a:sysClr val="windowText" lastClr="000000"/>
                          </a:solidFill>
                          <a:effectLst/>
                        </a:rPr>
                        <a:t>Informations générales</a:t>
                      </a:r>
                      <a:endParaRPr lang="fr-FR" sz="140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0587" marR="60587" marT="0" marB="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hMerge="1">
                  <a:txBody>
                    <a:bodyPr/>
                    <a:lstStyle/>
                    <a:p>
                      <a:endParaRPr lang="fr-FR"/>
                    </a:p>
                  </a:txBody>
                  <a:tcPr/>
                </a:tc>
                <a:extLst>
                  <a:ext uri="{0D108BD9-81ED-4DB2-BD59-A6C34878D82A}">
                    <a16:rowId xmlns:a16="http://schemas.microsoft.com/office/drawing/2014/main" val="2080935471"/>
                  </a:ext>
                </a:extLst>
              </a:tr>
              <a:tr h="191139">
                <a:tc>
                  <a:txBody>
                    <a:bodyPr/>
                    <a:lstStyle/>
                    <a:p>
                      <a:pPr algn="l">
                        <a:lnSpc>
                          <a:spcPct val="107000"/>
                        </a:lnSpc>
                        <a:spcAft>
                          <a:spcPts val="0"/>
                        </a:spcAft>
                      </a:pPr>
                      <a:r>
                        <a:rPr lang="fr-FR" sz="1100">
                          <a:solidFill>
                            <a:sysClr val="windowText" lastClr="000000"/>
                          </a:solidFill>
                          <a:effectLst/>
                        </a:rPr>
                        <a:t> Médecin responsable :</a:t>
                      </a:r>
                      <a:endParaRPr lang="fr-FR" sz="110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0587" marR="60587" marT="0" marB="0">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algn="l">
                        <a:lnSpc>
                          <a:spcPct val="107000"/>
                        </a:lnSpc>
                        <a:spcAft>
                          <a:spcPts val="0"/>
                        </a:spcAft>
                      </a:pPr>
                      <a:r>
                        <a:rPr lang="fr-FR" sz="1100" dirty="0">
                          <a:solidFill>
                            <a:sysClr val="windowText" lastClr="000000"/>
                          </a:solidFill>
                          <a:effectLst/>
                        </a:rPr>
                        <a:t>Dr </a:t>
                      </a:r>
                      <a:r>
                        <a:rPr lang="fr-FR" sz="1100" dirty="0" err="1">
                          <a:solidFill>
                            <a:sysClr val="windowText" lastClr="000000"/>
                          </a:solidFill>
                          <a:effectLst/>
                        </a:rPr>
                        <a:t>Antje</a:t>
                      </a:r>
                      <a:r>
                        <a:rPr lang="fr-FR" sz="1100" dirty="0">
                          <a:solidFill>
                            <a:sysClr val="windowText" lastClr="000000"/>
                          </a:solidFill>
                          <a:effectLst/>
                        </a:rPr>
                        <a:t> KASUESCHKE </a:t>
                      </a:r>
                      <a:endParaRPr lang="fr-FR" sz="1100" dirty="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0587" marR="60587" marT="0" marB="0">
                    <a:lnL w="12700" cmpd="sng">
                      <a:noFill/>
                    </a:lnL>
                    <a:lnR w="12700" cmpd="sng">
                      <a:noFill/>
                    </a:lnR>
                    <a:lnT w="381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884527938"/>
                  </a:ext>
                </a:extLst>
              </a:tr>
              <a:tr h="191139">
                <a:tc>
                  <a:txBody>
                    <a:bodyPr/>
                    <a:lstStyle/>
                    <a:p>
                      <a:pPr algn="l">
                        <a:lnSpc>
                          <a:spcPct val="107000"/>
                        </a:lnSpc>
                        <a:spcAft>
                          <a:spcPts val="0"/>
                        </a:spcAft>
                      </a:pPr>
                      <a:r>
                        <a:rPr lang="fr-FR" sz="1100">
                          <a:solidFill>
                            <a:sysClr val="windowText" lastClr="000000"/>
                          </a:solidFill>
                          <a:effectLst/>
                        </a:rPr>
                        <a:t> </a:t>
                      </a:r>
                      <a:endParaRPr lang="fr-FR" sz="110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0587" marR="60587"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a:lnSpc>
                          <a:spcPct val="107000"/>
                        </a:lnSpc>
                        <a:spcAft>
                          <a:spcPts val="0"/>
                        </a:spcAft>
                      </a:pPr>
                      <a:r>
                        <a:rPr lang="fr-FR" sz="1100">
                          <a:solidFill>
                            <a:sysClr val="windowText" lastClr="000000"/>
                          </a:solidFill>
                          <a:effectLst/>
                        </a:rPr>
                        <a:t> </a:t>
                      </a:r>
                      <a:endParaRPr lang="fr-FR" sz="110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0587" marR="60587"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621541061"/>
                  </a:ext>
                </a:extLst>
              </a:tr>
              <a:tr h="191139">
                <a:tc>
                  <a:txBody>
                    <a:bodyPr/>
                    <a:lstStyle/>
                    <a:p>
                      <a:pPr algn="l">
                        <a:lnSpc>
                          <a:spcPct val="107000"/>
                        </a:lnSpc>
                        <a:spcAft>
                          <a:spcPts val="0"/>
                        </a:spcAft>
                      </a:pPr>
                      <a:r>
                        <a:rPr lang="fr-FR" sz="1100">
                          <a:solidFill>
                            <a:sysClr val="windowText" lastClr="000000"/>
                          </a:solidFill>
                          <a:effectLst/>
                        </a:rPr>
                        <a:t>Labellisation SDC :</a:t>
                      </a:r>
                      <a:endParaRPr lang="fr-FR" sz="110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0587" marR="60587"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a:lnSpc>
                          <a:spcPct val="107000"/>
                        </a:lnSpc>
                        <a:spcAft>
                          <a:spcPts val="0"/>
                        </a:spcAft>
                      </a:pPr>
                      <a:r>
                        <a:rPr lang="fr-FR" sz="1100">
                          <a:solidFill>
                            <a:sysClr val="windowText" lastClr="000000"/>
                          </a:solidFill>
                          <a:effectLst/>
                        </a:rPr>
                        <a:t>Permanence avancée</a:t>
                      </a:r>
                      <a:endParaRPr lang="fr-FR" sz="110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0587" marR="60587"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18202880"/>
                  </a:ext>
                </a:extLst>
              </a:tr>
              <a:tr h="191139">
                <a:tc>
                  <a:txBody>
                    <a:bodyPr/>
                    <a:lstStyle/>
                    <a:p>
                      <a:pPr algn="l">
                        <a:lnSpc>
                          <a:spcPct val="107000"/>
                        </a:lnSpc>
                        <a:spcAft>
                          <a:spcPts val="0"/>
                        </a:spcAft>
                      </a:pPr>
                      <a:r>
                        <a:rPr lang="fr-FR" sz="1100">
                          <a:solidFill>
                            <a:sysClr val="windowText" lastClr="000000"/>
                          </a:solidFill>
                          <a:effectLst/>
                        </a:rPr>
                        <a:t>Type pédiatrique :</a:t>
                      </a:r>
                      <a:endParaRPr lang="fr-FR" sz="110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0587" marR="60587"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a:lnSpc>
                          <a:spcPct val="107000"/>
                        </a:lnSpc>
                        <a:spcAft>
                          <a:spcPts val="0"/>
                        </a:spcAft>
                      </a:pPr>
                      <a:r>
                        <a:rPr lang="fr-FR" sz="1100" dirty="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rPr>
                        <a:t>-</a:t>
                      </a:r>
                    </a:p>
                  </a:txBody>
                  <a:tcPr marL="60587" marR="60587"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732192945"/>
                  </a:ext>
                </a:extLst>
              </a:tr>
              <a:tr h="191139">
                <a:tc>
                  <a:txBody>
                    <a:bodyPr/>
                    <a:lstStyle/>
                    <a:p>
                      <a:pPr algn="l">
                        <a:lnSpc>
                          <a:spcPct val="107000"/>
                        </a:lnSpc>
                        <a:spcAft>
                          <a:spcPts val="0"/>
                        </a:spcAft>
                      </a:pPr>
                      <a:r>
                        <a:rPr lang="fr-FR" sz="1100">
                          <a:solidFill>
                            <a:sysClr val="windowText" lastClr="000000"/>
                          </a:solidFill>
                          <a:effectLst/>
                        </a:rPr>
                        <a:t>Type oncologique :</a:t>
                      </a:r>
                      <a:endParaRPr lang="fr-FR" sz="110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0587" marR="60587"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a:lnSpc>
                          <a:spcPct val="107000"/>
                        </a:lnSpc>
                        <a:spcAft>
                          <a:spcPts val="0"/>
                        </a:spcAft>
                      </a:pPr>
                      <a:r>
                        <a:rPr lang="fr-FR" sz="1100" dirty="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rPr>
                        <a:t>-</a:t>
                      </a:r>
                    </a:p>
                  </a:txBody>
                  <a:tcPr marL="60587" marR="60587"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751501183"/>
                  </a:ext>
                </a:extLst>
              </a:tr>
              <a:tr h="191139">
                <a:tc>
                  <a:txBody>
                    <a:bodyPr/>
                    <a:lstStyle/>
                    <a:p>
                      <a:pPr algn="l">
                        <a:lnSpc>
                          <a:spcPct val="107000"/>
                        </a:lnSpc>
                        <a:spcAft>
                          <a:spcPts val="0"/>
                        </a:spcAft>
                      </a:pPr>
                      <a:r>
                        <a:rPr lang="fr-FR" sz="1100">
                          <a:solidFill>
                            <a:sysClr val="windowText" lastClr="000000"/>
                          </a:solidFill>
                          <a:effectLst/>
                        </a:rPr>
                        <a:t> </a:t>
                      </a:r>
                      <a:endParaRPr lang="fr-FR" sz="110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0587" marR="60587"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a:lnSpc>
                          <a:spcPct val="107000"/>
                        </a:lnSpc>
                        <a:spcAft>
                          <a:spcPts val="0"/>
                        </a:spcAft>
                      </a:pPr>
                      <a:r>
                        <a:rPr lang="fr-FR" sz="1100" dirty="0">
                          <a:solidFill>
                            <a:sysClr val="windowText" lastClr="000000"/>
                          </a:solidFill>
                          <a:effectLst/>
                        </a:rPr>
                        <a:t> </a:t>
                      </a:r>
                      <a:endParaRPr lang="fr-FR" sz="1100" dirty="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0587" marR="60587"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828172826"/>
                  </a:ext>
                </a:extLst>
              </a:tr>
              <a:tr h="191139">
                <a:tc>
                  <a:txBody>
                    <a:bodyPr/>
                    <a:lstStyle/>
                    <a:p>
                      <a:pPr algn="l">
                        <a:lnSpc>
                          <a:spcPct val="107000"/>
                        </a:lnSpc>
                        <a:spcAft>
                          <a:spcPts val="0"/>
                        </a:spcAft>
                      </a:pPr>
                      <a:r>
                        <a:rPr lang="fr-FR" sz="1100">
                          <a:solidFill>
                            <a:sysClr val="windowText" lastClr="000000"/>
                          </a:solidFill>
                          <a:effectLst/>
                        </a:rPr>
                        <a:t>Adressage :</a:t>
                      </a:r>
                      <a:endParaRPr lang="fr-FR" sz="110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0587" marR="60587"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l" defTabSz="914377" rtl="0" eaLnBrk="1" fontAlgn="auto" latinLnBrk="0" hangingPunct="1">
                        <a:lnSpc>
                          <a:spcPct val="107000"/>
                        </a:lnSpc>
                        <a:spcBef>
                          <a:spcPts val="0"/>
                        </a:spcBef>
                        <a:spcAft>
                          <a:spcPts val="0"/>
                        </a:spcAft>
                        <a:buClrTx/>
                        <a:buSzTx/>
                        <a:buFontTx/>
                        <a:buNone/>
                        <a:tabLst/>
                        <a:defRPr/>
                      </a:pPr>
                      <a:r>
                        <a:rPr lang="fr-FR" sz="1100" i="1" dirty="0">
                          <a:solidFill>
                            <a:sysClr val="windowText" lastClr="000000"/>
                          </a:solidFill>
                          <a:effectLst/>
                        </a:rPr>
                        <a:t>Information</a:t>
                      </a:r>
                      <a:r>
                        <a:rPr lang="fr-FR" sz="1100" i="1" baseline="0" dirty="0">
                          <a:solidFill>
                            <a:sysClr val="windowText" lastClr="000000"/>
                          </a:solidFill>
                          <a:effectLst/>
                        </a:rPr>
                        <a:t> non disponible</a:t>
                      </a:r>
                      <a:endParaRPr lang="fr-FR" sz="1100" i="1" dirty="0">
                        <a:solidFill>
                          <a:sysClr val="windowText" lastClr="000000"/>
                        </a:solidFill>
                        <a:effectLst/>
                      </a:endParaRPr>
                    </a:p>
                  </a:txBody>
                  <a:tcPr marL="60587" marR="60587"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259065851"/>
                  </a:ext>
                </a:extLst>
              </a:tr>
              <a:tr h="191139">
                <a:tc>
                  <a:txBody>
                    <a:bodyPr/>
                    <a:lstStyle/>
                    <a:p>
                      <a:pPr algn="l">
                        <a:lnSpc>
                          <a:spcPct val="107000"/>
                        </a:lnSpc>
                        <a:spcAft>
                          <a:spcPts val="0"/>
                        </a:spcAft>
                      </a:pPr>
                      <a:r>
                        <a:rPr lang="fr-FR" sz="1100">
                          <a:solidFill>
                            <a:sysClr val="windowText" lastClr="000000"/>
                          </a:solidFill>
                          <a:effectLst/>
                        </a:rPr>
                        <a:t> </a:t>
                      </a:r>
                      <a:endParaRPr lang="fr-FR" sz="110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0587" marR="60587"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a:lnSpc>
                          <a:spcPct val="107000"/>
                        </a:lnSpc>
                        <a:spcAft>
                          <a:spcPts val="0"/>
                        </a:spcAft>
                      </a:pPr>
                      <a:r>
                        <a:rPr lang="fr-FR" sz="1100" dirty="0">
                          <a:solidFill>
                            <a:sysClr val="windowText" lastClr="000000"/>
                          </a:solidFill>
                          <a:effectLst/>
                        </a:rPr>
                        <a:t> </a:t>
                      </a:r>
                      <a:endParaRPr lang="fr-FR" sz="1100" dirty="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0587" marR="60587"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4098246056"/>
                  </a:ext>
                </a:extLst>
              </a:tr>
              <a:tr h="191139">
                <a:tc>
                  <a:txBody>
                    <a:bodyPr/>
                    <a:lstStyle/>
                    <a:p>
                      <a:pPr algn="l">
                        <a:lnSpc>
                          <a:spcPct val="107000"/>
                        </a:lnSpc>
                        <a:spcAft>
                          <a:spcPts val="0"/>
                        </a:spcAft>
                      </a:pPr>
                      <a:r>
                        <a:rPr lang="fr-FR" sz="1100">
                          <a:solidFill>
                            <a:sysClr val="windowText" lastClr="000000"/>
                          </a:solidFill>
                          <a:effectLst/>
                        </a:rPr>
                        <a:t>Partenariat / En lien avec :</a:t>
                      </a:r>
                      <a:endParaRPr lang="fr-FR" sz="110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0587" marR="60587"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l" defTabSz="914377" rtl="0" eaLnBrk="1" fontAlgn="auto" latinLnBrk="0" hangingPunct="1">
                        <a:lnSpc>
                          <a:spcPct val="107000"/>
                        </a:lnSpc>
                        <a:spcBef>
                          <a:spcPts val="0"/>
                        </a:spcBef>
                        <a:spcAft>
                          <a:spcPts val="0"/>
                        </a:spcAft>
                        <a:buClrTx/>
                        <a:buSzTx/>
                        <a:buFontTx/>
                        <a:buNone/>
                        <a:tabLst/>
                        <a:defRPr/>
                      </a:pPr>
                      <a:r>
                        <a:rPr lang="fr-FR" sz="1100" i="1" dirty="0">
                          <a:solidFill>
                            <a:sysClr val="windowText" lastClr="000000"/>
                          </a:solidFill>
                          <a:effectLst/>
                        </a:rPr>
                        <a:t>Information</a:t>
                      </a:r>
                      <a:r>
                        <a:rPr lang="fr-FR" sz="1100" i="1" baseline="0" dirty="0">
                          <a:solidFill>
                            <a:sysClr val="windowText" lastClr="000000"/>
                          </a:solidFill>
                          <a:effectLst/>
                        </a:rPr>
                        <a:t> non disponible</a:t>
                      </a:r>
                      <a:endParaRPr lang="fr-FR" sz="1100" i="1" dirty="0">
                        <a:solidFill>
                          <a:sysClr val="windowText" lastClr="000000"/>
                        </a:solidFill>
                        <a:effectLst/>
                      </a:endParaRPr>
                    </a:p>
                  </a:txBody>
                  <a:tcPr marL="60587" marR="60587"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396155558"/>
                  </a:ext>
                </a:extLst>
              </a:tr>
              <a:tr h="191139">
                <a:tc>
                  <a:txBody>
                    <a:bodyPr/>
                    <a:lstStyle/>
                    <a:p>
                      <a:pPr algn="l">
                        <a:lnSpc>
                          <a:spcPct val="107000"/>
                        </a:lnSpc>
                        <a:spcAft>
                          <a:spcPts val="0"/>
                        </a:spcAft>
                      </a:pPr>
                      <a:r>
                        <a:rPr lang="fr-FR" sz="1100">
                          <a:solidFill>
                            <a:sysClr val="windowText" lastClr="000000"/>
                          </a:solidFill>
                          <a:effectLst/>
                        </a:rPr>
                        <a:t> </a:t>
                      </a:r>
                      <a:endParaRPr lang="fr-FR" sz="110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0587" marR="60587"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a:lnSpc>
                          <a:spcPct val="107000"/>
                        </a:lnSpc>
                        <a:spcAft>
                          <a:spcPts val="0"/>
                        </a:spcAft>
                      </a:pPr>
                      <a:r>
                        <a:rPr lang="fr-FR" sz="1100" dirty="0">
                          <a:solidFill>
                            <a:sysClr val="windowText" lastClr="000000"/>
                          </a:solidFill>
                          <a:effectLst/>
                        </a:rPr>
                        <a:t> </a:t>
                      </a:r>
                      <a:endParaRPr lang="fr-FR" sz="1100" dirty="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0587" marR="60587"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923413451"/>
                  </a:ext>
                </a:extLst>
              </a:tr>
              <a:tr h="243237">
                <a:tc>
                  <a:txBody>
                    <a:bodyPr/>
                    <a:lstStyle/>
                    <a:p>
                      <a:pPr algn="l">
                        <a:lnSpc>
                          <a:spcPct val="107000"/>
                        </a:lnSpc>
                        <a:spcAft>
                          <a:spcPts val="0"/>
                        </a:spcAft>
                      </a:pPr>
                      <a:r>
                        <a:rPr lang="fr-FR" sz="1400">
                          <a:solidFill>
                            <a:sysClr val="windowText" lastClr="000000"/>
                          </a:solidFill>
                          <a:effectLst/>
                        </a:rPr>
                        <a:t>RCP Douleur</a:t>
                      </a:r>
                      <a:endParaRPr lang="fr-FR" sz="140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0587" marR="60587"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l" defTabSz="914377" rtl="0" eaLnBrk="1" fontAlgn="auto" latinLnBrk="0" hangingPunct="1">
                        <a:lnSpc>
                          <a:spcPct val="107000"/>
                        </a:lnSpc>
                        <a:spcBef>
                          <a:spcPts val="0"/>
                        </a:spcBef>
                        <a:spcAft>
                          <a:spcPts val="0"/>
                        </a:spcAft>
                        <a:buClrTx/>
                        <a:buSzTx/>
                        <a:buFontTx/>
                        <a:buNone/>
                        <a:tabLst/>
                        <a:defRPr/>
                      </a:pPr>
                      <a:r>
                        <a:rPr lang="fr-FR" sz="1100" dirty="0">
                          <a:solidFill>
                            <a:sysClr val="windowText" lastClr="000000"/>
                          </a:solidFill>
                          <a:effectLst/>
                        </a:rPr>
                        <a:t>-</a:t>
                      </a:r>
                      <a:endParaRPr lang="fr-FR" sz="1100" i="1" dirty="0">
                        <a:solidFill>
                          <a:sysClr val="windowText" lastClr="000000"/>
                        </a:solidFill>
                        <a:effectLst/>
                      </a:endParaRPr>
                    </a:p>
                  </a:txBody>
                  <a:tcPr marL="60587" marR="60587"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780337233"/>
                  </a:ext>
                </a:extLst>
              </a:tr>
              <a:tr h="191139">
                <a:tc>
                  <a:txBody>
                    <a:bodyPr/>
                    <a:lstStyle/>
                    <a:p>
                      <a:pPr algn="l">
                        <a:lnSpc>
                          <a:spcPct val="107000"/>
                        </a:lnSpc>
                        <a:spcAft>
                          <a:spcPts val="0"/>
                        </a:spcAft>
                      </a:pPr>
                      <a:r>
                        <a:rPr lang="fr-FR" sz="1100" dirty="0">
                          <a:solidFill>
                            <a:sysClr val="windowText" lastClr="000000"/>
                          </a:solidFill>
                          <a:effectLst/>
                        </a:rPr>
                        <a:t> </a:t>
                      </a:r>
                      <a:endParaRPr lang="fr-FR" sz="1100" dirty="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0587" marR="60587"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a:lnSpc>
                          <a:spcPct val="107000"/>
                        </a:lnSpc>
                        <a:spcAft>
                          <a:spcPts val="0"/>
                        </a:spcAft>
                      </a:pPr>
                      <a:r>
                        <a:rPr lang="fr-FR" sz="1100">
                          <a:solidFill>
                            <a:sysClr val="windowText" lastClr="000000"/>
                          </a:solidFill>
                          <a:effectLst/>
                        </a:rPr>
                        <a:t> </a:t>
                      </a:r>
                      <a:endParaRPr lang="fr-FR" sz="110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0587" marR="60587"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153487733"/>
                  </a:ext>
                </a:extLst>
              </a:tr>
              <a:tr h="191139">
                <a:tc>
                  <a:txBody>
                    <a:bodyPr/>
                    <a:lstStyle/>
                    <a:p>
                      <a:pPr algn="l">
                        <a:lnSpc>
                          <a:spcPct val="107000"/>
                        </a:lnSpc>
                        <a:spcAft>
                          <a:spcPts val="0"/>
                        </a:spcAft>
                      </a:pPr>
                      <a:r>
                        <a:rPr lang="fr-FR" sz="1100">
                          <a:solidFill>
                            <a:sysClr val="windowText" lastClr="000000"/>
                          </a:solidFill>
                          <a:effectLst/>
                        </a:rPr>
                        <a:t> </a:t>
                      </a:r>
                      <a:endParaRPr lang="fr-FR" sz="110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0587" marR="60587"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a:lnSpc>
                          <a:spcPct val="107000"/>
                        </a:lnSpc>
                        <a:spcAft>
                          <a:spcPts val="0"/>
                        </a:spcAft>
                      </a:pPr>
                      <a:r>
                        <a:rPr lang="fr-FR" sz="1100" dirty="0">
                          <a:solidFill>
                            <a:sysClr val="windowText" lastClr="000000"/>
                          </a:solidFill>
                          <a:effectLst/>
                        </a:rPr>
                        <a:t> </a:t>
                      </a:r>
                      <a:endParaRPr lang="fr-FR" sz="1100" dirty="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0587" marR="60587"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990543649"/>
                  </a:ext>
                </a:extLst>
              </a:tr>
              <a:tr h="250452">
                <a:tc gridSpan="2">
                  <a:txBody>
                    <a:bodyPr/>
                    <a:lstStyle/>
                    <a:p>
                      <a:pPr algn="l">
                        <a:lnSpc>
                          <a:spcPct val="107000"/>
                        </a:lnSpc>
                        <a:spcAft>
                          <a:spcPts val="0"/>
                        </a:spcAft>
                      </a:pPr>
                      <a:r>
                        <a:rPr lang="fr-FR" sz="1400">
                          <a:solidFill>
                            <a:sysClr val="windowText" lastClr="000000"/>
                          </a:solidFill>
                          <a:effectLst/>
                        </a:rPr>
                        <a:t>Contact</a:t>
                      </a:r>
                      <a:endParaRPr lang="fr-FR" sz="140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0587" marR="60587"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hMerge="1">
                  <a:txBody>
                    <a:bodyPr/>
                    <a:lstStyle/>
                    <a:p>
                      <a:endParaRPr lang="fr-FR"/>
                    </a:p>
                  </a:txBody>
                  <a:tcPr/>
                </a:tc>
                <a:extLst>
                  <a:ext uri="{0D108BD9-81ED-4DB2-BD59-A6C34878D82A}">
                    <a16:rowId xmlns:a16="http://schemas.microsoft.com/office/drawing/2014/main" val="3262819017"/>
                  </a:ext>
                </a:extLst>
              </a:tr>
              <a:tr h="382277">
                <a:tc>
                  <a:txBody>
                    <a:bodyPr/>
                    <a:lstStyle/>
                    <a:p>
                      <a:pPr algn="l">
                        <a:lnSpc>
                          <a:spcPct val="107000"/>
                        </a:lnSpc>
                        <a:spcAft>
                          <a:spcPts val="0"/>
                        </a:spcAft>
                      </a:pPr>
                      <a:r>
                        <a:rPr lang="fr-FR" sz="1100">
                          <a:solidFill>
                            <a:sysClr val="windowText" lastClr="000000"/>
                          </a:solidFill>
                          <a:effectLst/>
                        </a:rPr>
                        <a:t>Adresse :</a:t>
                      </a:r>
                      <a:endParaRPr lang="fr-FR" sz="110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0587" marR="60587"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a:lnSpc>
                          <a:spcPct val="107000"/>
                        </a:lnSpc>
                        <a:spcAft>
                          <a:spcPts val="0"/>
                        </a:spcAft>
                      </a:pPr>
                      <a:r>
                        <a:rPr lang="fr-FR" sz="1100">
                          <a:solidFill>
                            <a:sysClr val="windowText" lastClr="000000"/>
                          </a:solidFill>
                          <a:effectLst/>
                        </a:rPr>
                        <a:t>2 rue Jeanne d'Arc</a:t>
                      </a:r>
                    </a:p>
                    <a:p>
                      <a:pPr algn="l">
                        <a:lnSpc>
                          <a:spcPct val="107000"/>
                        </a:lnSpc>
                        <a:spcAft>
                          <a:spcPts val="0"/>
                        </a:spcAft>
                      </a:pPr>
                      <a:r>
                        <a:rPr lang="fr-FR" sz="1100">
                          <a:solidFill>
                            <a:sysClr val="windowText" lastClr="000000"/>
                          </a:solidFill>
                          <a:effectLst/>
                        </a:rPr>
                        <a:t>52014 CHAUMONT</a:t>
                      </a:r>
                      <a:endParaRPr lang="fr-FR" sz="110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0587" marR="60587"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021217027"/>
                  </a:ext>
                </a:extLst>
              </a:tr>
              <a:tr h="191139">
                <a:tc>
                  <a:txBody>
                    <a:bodyPr/>
                    <a:lstStyle/>
                    <a:p>
                      <a:pPr algn="l">
                        <a:lnSpc>
                          <a:spcPct val="107000"/>
                        </a:lnSpc>
                        <a:spcAft>
                          <a:spcPts val="0"/>
                        </a:spcAft>
                      </a:pPr>
                      <a:r>
                        <a:rPr lang="fr-FR" sz="1100">
                          <a:solidFill>
                            <a:sysClr val="windowText" lastClr="000000"/>
                          </a:solidFill>
                          <a:effectLst/>
                        </a:rPr>
                        <a:t> </a:t>
                      </a:r>
                      <a:endParaRPr lang="fr-FR" sz="110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0587" marR="60587"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a:lnSpc>
                          <a:spcPct val="107000"/>
                        </a:lnSpc>
                        <a:spcAft>
                          <a:spcPts val="0"/>
                        </a:spcAft>
                      </a:pPr>
                      <a:r>
                        <a:rPr lang="fr-FR" sz="1100">
                          <a:solidFill>
                            <a:sysClr val="windowText" lastClr="000000"/>
                          </a:solidFill>
                          <a:effectLst/>
                        </a:rPr>
                        <a:t> </a:t>
                      </a:r>
                      <a:endParaRPr lang="fr-FR" sz="110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0587" marR="60587"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570706903"/>
                  </a:ext>
                </a:extLst>
              </a:tr>
              <a:tr h="191139">
                <a:tc>
                  <a:txBody>
                    <a:bodyPr/>
                    <a:lstStyle/>
                    <a:p>
                      <a:pPr algn="l">
                        <a:lnSpc>
                          <a:spcPct val="107000"/>
                        </a:lnSpc>
                        <a:spcAft>
                          <a:spcPts val="0"/>
                        </a:spcAft>
                      </a:pPr>
                      <a:r>
                        <a:rPr lang="fr-FR" sz="1100">
                          <a:solidFill>
                            <a:sysClr val="windowText" lastClr="000000"/>
                          </a:solidFill>
                          <a:effectLst/>
                        </a:rPr>
                        <a:t>Accueil téléphonique :</a:t>
                      </a:r>
                      <a:endParaRPr lang="fr-FR" sz="110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0587" marR="60587"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a:lnSpc>
                          <a:spcPct val="107000"/>
                        </a:lnSpc>
                        <a:spcAft>
                          <a:spcPts val="0"/>
                        </a:spcAft>
                      </a:pPr>
                      <a:r>
                        <a:rPr lang="fr-FR" sz="1100">
                          <a:solidFill>
                            <a:sysClr val="windowText" lastClr="000000"/>
                          </a:solidFill>
                          <a:effectLst/>
                        </a:rPr>
                        <a:t>03 25 30 70 12 </a:t>
                      </a:r>
                      <a:endParaRPr lang="fr-FR" sz="110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0587" marR="60587"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762185255"/>
                  </a:ext>
                </a:extLst>
              </a:tr>
              <a:tr h="191139">
                <a:tc>
                  <a:txBody>
                    <a:bodyPr/>
                    <a:lstStyle/>
                    <a:p>
                      <a:pPr algn="l">
                        <a:lnSpc>
                          <a:spcPct val="107000"/>
                        </a:lnSpc>
                        <a:spcAft>
                          <a:spcPts val="0"/>
                        </a:spcAft>
                      </a:pPr>
                      <a:r>
                        <a:rPr lang="fr-FR" sz="1100">
                          <a:solidFill>
                            <a:sysClr val="windowText" lastClr="000000"/>
                          </a:solidFill>
                          <a:effectLst/>
                        </a:rPr>
                        <a:t> </a:t>
                      </a:r>
                      <a:endParaRPr lang="fr-FR" sz="110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0587" marR="60587"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a:lnSpc>
                          <a:spcPct val="107000"/>
                        </a:lnSpc>
                        <a:spcAft>
                          <a:spcPts val="0"/>
                        </a:spcAft>
                      </a:pPr>
                      <a:endParaRPr lang="fr-FR" sz="1100" dirty="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0587" marR="60587"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670597110"/>
                  </a:ext>
                </a:extLst>
              </a:tr>
              <a:tr h="191139">
                <a:tc>
                  <a:txBody>
                    <a:bodyPr/>
                    <a:lstStyle/>
                    <a:p>
                      <a:pPr algn="l">
                        <a:lnSpc>
                          <a:spcPct val="107000"/>
                        </a:lnSpc>
                        <a:spcAft>
                          <a:spcPts val="0"/>
                        </a:spcAft>
                      </a:pPr>
                      <a:r>
                        <a:rPr lang="fr-FR" sz="1100">
                          <a:solidFill>
                            <a:sysClr val="windowText" lastClr="000000"/>
                          </a:solidFill>
                          <a:effectLst/>
                        </a:rPr>
                        <a:t> </a:t>
                      </a:r>
                      <a:endParaRPr lang="fr-FR" sz="110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0587" marR="60587"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a:lnSpc>
                          <a:spcPct val="107000"/>
                        </a:lnSpc>
                        <a:spcAft>
                          <a:spcPts val="0"/>
                        </a:spcAft>
                      </a:pPr>
                      <a:r>
                        <a:rPr lang="fr-FR" sz="1100">
                          <a:solidFill>
                            <a:sysClr val="windowText" lastClr="000000"/>
                          </a:solidFill>
                          <a:effectLst/>
                        </a:rPr>
                        <a:t> </a:t>
                      </a:r>
                      <a:endParaRPr lang="fr-FR" sz="110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0587" marR="60587"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164161892"/>
                  </a:ext>
                </a:extLst>
              </a:tr>
              <a:tr h="337723">
                <a:tc>
                  <a:txBody>
                    <a:bodyPr/>
                    <a:lstStyle/>
                    <a:p>
                      <a:pPr algn="l">
                        <a:lnSpc>
                          <a:spcPct val="107000"/>
                        </a:lnSpc>
                        <a:spcAft>
                          <a:spcPts val="0"/>
                        </a:spcAft>
                      </a:pPr>
                      <a:r>
                        <a:rPr lang="fr-FR" sz="1100">
                          <a:solidFill>
                            <a:sysClr val="windowText" lastClr="000000"/>
                          </a:solidFill>
                          <a:effectLst/>
                        </a:rPr>
                        <a:t>Email secrétariat :</a:t>
                      </a:r>
                      <a:endParaRPr lang="fr-FR" sz="110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0587" marR="60587"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a:lnSpc>
                          <a:spcPct val="107000"/>
                        </a:lnSpc>
                        <a:spcAft>
                          <a:spcPts val="0"/>
                        </a:spcAft>
                      </a:pPr>
                      <a:r>
                        <a:rPr lang="fr-FR" sz="1100">
                          <a:solidFill>
                            <a:sysClr val="windowText" lastClr="000000"/>
                          </a:solidFill>
                          <a:effectLst/>
                        </a:rPr>
                        <a:t>secretariat.douleur-chronique@ch-saintdizier.fr</a:t>
                      </a:r>
                      <a:endParaRPr lang="fr-FR" sz="110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0587" marR="60587"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848425397"/>
                  </a:ext>
                </a:extLst>
              </a:tr>
              <a:tr h="191139">
                <a:tc>
                  <a:txBody>
                    <a:bodyPr/>
                    <a:lstStyle/>
                    <a:p>
                      <a:pPr algn="l">
                        <a:lnSpc>
                          <a:spcPct val="107000"/>
                        </a:lnSpc>
                        <a:spcAft>
                          <a:spcPts val="0"/>
                        </a:spcAft>
                      </a:pPr>
                      <a:r>
                        <a:rPr lang="fr-FR" sz="1100">
                          <a:solidFill>
                            <a:sysClr val="windowText" lastClr="000000"/>
                          </a:solidFill>
                          <a:effectLst/>
                        </a:rPr>
                        <a:t> </a:t>
                      </a:r>
                      <a:endParaRPr lang="fr-FR" sz="110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0587" marR="60587"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a:lnSpc>
                          <a:spcPct val="107000"/>
                        </a:lnSpc>
                        <a:spcAft>
                          <a:spcPts val="0"/>
                        </a:spcAft>
                      </a:pPr>
                      <a:r>
                        <a:rPr lang="fr-FR" sz="1100">
                          <a:solidFill>
                            <a:sysClr val="windowText" lastClr="000000"/>
                          </a:solidFill>
                          <a:effectLst/>
                        </a:rPr>
                        <a:t> </a:t>
                      </a:r>
                      <a:endParaRPr lang="fr-FR" sz="110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0587" marR="60587"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687048440"/>
                  </a:ext>
                </a:extLst>
              </a:tr>
              <a:tr h="199047">
                <a:tc>
                  <a:txBody>
                    <a:bodyPr/>
                    <a:lstStyle/>
                    <a:p>
                      <a:pPr algn="l">
                        <a:lnSpc>
                          <a:spcPct val="107000"/>
                        </a:lnSpc>
                        <a:spcAft>
                          <a:spcPts val="0"/>
                        </a:spcAft>
                      </a:pPr>
                      <a:endParaRPr lang="fr-FR" sz="1100" dirty="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0587" marR="60587"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a:lnSpc>
                          <a:spcPct val="107000"/>
                        </a:lnSpc>
                        <a:spcAft>
                          <a:spcPts val="0"/>
                        </a:spcAft>
                      </a:pPr>
                      <a:r>
                        <a:rPr lang="fr-FR" sz="1100" dirty="0">
                          <a:solidFill>
                            <a:sysClr val="windowText" lastClr="000000"/>
                          </a:solidFill>
                          <a:effectLst/>
                        </a:rPr>
                        <a:t> </a:t>
                      </a:r>
                      <a:endParaRPr lang="fr-FR" sz="1100" dirty="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0587" marR="60587"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4371862"/>
                  </a:ext>
                </a:extLst>
              </a:tr>
            </a:tbl>
          </a:graphicData>
        </a:graphic>
      </p:graphicFrame>
      <p:sp>
        <p:nvSpPr>
          <p:cNvPr id="13" name="ZoneTexte 12"/>
          <p:cNvSpPr txBox="1"/>
          <p:nvPr/>
        </p:nvSpPr>
        <p:spPr>
          <a:xfrm>
            <a:off x="0" y="6604084"/>
            <a:ext cx="1646605" cy="253916"/>
          </a:xfrm>
          <a:prstGeom prst="rect">
            <a:avLst/>
          </a:prstGeom>
        </p:spPr>
        <p:txBody>
          <a:bodyPr wrap="none" rtlCol="0">
            <a:spAutoFit/>
          </a:bodyPr>
          <a:lstStyle/>
          <a:p>
            <a:pPr marL="0" indent="0" algn="ctr">
              <a:buNone/>
            </a:pPr>
            <a:r>
              <a:rPr lang="fr-FR" sz="1050" i="1" dirty="0"/>
              <a:t>Enquête DSRC NEON, 2024</a:t>
            </a:r>
          </a:p>
        </p:txBody>
      </p:sp>
      <p:pic>
        <p:nvPicPr>
          <p:cNvPr id="12" name="Image 11">
            <a:extLst>
              <a:ext uri="{FF2B5EF4-FFF2-40B4-BE49-F238E27FC236}">
                <a16:creationId xmlns:a16="http://schemas.microsoft.com/office/drawing/2014/main" id="{BC0A0850-807D-3596-DC7A-24580AA4B02E}"/>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836409" y="1033464"/>
            <a:ext cx="4328535" cy="2083810"/>
          </a:xfrm>
          <a:prstGeom prst="rect">
            <a:avLst/>
          </a:prstGeom>
        </p:spPr>
      </p:pic>
      <p:pic>
        <p:nvPicPr>
          <p:cNvPr id="14" name="Image 13" descr="Une image contenant capture d’écran, conception&#10;&#10;Description générée automatiquement">
            <a:extLst>
              <a:ext uri="{FF2B5EF4-FFF2-40B4-BE49-F238E27FC236}">
                <a16:creationId xmlns:a16="http://schemas.microsoft.com/office/drawing/2014/main" id="{935E2131-4B55-92F7-E1B5-1AFEEB7E06A4}"/>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6836410" y="3241965"/>
            <a:ext cx="4328535" cy="556951"/>
          </a:xfrm>
          <a:prstGeom prst="rect">
            <a:avLst/>
          </a:prstGeom>
        </p:spPr>
      </p:pic>
      <p:pic>
        <p:nvPicPr>
          <p:cNvPr id="15" name="Image 14" descr="Une image contenant capture d’écran, rouge, Rectangle, conception&#10;&#10;Description générée automatiquement">
            <a:extLst>
              <a:ext uri="{FF2B5EF4-FFF2-40B4-BE49-F238E27FC236}">
                <a16:creationId xmlns:a16="http://schemas.microsoft.com/office/drawing/2014/main" id="{F3ACE56C-BA61-7156-4A11-47BB9218B72A}"/>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6836408" y="3932125"/>
            <a:ext cx="4328535" cy="549299"/>
          </a:xfrm>
          <a:prstGeom prst="rect">
            <a:avLst/>
          </a:prstGeom>
        </p:spPr>
      </p:pic>
      <p:graphicFrame>
        <p:nvGraphicFramePr>
          <p:cNvPr id="16" name="Tableau 15">
            <a:extLst>
              <a:ext uri="{FF2B5EF4-FFF2-40B4-BE49-F238E27FC236}">
                <a16:creationId xmlns:a16="http://schemas.microsoft.com/office/drawing/2014/main" id="{B014234F-1687-0D14-3B8F-C162302AFF38}"/>
              </a:ext>
            </a:extLst>
          </p:cNvPr>
          <p:cNvGraphicFramePr>
            <a:graphicFrameLocks noGrp="1"/>
          </p:cNvGraphicFramePr>
          <p:nvPr>
            <p:extLst>
              <p:ext uri="{D42A27DB-BD31-4B8C-83A1-F6EECF244321}">
                <p14:modId xmlns:p14="http://schemas.microsoft.com/office/powerpoint/2010/main" val="3447469764"/>
              </p:ext>
            </p:extLst>
          </p:nvPr>
        </p:nvGraphicFramePr>
        <p:xfrm>
          <a:off x="6928338" y="816076"/>
          <a:ext cx="4236605" cy="3706377"/>
        </p:xfrm>
        <a:graphic>
          <a:graphicData uri="http://schemas.openxmlformats.org/drawingml/2006/table">
            <a:tbl>
              <a:tblPr firstRow="1" firstCol="1" bandRow="1">
                <a:tableStyleId>{5C22544A-7EE6-4342-B048-85BDC9FD1C3A}</a:tableStyleId>
              </a:tblPr>
              <a:tblGrid>
                <a:gridCol w="1420712">
                  <a:extLst>
                    <a:ext uri="{9D8B030D-6E8A-4147-A177-3AD203B41FA5}">
                      <a16:colId xmlns:a16="http://schemas.microsoft.com/office/drawing/2014/main" val="970256776"/>
                    </a:ext>
                  </a:extLst>
                </a:gridCol>
                <a:gridCol w="90100">
                  <a:extLst>
                    <a:ext uri="{9D8B030D-6E8A-4147-A177-3AD203B41FA5}">
                      <a16:colId xmlns:a16="http://schemas.microsoft.com/office/drawing/2014/main" val="4012095683"/>
                    </a:ext>
                  </a:extLst>
                </a:gridCol>
                <a:gridCol w="2725793">
                  <a:extLst>
                    <a:ext uri="{9D8B030D-6E8A-4147-A177-3AD203B41FA5}">
                      <a16:colId xmlns:a16="http://schemas.microsoft.com/office/drawing/2014/main" val="765973923"/>
                    </a:ext>
                  </a:extLst>
                </a:gridCol>
              </a:tblGrid>
              <a:tr h="216999">
                <a:tc gridSpan="3">
                  <a:txBody>
                    <a:bodyPr/>
                    <a:lstStyle/>
                    <a:p>
                      <a:pPr algn="l">
                        <a:lnSpc>
                          <a:spcPct val="107000"/>
                        </a:lnSpc>
                        <a:spcAft>
                          <a:spcPts val="0"/>
                        </a:spcAft>
                      </a:pPr>
                      <a:r>
                        <a:rPr lang="fr-FR" sz="1400" dirty="0">
                          <a:solidFill>
                            <a:sysClr val="windowText" lastClr="000000"/>
                          </a:solidFill>
                          <a:effectLst/>
                        </a:rPr>
                        <a:t>Ressources interventionnelles disponibles</a:t>
                      </a:r>
                      <a:endParaRPr lang="fr-FR" sz="1400" dirty="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4502" marR="54502" marT="0" marB="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hMerge="1">
                  <a:txBody>
                    <a:bodyPr/>
                    <a:lstStyle/>
                    <a:p>
                      <a:endParaRPr lang="fr-FR"/>
                    </a:p>
                  </a:txBody>
                  <a:tcPr/>
                </a:tc>
                <a:tc hMerge="1">
                  <a:txBody>
                    <a:bodyPr/>
                    <a:lstStyle/>
                    <a:p>
                      <a:endParaRPr lang="fr-FR"/>
                    </a:p>
                  </a:txBody>
                  <a:tcPr/>
                </a:tc>
                <a:extLst>
                  <a:ext uri="{0D108BD9-81ED-4DB2-BD59-A6C34878D82A}">
                    <a16:rowId xmlns:a16="http://schemas.microsoft.com/office/drawing/2014/main" val="3720993350"/>
                  </a:ext>
                </a:extLst>
              </a:tr>
              <a:tr h="142564">
                <a:tc>
                  <a:txBody>
                    <a:bodyPr/>
                    <a:lstStyle/>
                    <a:p>
                      <a:pPr algn="l">
                        <a:lnSpc>
                          <a:spcPct val="107000"/>
                        </a:lnSpc>
                        <a:spcAft>
                          <a:spcPts val="0"/>
                        </a:spcAft>
                      </a:pPr>
                      <a:r>
                        <a:rPr lang="fr-FR" sz="1100">
                          <a:solidFill>
                            <a:sysClr val="windowText" lastClr="000000"/>
                          </a:solidFill>
                          <a:effectLst/>
                        </a:rPr>
                        <a:t>Anesthésie :</a:t>
                      </a:r>
                      <a:endParaRPr lang="fr-FR" sz="110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4502" marR="54502" marT="0" marB="0">
                    <a:lnL w="12700" cmpd="sng">
                      <a:noFill/>
                    </a:lnL>
                    <a:lnR w="12700" cmpd="sng">
                      <a:noFill/>
                    </a:lnR>
                    <a:lnT w="38100" cmpd="sng">
                      <a:noFill/>
                    </a:lnT>
                    <a:lnB w="12700" cmpd="sng">
                      <a:noFill/>
                    </a:lnB>
                    <a:lnTlToBr w="12700" cmpd="sng">
                      <a:noFill/>
                      <a:prstDash val="solid"/>
                    </a:lnTlToBr>
                    <a:lnBlToTr w="12700" cmpd="sng">
                      <a:noFill/>
                      <a:prstDash val="solid"/>
                    </a:lnBlToTr>
                    <a:noFill/>
                  </a:tcPr>
                </a:tc>
                <a:tc gridSpan="2">
                  <a:txBody>
                    <a:bodyPr/>
                    <a:lstStyle/>
                    <a:p>
                      <a:pPr lvl="0" algn="l">
                        <a:lnSpc>
                          <a:spcPct val="107000"/>
                        </a:lnSpc>
                        <a:spcAft>
                          <a:spcPts val="0"/>
                        </a:spcAft>
                        <a:buNone/>
                      </a:pPr>
                      <a:r>
                        <a:rPr lang="fr-FR" sz="1100" i="1" dirty="0">
                          <a:solidFill>
                            <a:sysClr val="windowText" lastClr="000000"/>
                          </a:solidFill>
                          <a:effectLst/>
                        </a:rPr>
                        <a:t>Information</a:t>
                      </a:r>
                      <a:r>
                        <a:rPr lang="fr-FR" sz="1100" i="1" baseline="0" dirty="0">
                          <a:solidFill>
                            <a:sysClr val="windowText" lastClr="000000"/>
                          </a:solidFill>
                          <a:effectLst/>
                        </a:rPr>
                        <a:t> non disponible</a:t>
                      </a:r>
                      <a:endParaRPr lang="fr-FR" sz="1100" i="1" dirty="0">
                        <a:solidFill>
                          <a:sysClr val="windowText" lastClr="000000"/>
                        </a:solidFill>
                        <a:effectLst/>
                      </a:endParaRPr>
                    </a:p>
                  </a:txBody>
                  <a:tcPr marL="54502" marR="54502" marT="0" marB="0">
                    <a:lnL w="12700" cmpd="sng">
                      <a:noFill/>
                    </a:lnL>
                    <a:lnR w="12700" cmpd="sng">
                      <a:noFill/>
                    </a:lnR>
                    <a:lnT w="38100" cmpd="sng">
                      <a:noFill/>
                    </a:lnT>
                    <a:lnB w="12700" cmpd="sng">
                      <a:noFill/>
                    </a:lnB>
                    <a:lnTlToBr w="12700" cmpd="sng">
                      <a:noFill/>
                      <a:prstDash val="solid"/>
                    </a:lnTlToBr>
                    <a:lnBlToTr w="12700" cmpd="sng">
                      <a:noFill/>
                      <a:prstDash val="solid"/>
                    </a:lnBlToTr>
                    <a:noFill/>
                  </a:tcPr>
                </a:tc>
                <a:tc hMerge="1">
                  <a:txBody>
                    <a:bodyPr/>
                    <a:lstStyle/>
                    <a:p>
                      <a:endParaRPr lang="fr-FR"/>
                    </a:p>
                  </a:txBody>
                  <a:tcPr/>
                </a:tc>
                <a:extLst>
                  <a:ext uri="{0D108BD9-81ED-4DB2-BD59-A6C34878D82A}">
                    <a16:rowId xmlns:a16="http://schemas.microsoft.com/office/drawing/2014/main" val="1838210331"/>
                  </a:ext>
                </a:extLst>
              </a:tr>
              <a:tr h="142564">
                <a:tc gridSpan="3">
                  <a:txBody>
                    <a:bodyPr/>
                    <a:lstStyle/>
                    <a:p>
                      <a:pPr algn="l">
                        <a:lnSpc>
                          <a:spcPct val="107000"/>
                        </a:lnSpc>
                        <a:spcAft>
                          <a:spcPts val="0"/>
                        </a:spcAft>
                      </a:pPr>
                      <a:r>
                        <a:rPr lang="fr-FR" sz="1100">
                          <a:solidFill>
                            <a:sysClr val="windowText" lastClr="000000"/>
                          </a:solidFill>
                          <a:effectLst/>
                        </a:rPr>
                        <a:t>Pour les blocs nerveux périphériques</a:t>
                      </a:r>
                      <a:endParaRPr lang="fr-FR" sz="110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4502" marR="54502"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hMerge="1">
                  <a:txBody>
                    <a:bodyPr/>
                    <a:lstStyle/>
                    <a:p>
                      <a:endParaRPr lang="fr-FR"/>
                    </a:p>
                  </a:txBody>
                  <a:tcPr/>
                </a:tc>
                <a:tc hMerge="1">
                  <a:txBody>
                    <a:bodyPr/>
                    <a:lstStyle/>
                    <a:p>
                      <a:endParaRPr lang="fr-FR"/>
                    </a:p>
                  </a:txBody>
                  <a:tcPr/>
                </a:tc>
                <a:extLst>
                  <a:ext uri="{0D108BD9-81ED-4DB2-BD59-A6C34878D82A}">
                    <a16:rowId xmlns:a16="http://schemas.microsoft.com/office/drawing/2014/main" val="3333731504"/>
                  </a:ext>
                </a:extLst>
              </a:tr>
              <a:tr h="296883">
                <a:tc>
                  <a:txBody>
                    <a:bodyPr/>
                    <a:lstStyle/>
                    <a:p>
                      <a:pPr algn="l">
                        <a:lnSpc>
                          <a:spcPct val="107000"/>
                        </a:lnSpc>
                        <a:spcAft>
                          <a:spcPts val="0"/>
                        </a:spcAft>
                      </a:pPr>
                      <a:endParaRPr lang="fr-FR" sz="110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4502" marR="54502"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gridSpan="2">
                  <a:txBody>
                    <a:bodyPr/>
                    <a:lstStyle/>
                    <a:p>
                      <a:pPr algn="l">
                        <a:lnSpc>
                          <a:spcPct val="107000"/>
                        </a:lnSpc>
                        <a:spcAft>
                          <a:spcPts val="0"/>
                        </a:spcAft>
                      </a:pPr>
                      <a:r>
                        <a:rPr lang="fr-FR" sz="1100" dirty="0">
                          <a:solidFill>
                            <a:sysClr val="windowText" lastClr="000000"/>
                          </a:solidFill>
                          <a:effectLst/>
                        </a:rPr>
                        <a:t>-</a:t>
                      </a:r>
                    </a:p>
                  </a:txBody>
                  <a:tcPr marL="54502" marR="54502"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hMerge="1">
                  <a:txBody>
                    <a:bodyPr/>
                    <a:lstStyle/>
                    <a:p>
                      <a:endParaRPr lang="fr-FR"/>
                    </a:p>
                  </a:txBody>
                  <a:tcPr/>
                </a:tc>
                <a:extLst>
                  <a:ext uri="{0D108BD9-81ED-4DB2-BD59-A6C34878D82A}">
                    <a16:rowId xmlns:a16="http://schemas.microsoft.com/office/drawing/2014/main" val="1595574779"/>
                  </a:ext>
                </a:extLst>
              </a:tr>
              <a:tr h="142564">
                <a:tc>
                  <a:txBody>
                    <a:bodyPr/>
                    <a:lstStyle/>
                    <a:p>
                      <a:pPr algn="l">
                        <a:lnSpc>
                          <a:spcPct val="107000"/>
                        </a:lnSpc>
                        <a:spcAft>
                          <a:spcPts val="0"/>
                        </a:spcAft>
                      </a:pPr>
                      <a:endParaRPr lang="fr-FR" sz="110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4502" marR="54502"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gridSpan="2">
                  <a:txBody>
                    <a:bodyPr/>
                    <a:lstStyle/>
                    <a:p>
                      <a:pPr algn="l">
                        <a:lnSpc>
                          <a:spcPct val="107000"/>
                        </a:lnSpc>
                        <a:spcAft>
                          <a:spcPts val="0"/>
                        </a:spcAft>
                      </a:pPr>
                      <a:r>
                        <a:rPr lang="fr-FR" sz="1100">
                          <a:solidFill>
                            <a:sysClr val="windowText" lastClr="000000"/>
                          </a:solidFill>
                          <a:effectLst/>
                        </a:rPr>
                        <a:t> </a:t>
                      </a:r>
                      <a:endParaRPr lang="fr-FR" sz="110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4502" marR="54502"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hMerge="1">
                  <a:txBody>
                    <a:bodyPr/>
                    <a:lstStyle/>
                    <a:p>
                      <a:endParaRPr lang="fr-FR"/>
                    </a:p>
                  </a:txBody>
                  <a:tcPr/>
                </a:tc>
                <a:extLst>
                  <a:ext uri="{0D108BD9-81ED-4DB2-BD59-A6C34878D82A}">
                    <a16:rowId xmlns:a16="http://schemas.microsoft.com/office/drawing/2014/main" val="1932000985"/>
                  </a:ext>
                </a:extLst>
              </a:tr>
              <a:tr h="142564">
                <a:tc gridSpan="3">
                  <a:txBody>
                    <a:bodyPr/>
                    <a:lstStyle/>
                    <a:p>
                      <a:pPr algn="l">
                        <a:lnSpc>
                          <a:spcPct val="107000"/>
                        </a:lnSpc>
                        <a:spcAft>
                          <a:spcPts val="0"/>
                        </a:spcAft>
                      </a:pPr>
                      <a:r>
                        <a:rPr lang="fr-FR" sz="1100" dirty="0">
                          <a:solidFill>
                            <a:sysClr val="windowText" lastClr="000000"/>
                          </a:solidFill>
                          <a:effectLst/>
                        </a:rPr>
                        <a:t>Pour l’analgésie périmédullaire</a:t>
                      </a:r>
                      <a:endParaRPr lang="fr-FR" sz="1100" dirty="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4502" marR="54502"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hMerge="1">
                  <a:txBody>
                    <a:bodyPr/>
                    <a:lstStyle/>
                    <a:p>
                      <a:endParaRPr lang="fr-FR"/>
                    </a:p>
                  </a:txBody>
                  <a:tcPr/>
                </a:tc>
                <a:tc hMerge="1">
                  <a:txBody>
                    <a:bodyPr/>
                    <a:lstStyle/>
                    <a:p>
                      <a:endParaRPr lang="fr-FR"/>
                    </a:p>
                  </a:txBody>
                  <a:tcPr/>
                </a:tc>
                <a:extLst>
                  <a:ext uri="{0D108BD9-81ED-4DB2-BD59-A6C34878D82A}">
                    <a16:rowId xmlns:a16="http://schemas.microsoft.com/office/drawing/2014/main" val="3389767837"/>
                  </a:ext>
                </a:extLst>
              </a:tr>
              <a:tr h="227610">
                <a:tc>
                  <a:txBody>
                    <a:bodyPr/>
                    <a:lstStyle/>
                    <a:p>
                      <a:pPr algn="l">
                        <a:lnSpc>
                          <a:spcPct val="107000"/>
                        </a:lnSpc>
                        <a:spcAft>
                          <a:spcPts val="0"/>
                        </a:spcAft>
                      </a:pPr>
                      <a:endParaRPr lang="fr-FR" sz="110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4502" marR="54502"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gridSpan="2">
                  <a:txBody>
                    <a:bodyPr/>
                    <a:lstStyle/>
                    <a:p>
                      <a:pPr algn="l">
                        <a:lnSpc>
                          <a:spcPct val="107000"/>
                        </a:lnSpc>
                        <a:spcAft>
                          <a:spcPts val="0"/>
                        </a:spcAft>
                      </a:pPr>
                      <a:r>
                        <a:rPr lang="fr-FR" sz="1100" dirty="0">
                          <a:solidFill>
                            <a:sysClr val="windowText" lastClr="000000"/>
                          </a:solidFill>
                          <a:effectLst/>
                        </a:rPr>
                        <a:t>-</a:t>
                      </a:r>
                      <a:endParaRPr lang="fr-FR" sz="1100" i="1" dirty="0">
                        <a:solidFill>
                          <a:sysClr val="windowText" lastClr="000000"/>
                        </a:solidFill>
                        <a:effectLst/>
                      </a:endParaRPr>
                    </a:p>
                  </a:txBody>
                  <a:tcPr marL="54502" marR="54502"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hMerge="1">
                  <a:txBody>
                    <a:bodyPr/>
                    <a:lstStyle/>
                    <a:p>
                      <a:endParaRPr lang="fr-FR"/>
                    </a:p>
                  </a:txBody>
                  <a:tcPr/>
                </a:tc>
                <a:extLst>
                  <a:ext uri="{0D108BD9-81ED-4DB2-BD59-A6C34878D82A}">
                    <a16:rowId xmlns:a16="http://schemas.microsoft.com/office/drawing/2014/main" val="1440542034"/>
                  </a:ext>
                </a:extLst>
              </a:tr>
              <a:tr h="142564">
                <a:tc>
                  <a:txBody>
                    <a:bodyPr/>
                    <a:lstStyle/>
                    <a:p>
                      <a:pPr algn="l">
                        <a:lnSpc>
                          <a:spcPct val="107000"/>
                        </a:lnSpc>
                        <a:spcAft>
                          <a:spcPts val="0"/>
                        </a:spcAft>
                      </a:pPr>
                      <a:endParaRPr lang="fr-FR" sz="110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4502" marR="54502"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gridSpan="2">
                  <a:txBody>
                    <a:bodyPr/>
                    <a:lstStyle/>
                    <a:p>
                      <a:pPr algn="l">
                        <a:lnSpc>
                          <a:spcPct val="107000"/>
                        </a:lnSpc>
                        <a:spcAft>
                          <a:spcPts val="0"/>
                        </a:spcAft>
                      </a:pPr>
                      <a:endParaRPr lang="fr-FR" sz="1100" dirty="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4502" marR="54502"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hMerge="1">
                  <a:txBody>
                    <a:bodyPr/>
                    <a:lstStyle/>
                    <a:p>
                      <a:endParaRPr lang="fr-FR"/>
                    </a:p>
                  </a:txBody>
                  <a:tcPr/>
                </a:tc>
                <a:extLst>
                  <a:ext uri="{0D108BD9-81ED-4DB2-BD59-A6C34878D82A}">
                    <a16:rowId xmlns:a16="http://schemas.microsoft.com/office/drawing/2014/main" val="3411203135"/>
                  </a:ext>
                </a:extLst>
              </a:tr>
              <a:tr h="285126">
                <a:tc gridSpan="3">
                  <a:txBody>
                    <a:bodyPr/>
                    <a:lstStyle/>
                    <a:p>
                      <a:pPr algn="l">
                        <a:lnSpc>
                          <a:spcPct val="107000"/>
                        </a:lnSpc>
                        <a:spcAft>
                          <a:spcPts val="0"/>
                        </a:spcAft>
                      </a:pPr>
                      <a:r>
                        <a:rPr lang="fr-FR" sz="1100" dirty="0">
                          <a:solidFill>
                            <a:sysClr val="windowText" lastClr="000000"/>
                          </a:solidFill>
                          <a:effectLst/>
                        </a:rPr>
                        <a:t>Suivi et gestion des dispositifs à demeure (cathéter périnerveux ou péridural, pompe intrathécale)</a:t>
                      </a:r>
                      <a:endParaRPr lang="fr-FR" sz="1100" dirty="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4502" marR="54502"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hMerge="1">
                  <a:txBody>
                    <a:bodyPr/>
                    <a:lstStyle/>
                    <a:p>
                      <a:endParaRPr lang="fr-FR"/>
                    </a:p>
                  </a:txBody>
                  <a:tcPr/>
                </a:tc>
                <a:tc hMerge="1">
                  <a:txBody>
                    <a:bodyPr/>
                    <a:lstStyle/>
                    <a:p>
                      <a:endParaRPr lang="fr-FR"/>
                    </a:p>
                  </a:txBody>
                  <a:tcPr/>
                </a:tc>
                <a:extLst>
                  <a:ext uri="{0D108BD9-81ED-4DB2-BD59-A6C34878D82A}">
                    <a16:rowId xmlns:a16="http://schemas.microsoft.com/office/drawing/2014/main" val="1527326381"/>
                  </a:ext>
                </a:extLst>
              </a:tr>
              <a:tr h="142564">
                <a:tc gridSpan="2">
                  <a:txBody>
                    <a:bodyPr/>
                    <a:lstStyle/>
                    <a:p>
                      <a:pPr algn="l">
                        <a:lnSpc>
                          <a:spcPct val="107000"/>
                        </a:lnSpc>
                        <a:spcAft>
                          <a:spcPts val="0"/>
                        </a:spcAft>
                      </a:pPr>
                      <a:endParaRPr lang="fr-FR" sz="110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4502" marR="54502"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hMerge="1">
                  <a:txBody>
                    <a:bodyPr/>
                    <a:lstStyle/>
                    <a:p>
                      <a:pPr algn="l">
                        <a:lnSpc>
                          <a:spcPct val="107000"/>
                        </a:lnSpc>
                        <a:spcAft>
                          <a:spcPts val="0"/>
                        </a:spcAft>
                      </a:pPr>
                      <a:endParaRPr lang="fr-FR" sz="1100" dirty="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4502" marR="54502"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lvl="0" algn="l">
                        <a:lnSpc>
                          <a:spcPct val="107000"/>
                        </a:lnSpc>
                        <a:spcAft>
                          <a:spcPts val="0"/>
                        </a:spcAft>
                        <a:buNone/>
                      </a:pPr>
                      <a:r>
                        <a:rPr lang="fr-FR" sz="1100" i="1" dirty="0">
                          <a:solidFill>
                            <a:sysClr val="windowText" lastClr="000000"/>
                          </a:solidFill>
                          <a:effectLst/>
                        </a:rPr>
                        <a:t>Information</a:t>
                      </a:r>
                      <a:r>
                        <a:rPr lang="fr-FR" sz="1100" i="1" baseline="0" dirty="0">
                          <a:solidFill>
                            <a:sysClr val="windowText" lastClr="000000"/>
                          </a:solidFill>
                          <a:effectLst/>
                        </a:rPr>
                        <a:t> non disponible</a:t>
                      </a:r>
                      <a:endParaRPr lang="fr-FR" sz="1100" i="1" dirty="0">
                        <a:solidFill>
                          <a:sysClr val="windowText" lastClr="000000"/>
                        </a:solidFill>
                        <a:effectLst/>
                      </a:endParaRPr>
                    </a:p>
                  </a:txBody>
                  <a:tcPr marL="54502" marR="54502"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394645536"/>
                  </a:ext>
                </a:extLst>
              </a:tr>
              <a:tr h="306779">
                <a:tc gridSpan="2">
                  <a:txBody>
                    <a:bodyPr/>
                    <a:lstStyle/>
                    <a:p>
                      <a:pPr algn="l">
                        <a:lnSpc>
                          <a:spcPct val="107000"/>
                        </a:lnSpc>
                        <a:spcAft>
                          <a:spcPts val="0"/>
                        </a:spcAft>
                      </a:pPr>
                      <a:endParaRPr lang="fr-FR" sz="110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4502" marR="54502"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hMerge="1">
                  <a:txBody>
                    <a:bodyPr/>
                    <a:lstStyle/>
                    <a:p>
                      <a:pPr algn="l">
                        <a:lnSpc>
                          <a:spcPct val="107000"/>
                        </a:lnSpc>
                        <a:spcAft>
                          <a:spcPts val="0"/>
                        </a:spcAft>
                      </a:pPr>
                      <a:endParaRPr lang="fr-FR" sz="110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4502" marR="54502"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a:lnSpc>
                          <a:spcPct val="107000"/>
                        </a:lnSpc>
                        <a:spcAft>
                          <a:spcPts val="0"/>
                        </a:spcAft>
                      </a:pPr>
                      <a:r>
                        <a:rPr lang="fr-FR" sz="1100">
                          <a:solidFill>
                            <a:sysClr val="windowText" lastClr="000000"/>
                          </a:solidFill>
                          <a:effectLst/>
                        </a:rPr>
                        <a:t> </a:t>
                      </a:r>
                      <a:endParaRPr lang="fr-FR" sz="110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4502" marR="54502"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818790154"/>
                  </a:ext>
                </a:extLst>
              </a:tr>
              <a:tr h="285126">
                <a:tc gridSpan="2">
                  <a:txBody>
                    <a:bodyPr/>
                    <a:lstStyle/>
                    <a:p>
                      <a:pPr algn="l">
                        <a:lnSpc>
                          <a:spcPct val="107000"/>
                        </a:lnSpc>
                        <a:spcAft>
                          <a:spcPts val="0"/>
                        </a:spcAft>
                      </a:pPr>
                      <a:r>
                        <a:rPr lang="fr-FR" sz="1100" dirty="0">
                          <a:solidFill>
                            <a:sysClr val="windowText" lastClr="000000"/>
                          </a:solidFill>
                          <a:effectLst/>
                        </a:rPr>
                        <a:t>Radiologie interventionnelle :</a:t>
                      </a:r>
                      <a:endParaRPr lang="fr-FR" sz="1100" dirty="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4502" marR="54502"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hMerge="1">
                  <a:txBody>
                    <a:bodyPr/>
                    <a:lstStyle/>
                    <a:p>
                      <a:pPr lvl="0" algn="l">
                        <a:lnSpc>
                          <a:spcPct val="107000"/>
                        </a:lnSpc>
                        <a:spcAft>
                          <a:spcPts val="0"/>
                        </a:spcAft>
                        <a:buNone/>
                      </a:pPr>
                      <a:endParaRPr lang="fr-FR"/>
                    </a:p>
                  </a:txBody>
                  <a:tcPr marL="54502" marR="54502"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l" defTabSz="914377" rtl="0" eaLnBrk="1" fontAlgn="auto" latinLnBrk="0" hangingPunct="1">
                        <a:lnSpc>
                          <a:spcPct val="107000"/>
                        </a:lnSpc>
                        <a:spcBef>
                          <a:spcPts val="0"/>
                        </a:spcBef>
                        <a:spcAft>
                          <a:spcPts val="0"/>
                        </a:spcAft>
                        <a:buClrTx/>
                        <a:buSzTx/>
                        <a:buFontTx/>
                        <a:buNone/>
                        <a:tabLst/>
                        <a:defRPr/>
                      </a:pPr>
                      <a:r>
                        <a:rPr lang="fr-FR" sz="1100" i="1" dirty="0">
                          <a:solidFill>
                            <a:sysClr val="windowText" lastClr="000000"/>
                          </a:solidFill>
                          <a:effectLst/>
                        </a:rPr>
                        <a:t>Information</a:t>
                      </a:r>
                      <a:r>
                        <a:rPr lang="fr-FR" sz="1100" i="1" baseline="0" dirty="0">
                          <a:solidFill>
                            <a:sysClr val="windowText" lastClr="000000"/>
                          </a:solidFill>
                          <a:effectLst/>
                        </a:rPr>
                        <a:t> non disponible</a:t>
                      </a:r>
                      <a:endParaRPr lang="fr-FR" sz="1100" i="1" dirty="0">
                        <a:solidFill>
                          <a:sysClr val="windowText" lastClr="000000"/>
                        </a:solidFill>
                        <a:effectLst/>
                      </a:endParaRPr>
                    </a:p>
                    <a:p>
                      <a:pPr lvl="0" algn="l">
                        <a:lnSpc>
                          <a:spcPct val="107000"/>
                        </a:lnSpc>
                        <a:spcAft>
                          <a:spcPts val="0"/>
                        </a:spcAft>
                        <a:buNone/>
                      </a:pPr>
                      <a:endParaRPr lang="fr-FR" dirty="0"/>
                    </a:p>
                  </a:txBody>
                  <a:tcPr marL="54502" marR="54502"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129554732"/>
                  </a:ext>
                </a:extLst>
              </a:tr>
              <a:tr h="142564">
                <a:tc gridSpan="2">
                  <a:txBody>
                    <a:bodyPr/>
                    <a:lstStyle/>
                    <a:p>
                      <a:pPr algn="l">
                        <a:lnSpc>
                          <a:spcPct val="107000"/>
                        </a:lnSpc>
                        <a:spcAft>
                          <a:spcPts val="0"/>
                        </a:spcAft>
                      </a:pPr>
                      <a:endParaRPr lang="fr-FR" sz="1100" dirty="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4502" marR="54502"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hMerge="1">
                  <a:txBody>
                    <a:bodyPr/>
                    <a:lstStyle/>
                    <a:p>
                      <a:pPr algn="l">
                        <a:lnSpc>
                          <a:spcPct val="107000"/>
                        </a:lnSpc>
                        <a:spcAft>
                          <a:spcPts val="0"/>
                        </a:spcAft>
                      </a:pPr>
                      <a:endParaRPr lang="fr-FR" sz="110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4502" marR="54502"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endParaRPr lang="fr-FR"/>
                    </a:p>
                  </a:txBody>
                  <a:tcPr marL="54502" marR="54502"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026139089"/>
                  </a:ext>
                </a:extLst>
              </a:tr>
              <a:tr h="142564">
                <a:tc gridSpan="2">
                  <a:txBody>
                    <a:bodyPr/>
                    <a:lstStyle/>
                    <a:p>
                      <a:pPr algn="l">
                        <a:lnSpc>
                          <a:spcPct val="107000"/>
                        </a:lnSpc>
                        <a:spcAft>
                          <a:spcPts val="0"/>
                        </a:spcAft>
                      </a:pPr>
                      <a:r>
                        <a:rPr lang="fr-FR" sz="1100">
                          <a:solidFill>
                            <a:sysClr val="windowText" lastClr="000000"/>
                          </a:solidFill>
                          <a:effectLst/>
                        </a:rPr>
                        <a:t>Chirurgie :</a:t>
                      </a:r>
                      <a:endParaRPr lang="fr-FR" sz="110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4502" marR="54502"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hMerge="1">
                  <a:txBody>
                    <a:bodyPr/>
                    <a:lstStyle/>
                    <a:p>
                      <a:pPr lvl="0" algn="l">
                        <a:lnSpc>
                          <a:spcPct val="107000"/>
                        </a:lnSpc>
                        <a:spcAft>
                          <a:spcPts val="0"/>
                        </a:spcAft>
                        <a:buNone/>
                      </a:pPr>
                      <a:endParaRPr lang="fr-FR" sz="1100">
                        <a:solidFill>
                          <a:sysClr val="windowText" lastClr="000000"/>
                        </a:solidFill>
                        <a:effectLst/>
                      </a:endParaRPr>
                    </a:p>
                  </a:txBody>
                  <a:tcPr marL="54502" marR="54502"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lvl="0" algn="l">
                        <a:lnSpc>
                          <a:spcPct val="107000"/>
                        </a:lnSpc>
                        <a:spcAft>
                          <a:spcPts val="0"/>
                        </a:spcAft>
                        <a:buNone/>
                      </a:pPr>
                      <a:r>
                        <a:rPr lang="fr-FR" sz="1100" i="1" dirty="0">
                          <a:solidFill>
                            <a:sysClr val="windowText" lastClr="000000"/>
                          </a:solidFill>
                          <a:effectLst/>
                        </a:rPr>
                        <a:t>Information</a:t>
                      </a:r>
                      <a:r>
                        <a:rPr lang="fr-FR" sz="1100" i="1" baseline="0" dirty="0">
                          <a:solidFill>
                            <a:sysClr val="windowText" lastClr="000000"/>
                          </a:solidFill>
                          <a:effectLst/>
                        </a:rPr>
                        <a:t> non disponible</a:t>
                      </a:r>
                      <a:endParaRPr lang="fr-FR" sz="1100" i="1" dirty="0">
                        <a:solidFill>
                          <a:sysClr val="windowText" lastClr="000000"/>
                        </a:solidFill>
                        <a:effectLst/>
                      </a:endParaRPr>
                    </a:p>
                  </a:txBody>
                  <a:tcPr marL="54502" marR="54502"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1209133"/>
                  </a:ext>
                </a:extLst>
              </a:tr>
              <a:tr h="285126">
                <a:tc gridSpan="2">
                  <a:txBody>
                    <a:bodyPr/>
                    <a:lstStyle/>
                    <a:p>
                      <a:pPr algn="l">
                        <a:lnSpc>
                          <a:spcPct val="107000"/>
                        </a:lnSpc>
                        <a:spcAft>
                          <a:spcPts val="0"/>
                        </a:spcAft>
                      </a:pPr>
                      <a:r>
                        <a:rPr lang="fr-FR" sz="1100" dirty="0">
                          <a:solidFill>
                            <a:sysClr val="windowText" lastClr="000000"/>
                          </a:solidFill>
                          <a:effectLst/>
                        </a:rPr>
                        <a:t> </a:t>
                      </a:r>
                      <a:endParaRPr lang="fr-FR" sz="1100" dirty="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4502" marR="54502"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hMerge="1">
                  <a:txBody>
                    <a:bodyPr/>
                    <a:lstStyle/>
                    <a:p>
                      <a:pPr algn="l">
                        <a:lnSpc>
                          <a:spcPct val="107000"/>
                        </a:lnSpc>
                        <a:spcAft>
                          <a:spcPts val="0"/>
                        </a:spcAft>
                      </a:pPr>
                      <a:endParaRPr lang="fr-FR" sz="1100">
                        <a:solidFill>
                          <a:sysClr val="windowText" lastClr="000000"/>
                        </a:solidFill>
                        <a:effectLst/>
                      </a:endParaRPr>
                    </a:p>
                  </a:txBody>
                  <a:tcPr marL="54502" marR="54502"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endParaRPr lang="fr-FR" dirty="0"/>
                    </a:p>
                  </a:txBody>
                  <a:tcPr marL="54502" marR="54502"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871778334"/>
                  </a:ext>
                </a:extLst>
              </a:tr>
            </a:tbl>
          </a:graphicData>
        </a:graphic>
      </p:graphicFrame>
    </p:spTree>
    <p:extLst>
      <p:ext uri="{BB962C8B-B14F-4D97-AF65-F5344CB8AC3E}">
        <p14:creationId xmlns:p14="http://schemas.microsoft.com/office/powerpoint/2010/main" val="342489112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26" name="Image 2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79833" y="3850032"/>
            <a:ext cx="5149542" cy="1582555"/>
          </a:xfrm>
          <a:prstGeom prst="rect">
            <a:avLst/>
          </a:prstGeom>
        </p:spPr>
      </p:pic>
      <p:pic>
        <p:nvPicPr>
          <p:cNvPr id="30" name="Image 2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79833" y="1033464"/>
            <a:ext cx="5149542" cy="2441256"/>
          </a:xfrm>
          <a:prstGeom prst="rect">
            <a:avLst/>
          </a:prstGeom>
        </p:spPr>
      </p:pic>
      <p:sp>
        <p:nvSpPr>
          <p:cNvPr id="31" name="ZoneTexte 30"/>
          <p:cNvSpPr txBox="1"/>
          <p:nvPr/>
        </p:nvSpPr>
        <p:spPr>
          <a:xfrm>
            <a:off x="1279833" y="301666"/>
            <a:ext cx="3927998" cy="369332"/>
          </a:xfrm>
          <a:prstGeom prst="rect">
            <a:avLst/>
          </a:prstGeom>
        </p:spPr>
        <p:txBody>
          <a:bodyPr wrap="none" rtlCol="0">
            <a:spAutoFit/>
          </a:bodyPr>
          <a:lstStyle/>
          <a:p>
            <a:r>
              <a:rPr lang="fr-FR" b="1"/>
              <a:t>CH GENEVIEVE DE GAULLE ANTHONIOZ</a:t>
            </a:r>
            <a:endParaRPr lang="fr-FR"/>
          </a:p>
        </p:txBody>
      </p:sp>
      <p:pic>
        <p:nvPicPr>
          <p:cNvPr id="7" name="Imag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5400000">
            <a:off x="4840737" y="331301"/>
            <a:ext cx="400110" cy="400110"/>
          </a:xfrm>
          <a:prstGeom prst="rect">
            <a:avLst/>
          </a:prstGeom>
        </p:spPr>
      </p:pic>
      <p:pic>
        <p:nvPicPr>
          <p:cNvPr id="8" name="Image 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279833" y="252816"/>
            <a:ext cx="404990" cy="409869"/>
          </a:xfrm>
          <a:prstGeom prst="rect">
            <a:avLst/>
          </a:prstGeom>
        </p:spPr>
      </p:pic>
      <p:sp>
        <p:nvSpPr>
          <p:cNvPr id="11" name="Bouton d'action : Retour 10">
            <a:hlinkClick r:id="rId7" action="ppaction://hlinksldjump" highlightClick="1"/>
          </p:cNvPr>
          <p:cNvSpPr/>
          <p:nvPr/>
        </p:nvSpPr>
        <p:spPr>
          <a:xfrm>
            <a:off x="11604625" y="138516"/>
            <a:ext cx="476250" cy="478595"/>
          </a:xfrm>
          <a:prstGeom prst="actionButtonReturn">
            <a:avLst/>
          </a:prstGeom>
          <a:solidFill>
            <a:srgbClr val="EADB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8" name="ZoneTexte 17"/>
          <p:cNvSpPr txBox="1"/>
          <p:nvPr/>
        </p:nvSpPr>
        <p:spPr>
          <a:xfrm>
            <a:off x="9524" y="6594559"/>
            <a:ext cx="1646606" cy="253916"/>
          </a:xfrm>
          <a:prstGeom prst="rect">
            <a:avLst/>
          </a:prstGeom>
        </p:spPr>
        <p:txBody>
          <a:bodyPr wrap="none" rtlCol="0">
            <a:spAutoFit/>
          </a:bodyPr>
          <a:lstStyle/>
          <a:p>
            <a:pPr marL="0" indent="0" algn="ctr">
              <a:buNone/>
            </a:pPr>
            <a:r>
              <a:rPr lang="fr-FR" sz="1050" i="1" dirty="0"/>
              <a:t>Enquête DSRC NEON, 2024</a:t>
            </a:r>
          </a:p>
        </p:txBody>
      </p:sp>
      <p:graphicFrame>
        <p:nvGraphicFramePr>
          <p:cNvPr id="4" name="Tableau 3"/>
          <p:cNvGraphicFramePr>
            <a:graphicFrameLocks noGrp="1"/>
          </p:cNvGraphicFramePr>
          <p:nvPr>
            <p:extLst>
              <p:ext uri="{D42A27DB-BD31-4B8C-83A1-F6EECF244321}">
                <p14:modId xmlns:p14="http://schemas.microsoft.com/office/powerpoint/2010/main" val="1535058369"/>
              </p:ext>
            </p:extLst>
          </p:nvPr>
        </p:nvGraphicFramePr>
        <p:xfrm>
          <a:off x="1375731" y="828521"/>
          <a:ext cx="5053644" cy="4937657"/>
        </p:xfrm>
        <a:graphic>
          <a:graphicData uri="http://schemas.openxmlformats.org/drawingml/2006/table">
            <a:tbl>
              <a:tblPr firstRow="1" firstCol="1" bandRow="1">
                <a:tableStyleId>{5C22544A-7EE6-4342-B048-85BDC9FD1C3A}</a:tableStyleId>
              </a:tblPr>
              <a:tblGrid>
                <a:gridCol w="2150244">
                  <a:extLst>
                    <a:ext uri="{9D8B030D-6E8A-4147-A177-3AD203B41FA5}">
                      <a16:colId xmlns:a16="http://schemas.microsoft.com/office/drawing/2014/main" val="2364717463"/>
                    </a:ext>
                  </a:extLst>
                </a:gridCol>
                <a:gridCol w="2903400">
                  <a:extLst>
                    <a:ext uri="{9D8B030D-6E8A-4147-A177-3AD203B41FA5}">
                      <a16:colId xmlns:a16="http://schemas.microsoft.com/office/drawing/2014/main" val="1419089458"/>
                    </a:ext>
                  </a:extLst>
                </a:gridCol>
              </a:tblGrid>
              <a:tr h="257996">
                <a:tc gridSpan="2">
                  <a:txBody>
                    <a:bodyPr/>
                    <a:lstStyle/>
                    <a:p>
                      <a:pPr algn="l">
                        <a:lnSpc>
                          <a:spcPct val="107000"/>
                        </a:lnSpc>
                        <a:spcAft>
                          <a:spcPts val="0"/>
                        </a:spcAft>
                      </a:pPr>
                      <a:r>
                        <a:rPr lang="fr-FR" sz="1400">
                          <a:solidFill>
                            <a:sysClr val="windowText" lastClr="000000"/>
                          </a:solidFill>
                          <a:effectLst/>
                        </a:rPr>
                        <a:t>Informations générales</a:t>
                      </a:r>
                      <a:endParaRPr lang="fr-FR" sz="140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0587" marR="60587" marT="0" marB="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hMerge="1">
                  <a:txBody>
                    <a:bodyPr/>
                    <a:lstStyle/>
                    <a:p>
                      <a:endParaRPr lang="fr-FR"/>
                    </a:p>
                  </a:txBody>
                  <a:tcPr/>
                </a:tc>
                <a:extLst>
                  <a:ext uri="{0D108BD9-81ED-4DB2-BD59-A6C34878D82A}">
                    <a16:rowId xmlns:a16="http://schemas.microsoft.com/office/drawing/2014/main" val="1154529028"/>
                  </a:ext>
                </a:extLst>
              </a:tr>
              <a:tr h="191859">
                <a:tc>
                  <a:txBody>
                    <a:bodyPr/>
                    <a:lstStyle/>
                    <a:p>
                      <a:pPr algn="l">
                        <a:lnSpc>
                          <a:spcPct val="107000"/>
                        </a:lnSpc>
                        <a:spcAft>
                          <a:spcPts val="0"/>
                        </a:spcAft>
                      </a:pPr>
                      <a:r>
                        <a:rPr lang="fr-FR" sz="1100">
                          <a:solidFill>
                            <a:sysClr val="windowText" lastClr="000000"/>
                          </a:solidFill>
                          <a:effectLst/>
                        </a:rPr>
                        <a:t> Médecin responsable :</a:t>
                      </a:r>
                      <a:endParaRPr lang="fr-FR" sz="110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0587" marR="60587" marT="0" marB="0">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algn="l">
                        <a:lnSpc>
                          <a:spcPct val="107000"/>
                        </a:lnSpc>
                        <a:spcAft>
                          <a:spcPts val="0"/>
                        </a:spcAft>
                      </a:pPr>
                      <a:r>
                        <a:rPr lang="fr-FR" sz="1100" dirty="0">
                          <a:solidFill>
                            <a:sysClr val="windowText" lastClr="000000"/>
                          </a:solidFill>
                          <a:effectLst/>
                        </a:rPr>
                        <a:t>Dr </a:t>
                      </a:r>
                      <a:r>
                        <a:rPr lang="fr-FR" sz="1100" dirty="0" err="1">
                          <a:solidFill>
                            <a:sysClr val="windowText" lastClr="000000"/>
                          </a:solidFill>
                          <a:effectLst/>
                        </a:rPr>
                        <a:t>Antje</a:t>
                      </a:r>
                      <a:r>
                        <a:rPr lang="fr-FR" sz="1100" dirty="0">
                          <a:solidFill>
                            <a:sysClr val="windowText" lastClr="000000"/>
                          </a:solidFill>
                          <a:effectLst/>
                        </a:rPr>
                        <a:t> KASUESCHKE </a:t>
                      </a:r>
                      <a:endParaRPr lang="fr-FR" sz="1100" dirty="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0587" marR="60587" marT="0" marB="0">
                    <a:lnL w="12700" cmpd="sng">
                      <a:noFill/>
                    </a:lnL>
                    <a:lnR w="12700" cmpd="sng">
                      <a:noFill/>
                    </a:lnR>
                    <a:lnT w="381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29143617"/>
                  </a:ext>
                </a:extLst>
              </a:tr>
              <a:tr h="191859">
                <a:tc>
                  <a:txBody>
                    <a:bodyPr/>
                    <a:lstStyle/>
                    <a:p>
                      <a:pPr algn="l">
                        <a:lnSpc>
                          <a:spcPct val="107000"/>
                        </a:lnSpc>
                        <a:spcAft>
                          <a:spcPts val="0"/>
                        </a:spcAft>
                      </a:pPr>
                      <a:r>
                        <a:rPr lang="fr-FR" sz="1100">
                          <a:solidFill>
                            <a:sysClr val="windowText" lastClr="000000"/>
                          </a:solidFill>
                          <a:effectLst/>
                        </a:rPr>
                        <a:t> </a:t>
                      </a:r>
                      <a:endParaRPr lang="fr-FR" sz="110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0587" marR="60587"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a:lnSpc>
                          <a:spcPct val="107000"/>
                        </a:lnSpc>
                        <a:spcAft>
                          <a:spcPts val="0"/>
                        </a:spcAft>
                      </a:pPr>
                      <a:r>
                        <a:rPr lang="fr-FR" sz="1100">
                          <a:solidFill>
                            <a:sysClr val="windowText" lastClr="000000"/>
                          </a:solidFill>
                          <a:effectLst/>
                        </a:rPr>
                        <a:t> </a:t>
                      </a:r>
                      <a:endParaRPr lang="fr-FR" sz="110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0587" marR="60587"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760982109"/>
                  </a:ext>
                </a:extLst>
              </a:tr>
              <a:tr h="191859">
                <a:tc>
                  <a:txBody>
                    <a:bodyPr/>
                    <a:lstStyle/>
                    <a:p>
                      <a:pPr algn="l">
                        <a:lnSpc>
                          <a:spcPct val="107000"/>
                        </a:lnSpc>
                        <a:spcAft>
                          <a:spcPts val="0"/>
                        </a:spcAft>
                      </a:pPr>
                      <a:r>
                        <a:rPr lang="fr-FR" sz="1100">
                          <a:solidFill>
                            <a:sysClr val="windowText" lastClr="000000"/>
                          </a:solidFill>
                          <a:effectLst/>
                        </a:rPr>
                        <a:t>Labellisation SDC :</a:t>
                      </a:r>
                      <a:endParaRPr lang="fr-FR" sz="110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0587" marR="60587"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a:lnSpc>
                          <a:spcPct val="107000"/>
                        </a:lnSpc>
                        <a:spcAft>
                          <a:spcPts val="0"/>
                        </a:spcAft>
                      </a:pPr>
                      <a:r>
                        <a:rPr lang="fr-FR" sz="1100">
                          <a:solidFill>
                            <a:sysClr val="windowText" lastClr="000000"/>
                          </a:solidFill>
                          <a:effectLst/>
                        </a:rPr>
                        <a:t>Consultation</a:t>
                      </a:r>
                      <a:endParaRPr lang="fr-FR" sz="110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0587" marR="60587"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301432403"/>
                  </a:ext>
                </a:extLst>
              </a:tr>
              <a:tr h="191859">
                <a:tc>
                  <a:txBody>
                    <a:bodyPr/>
                    <a:lstStyle/>
                    <a:p>
                      <a:pPr algn="l">
                        <a:lnSpc>
                          <a:spcPct val="107000"/>
                        </a:lnSpc>
                        <a:spcAft>
                          <a:spcPts val="0"/>
                        </a:spcAft>
                      </a:pPr>
                      <a:r>
                        <a:rPr lang="fr-FR" sz="1100">
                          <a:solidFill>
                            <a:sysClr val="windowText" lastClr="000000"/>
                          </a:solidFill>
                          <a:effectLst/>
                        </a:rPr>
                        <a:t>Type pédiatrique :</a:t>
                      </a:r>
                      <a:endParaRPr lang="fr-FR" sz="110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0587" marR="60587"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a:lnSpc>
                          <a:spcPct val="107000"/>
                        </a:lnSpc>
                        <a:spcAft>
                          <a:spcPts val="0"/>
                        </a:spcAft>
                      </a:pPr>
                      <a:r>
                        <a:rPr lang="fr-FR" sz="1100" dirty="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rPr>
                        <a:t>-</a:t>
                      </a:r>
                    </a:p>
                  </a:txBody>
                  <a:tcPr marL="60587" marR="60587"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674638388"/>
                  </a:ext>
                </a:extLst>
              </a:tr>
              <a:tr h="191859">
                <a:tc>
                  <a:txBody>
                    <a:bodyPr/>
                    <a:lstStyle/>
                    <a:p>
                      <a:pPr algn="l">
                        <a:lnSpc>
                          <a:spcPct val="107000"/>
                        </a:lnSpc>
                        <a:spcAft>
                          <a:spcPts val="0"/>
                        </a:spcAft>
                      </a:pPr>
                      <a:r>
                        <a:rPr lang="fr-FR" sz="1100">
                          <a:solidFill>
                            <a:sysClr val="windowText" lastClr="000000"/>
                          </a:solidFill>
                          <a:effectLst/>
                        </a:rPr>
                        <a:t>Type oncologique :</a:t>
                      </a:r>
                      <a:endParaRPr lang="fr-FR" sz="110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0587" marR="60587"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a:lnSpc>
                          <a:spcPct val="107000"/>
                        </a:lnSpc>
                        <a:spcAft>
                          <a:spcPts val="0"/>
                        </a:spcAft>
                      </a:pPr>
                      <a:r>
                        <a:rPr lang="fr-FR" sz="1100" dirty="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rPr>
                        <a:t>-</a:t>
                      </a:r>
                    </a:p>
                  </a:txBody>
                  <a:tcPr marL="60587" marR="60587"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097164872"/>
                  </a:ext>
                </a:extLst>
              </a:tr>
              <a:tr h="191859">
                <a:tc>
                  <a:txBody>
                    <a:bodyPr/>
                    <a:lstStyle/>
                    <a:p>
                      <a:pPr algn="l">
                        <a:lnSpc>
                          <a:spcPct val="107000"/>
                        </a:lnSpc>
                        <a:spcAft>
                          <a:spcPts val="0"/>
                        </a:spcAft>
                      </a:pPr>
                      <a:r>
                        <a:rPr lang="fr-FR" sz="1100">
                          <a:solidFill>
                            <a:sysClr val="windowText" lastClr="000000"/>
                          </a:solidFill>
                          <a:effectLst/>
                        </a:rPr>
                        <a:t> </a:t>
                      </a:r>
                      <a:endParaRPr lang="fr-FR" sz="110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0587" marR="60587"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a:lnSpc>
                          <a:spcPct val="107000"/>
                        </a:lnSpc>
                        <a:spcAft>
                          <a:spcPts val="0"/>
                        </a:spcAft>
                      </a:pPr>
                      <a:r>
                        <a:rPr lang="fr-FR" sz="1100" dirty="0">
                          <a:solidFill>
                            <a:sysClr val="windowText" lastClr="000000"/>
                          </a:solidFill>
                          <a:effectLst/>
                        </a:rPr>
                        <a:t> </a:t>
                      </a:r>
                      <a:endParaRPr lang="fr-FR" sz="1100" dirty="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0587" marR="60587"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016254797"/>
                  </a:ext>
                </a:extLst>
              </a:tr>
              <a:tr h="191859">
                <a:tc>
                  <a:txBody>
                    <a:bodyPr/>
                    <a:lstStyle/>
                    <a:p>
                      <a:pPr algn="l">
                        <a:lnSpc>
                          <a:spcPct val="107000"/>
                        </a:lnSpc>
                        <a:spcAft>
                          <a:spcPts val="0"/>
                        </a:spcAft>
                      </a:pPr>
                      <a:r>
                        <a:rPr lang="fr-FR" sz="1100">
                          <a:solidFill>
                            <a:sysClr val="windowText" lastClr="000000"/>
                          </a:solidFill>
                          <a:effectLst/>
                        </a:rPr>
                        <a:t>Adressage :</a:t>
                      </a:r>
                      <a:endParaRPr lang="fr-FR" sz="110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0587" marR="60587"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l" defTabSz="914377" rtl="0" eaLnBrk="1" fontAlgn="auto" latinLnBrk="0" hangingPunct="1">
                        <a:lnSpc>
                          <a:spcPct val="107000"/>
                        </a:lnSpc>
                        <a:spcBef>
                          <a:spcPts val="0"/>
                        </a:spcBef>
                        <a:spcAft>
                          <a:spcPts val="0"/>
                        </a:spcAft>
                        <a:buClrTx/>
                        <a:buSzTx/>
                        <a:buFontTx/>
                        <a:buNone/>
                        <a:tabLst/>
                        <a:defRPr/>
                      </a:pPr>
                      <a:r>
                        <a:rPr lang="fr-FR" sz="1100" i="1" dirty="0">
                          <a:solidFill>
                            <a:sysClr val="windowText" lastClr="000000"/>
                          </a:solidFill>
                          <a:effectLst/>
                        </a:rPr>
                        <a:t>Information</a:t>
                      </a:r>
                      <a:r>
                        <a:rPr lang="fr-FR" sz="1100" i="1" baseline="0" dirty="0">
                          <a:solidFill>
                            <a:sysClr val="windowText" lastClr="000000"/>
                          </a:solidFill>
                          <a:effectLst/>
                        </a:rPr>
                        <a:t> non disponible</a:t>
                      </a:r>
                      <a:endParaRPr lang="fr-FR" sz="1100" i="1" dirty="0">
                        <a:solidFill>
                          <a:sysClr val="windowText" lastClr="000000"/>
                        </a:solidFill>
                        <a:effectLst/>
                      </a:endParaRPr>
                    </a:p>
                  </a:txBody>
                  <a:tcPr marL="60587" marR="60587"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015519563"/>
                  </a:ext>
                </a:extLst>
              </a:tr>
              <a:tr h="191859">
                <a:tc>
                  <a:txBody>
                    <a:bodyPr/>
                    <a:lstStyle/>
                    <a:p>
                      <a:pPr algn="l">
                        <a:lnSpc>
                          <a:spcPct val="107000"/>
                        </a:lnSpc>
                        <a:spcAft>
                          <a:spcPts val="0"/>
                        </a:spcAft>
                      </a:pPr>
                      <a:r>
                        <a:rPr lang="fr-FR" sz="1100">
                          <a:solidFill>
                            <a:sysClr val="windowText" lastClr="000000"/>
                          </a:solidFill>
                          <a:effectLst/>
                        </a:rPr>
                        <a:t> </a:t>
                      </a:r>
                      <a:endParaRPr lang="fr-FR" sz="110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0587" marR="60587"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a:lnSpc>
                          <a:spcPct val="107000"/>
                        </a:lnSpc>
                        <a:spcAft>
                          <a:spcPts val="0"/>
                        </a:spcAft>
                      </a:pPr>
                      <a:r>
                        <a:rPr lang="fr-FR" sz="1100" dirty="0">
                          <a:solidFill>
                            <a:sysClr val="windowText" lastClr="000000"/>
                          </a:solidFill>
                          <a:effectLst/>
                        </a:rPr>
                        <a:t> </a:t>
                      </a:r>
                      <a:endParaRPr lang="fr-FR" sz="1100" dirty="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0587" marR="60587"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198767694"/>
                  </a:ext>
                </a:extLst>
              </a:tr>
              <a:tr h="191859">
                <a:tc>
                  <a:txBody>
                    <a:bodyPr/>
                    <a:lstStyle/>
                    <a:p>
                      <a:pPr algn="l">
                        <a:lnSpc>
                          <a:spcPct val="107000"/>
                        </a:lnSpc>
                        <a:spcAft>
                          <a:spcPts val="0"/>
                        </a:spcAft>
                      </a:pPr>
                      <a:r>
                        <a:rPr lang="fr-FR" sz="1100">
                          <a:solidFill>
                            <a:sysClr val="windowText" lastClr="000000"/>
                          </a:solidFill>
                          <a:effectLst/>
                        </a:rPr>
                        <a:t>Partenariat / En lien avec :</a:t>
                      </a:r>
                      <a:endParaRPr lang="fr-FR" sz="110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0587" marR="60587"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l" defTabSz="914377" rtl="0" eaLnBrk="1" fontAlgn="auto" latinLnBrk="0" hangingPunct="1">
                        <a:lnSpc>
                          <a:spcPct val="107000"/>
                        </a:lnSpc>
                        <a:spcBef>
                          <a:spcPts val="0"/>
                        </a:spcBef>
                        <a:spcAft>
                          <a:spcPts val="0"/>
                        </a:spcAft>
                        <a:buClrTx/>
                        <a:buSzTx/>
                        <a:buFontTx/>
                        <a:buNone/>
                        <a:tabLst/>
                        <a:defRPr/>
                      </a:pPr>
                      <a:r>
                        <a:rPr lang="fr-FR" sz="1100" i="1" dirty="0">
                          <a:solidFill>
                            <a:sysClr val="windowText" lastClr="000000"/>
                          </a:solidFill>
                          <a:effectLst/>
                        </a:rPr>
                        <a:t>Information</a:t>
                      </a:r>
                      <a:r>
                        <a:rPr lang="fr-FR" sz="1100" i="1" baseline="0" dirty="0">
                          <a:solidFill>
                            <a:sysClr val="windowText" lastClr="000000"/>
                          </a:solidFill>
                          <a:effectLst/>
                        </a:rPr>
                        <a:t> non disponible</a:t>
                      </a:r>
                      <a:endParaRPr lang="fr-FR" sz="1100" i="1" dirty="0">
                        <a:solidFill>
                          <a:sysClr val="windowText" lastClr="000000"/>
                        </a:solidFill>
                        <a:effectLst/>
                      </a:endParaRPr>
                    </a:p>
                  </a:txBody>
                  <a:tcPr marL="60587" marR="60587"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703008171"/>
                  </a:ext>
                </a:extLst>
              </a:tr>
              <a:tr h="191859">
                <a:tc>
                  <a:txBody>
                    <a:bodyPr/>
                    <a:lstStyle/>
                    <a:p>
                      <a:pPr algn="l">
                        <a:lnSpc>
                          <a:spcPct val="107000"/>
                        </a:lnSpc>
                        <a:spcAft>
                          <a:spcPts val="0"/>
                        </a:spcAft>
                      </a:pPr>
                      <a:r>
                        <a:rPr lang="fr-FR" sz="1100">
                          <a:solidFill>
                            <a:sysClr val="windowText" lastClr="000000"/>
                          </a:solidFill>
                          <a:effectLst/>
                        </a:rPr>
                        <a:t> </a:t>
                      </a:r>
                      <a:endParaRPr lang="fr-FR" sz="110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0587" marR="60587"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a:lnSpc>
                          <a:spcPct val="107000"/>
                        </a:lnSpc>
                        <a:spcAft>
                          <a:spcPts val="0"/>
                        </a:spcAft>
                      </a:pPr>
                      <a:r>
                        <a:rPr lang="fr-FR" sz="1100" dirty="0">
                          <a:solidFill>
                            <a:sysClr val="windowText" lastClr="000000"/>
                          </a:solidFill>
                          <a:effectLst/>
                        </a:rPr>
                        <a:t> </a:t>
                      </a:r>
                      <a:endParaRPr lang="fr-FR" sz="1100" dirty="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0587" marR="60587"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792440172"/>
                  </a:ext>
                </a:extLst>
              </a:tr>
              <a:tr h="244153">
                <a:tc>
                  <a:txBody>
                    <a:bodyPr/>
                    <a:lstStyle/>
                    <a:p>
                      <a:pPr algn="l">
                        <a:lnSpc>
                          <a:spcPct val="107000"/>
                        </a:lnSpc>
                        <a:spcAft>
                          <a:spcPts val="0"/>
                        </a:spcAft>
                      </a:pPr>
                      <a:r>
                        <a:rPr lang="fr-FR" sz="1400">
                          <a:solidFill>
                            <a:sysClr val="windowText" lastClr="000000"/>
                          </a:solidFill>
                          <a:effectLst/>
                        </a:rPr>
                        <a:t>RCP Douleur</a:t>
                      </a:r>
                      <a:endParaRPr lang="fr-FR" sz="140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0587" marR="60587"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a:lnSpc>
                          <a:spcPct val="107000"/>
                        </a:lnSpc>
                        <a:spcAft>
                          <a:spcPts val="0"/>
                        </a:spcAft>
                      </a:pPr>
                      <a:r>
                        <a:rPr lang="fr-FR" sz="1100" dirty="0">
                          <a:solidFill>
                            <a:sysClr val="windowText" lastClr="000000"/>
                          </a:solidFill>
                          <a:effectLst/>
                        </a:rPr>
                        <a:t> -</a:t>
                      </a:r>
                      <a:endParaRPr lang="fr-FR" sz="1100" dirty="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0587" marR="60587"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654227783"/>
                  </a:ext>
                </a:extLst>
              </a:tr>
              <a:tr h="191859">
                <a:tc>
                  <a:txBody>
                    <a:bodyPr/>
                    <a:lstStyle/>
                    <a:p>
                      <a:pPr algn="l">
                        <a:lnSpc>
                          <a:spcPct val="107000"/>
                        </a:lnSpc>
                        <a:spcAft>
                          <a:spcPts val="0"/>
                        </a:spcAft>
                      </a:pPr>
                      <a:r>
                        <a:rPr lang="fr-FR" sz="1100" dirty="0">
                          <a:solidFill>
                            <a:sysClr val="windowText" lastClr="000000"/>
                          </a:solidFill>
                          <a:effectLst/>
                        </a:rPr>
                        <a:t> </a:t>
                      </a:r>
                      <a:endParaRPr lang="fr-FR" sz="1100" dirty="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0587" marR="60587"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a:lnSpc>
                          <a:spcPct val="107000"/>
                        </a:lnSpc>
                        <a:spcAft>
                          <a:spcPts val="0"/>
                        </a:spcAft>
                      </a:pPr>
                      <a:r>
                        <a:rPr lang="fr-FR" sz="1100">
                          <a:solidFill>
                            <a:sysClr val="windowText" lastClr="000000"/>
                          </a:solidFill>
                          <a:effectLst/>
                        </a:rPr>
                        <a:t> </a:t>
                      </a:r>
                      <a:endParaRPr lang="fr-FR" sz="110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0587" marR="60587"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374298654"/>
                  </a:ext>
                </a:extLst>
              </a:tr>
              <a:tr h="191859">
                <a:tc>
                  <a:txBody>
                    <a:bodyPr/>
                    <a:lstStyle/>
                    <a:p>
                      <a:pPr algn="l">
                        <a:lnSpc>
                          <a:spcPct val="107000"/>
                        </a:lnSpc>
                        <a:spcAft>
                          <a:spcPts val="0"/>
                        </a:spcAft>
                      </a:pPr>
                      <a:r>
                        <a:rPr lang="fr-FR" sz="1100">
                          <a:solidFill>
                            <a:sysClr val="windowText" lastClr="000000"/>
                          </a:solidFill>
                          <a:effectLst/>
                        </a:rPr>
                        <a:t> </a:t>
                      </a:r>
                      <a:endParaRPr lang="fr-FR" sz="110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0587" marR="60587"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a:lnSpc>
                          <a:spcPct val="107000"/>
                        </a:lnSpc>
                        <a:spcAft>
                          <a:spcPts val="0"/>
                        </a:spcAft>
                      </a:pPr>
                      <a:r>
                        <a:rPr lang="fr-FR" sz="1100">
                          <a:solidFill>
                            <a:sysClr val="windowText" lastClr="000000"/>
                          </a:solidFill>
                          <a:effectLst/>
                        </a:rPr>
                        <a:t> </a:t>
                      </a:r>
                      <a:endParaRPr lang="fr-FR" sz="110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0587" marR="60587"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34164307"/>
                  </a:ext>
                </a:extLst>
              </a:tr>
              <a:tr h="251396">
                <a:tc gridSpan="2">
                  <a:txBody>
                    <a:bodyPr/>
                    <a:lstStyle/>
                    <a:p>
                      <a:pPr algn="l">
                        <a:lnSpc>
                          <a:spcPct val="107000"/>
                        </a:lnSpc>
                        <a:spcAft>
                          <a:spcPts val="0"/>
                        </a:spcAft>
                      </a:pPr>
                      <a:r>
                        <a:rPr lang="fr-FR" sz="1400">
                          <a:solidFill>
                            <a:sysClr val="windowText" lastClr="000000"/>
                          </a:solidFill>
                          <a:effectLst/>
                        </a:rPr>
                        <a:t>Contact</a:t>
                      </a:r>
                      <a:endParaRPr lang="fr-FR" sz="140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0587" marR="60587"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hMerge="1">
                  <a:txBody>
                    <a:bodyPr/>
                    <a:lstStyle/>
                    <a:p>
                      <a:endParaRPr lang="fr-FR"/>
                    </a:p>
                  </a:txBody>
                  <a:tcPr/>
                </a:tc>
                <a:extLst>
                  <a:ext uri="{0D108BD9-81ED-4DB2-BD59-A6C34878D82A}">
                    <a16:rowId xmlns:a16="http://schemas.microsoft.com/office/drawing/2014/main" val="2287567641"/>
                  </a:ext>
                </a:extLst>
              </a:tr>
              <a:tr h="383717">
                <a:tc>
                  <a:txBody>
                    <a:bodyPr/>
                    <a:lstStyle/>
                    <a:p>
                      <a:pPr algn="l">
                        <a:lnSpc>
                          <a:spcPct val="107000"/>
                        </a:lnSpc>
                        <a:spcAft>
                          <a:spcPts val="0"/>
                        </a:spcAft>
                      </a:pPr>
                      <a:r>
                        <a:rPr lang="fr-FR" sz="1100">
                          <a:solidFill>
                            <a:sysClr val="windowText" lastClr="000000"/>
                          </a:solidFill>
                          <a:effectLst/>
                        </a:rPr>
                        <a:t>Adresse :</a:t>
                      </a:r>
                      <a:endParaRPr lang="fr-FR" sz="110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0587" marR="60587"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a:lnSpc>
                          <a:spcPct val="107000"/>
                        </a:lnSpc>
                        <a:spcAft>
                          <a:spcPts val="0"/>
                        </a:spcAft>
                      </a:pPr>
                      <a:r>
                        <a:rPr lang="fr-FR" sz="1100">
                          <a:solidFill>
                            <a:sysClr val="windowText" lastClr="000000"/>
                          </a:solidFill>
                          <a:effectLst/>
                        </a:rPr>
                        <a:t>1 rue Albert Schweitzer</a:t>
                      </a:r>
                    </a:p>
                    <a:p>
                      <a:pPr algn="l">
                        <a:lnSpc>
                          <a:spcPct val="107000"/>
                        </a:lnSpc>
                        <a:spcAft>
                          <a:spcPts val="0"/>
                        </a:spcAft>
                      </a:pPr>
                      <a:r>
                        <a:rPr lang="fr-FR" sz="1100">
                          <a:solidFill>
                            <a:sysClr val="windowText" lastClr="000000"/>
                          </a:solidFill>
                          <a:effectLst/>
                        </a:rPr>
                        <a:t>52115 SAINT-DIZIER</a:t>
                      </a:r>
                      <a:endParaRPr lang="fr-FR" sz="110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0587" marR="60587"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60475904"/>
                  </a:ext>
                </a:extLst>
              </a:tr>
              <a:tr h="191859">
                <a:tc>
                  <a:txBody>
                    <a:bodyPr/>
                    <a:lstStyle/>
                    <a:p>
                      <a:pPr algn="l">
                        <a:lnSpc>
                          <a:spcPct val="107000"/>
                        </a:lnSpc>
                        <a:spcAft>
                          <a:spcPts val="0"/>
                        </a:spcAft>
                      </a:pPr>
                      <a:r>
                        <a:rPr lang="fr-FR" sz="1100">
                          <a:solidFill>
                            <a:sysClr val="windowText" lastClr="000000"/>
                          </a:solidFill>
                          <a:effectLst/>
                        </a:rPr>
                        <a:t> </a:t>
                      </a:r>
                      <a:endParaRPr lang="fr-FR" sz="110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0587" marR="60587"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a:lnSpc>
                          <a:spcPct val="107000"/>
                        </a:lnSpc>
                        <a:spcAft>
                          <a:spcPts val="0"/>
                        </a:spcAft>
                      </a:pPr>
                      <a:r>
                        <a:rPr lang="fr-FR" sz="1100">
                          <a:solidFill>
                            <a:sysClr val="windowText" lastClr="000000"/>
                          </a:solidFill>
                          <a:effectLst/>
                        </a:rPr>
                        <a:t> </a:t>
                      </a:r>
                      <a:endParaRPr lang="fr-FR" sz="110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0587" marR="60587"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19113611"/>
                  </a:ext>
                </a:extLst>
              </a:tr>
              <a:tr h="191859">
                <a:tc>
                  <a:txBody>
                    <a:bodyPr/>
                    <a:lstStyle/>
                    <a:p>
                      <a:pPr algn="l">
                        <a:lnSpc>
                          <a:spcPct val="107000"/>
                        </a:lnSpc>
                        <a:spcAft>
                          <a:spcPts val="0"/>
                        </a:spcAft>
                      </a:pPr>
                      <a:r>
                        <a:rPr lang="fr-FR" sz="1100">
                          <a:solidFill>
                            <a:sysClr val="windowText" lastClr="000000"/>
                          </a:solidFill>
                          <a:effectLst/>
                        </a:rPr>
                        <a:t>Accueil téléphonique :</a:t>
                      </a:r>
                      <a:endParaRPr lang="fr-FR" sz="110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0587" marR="60587"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a:lnSpc>
                          <a:spcPct val="107000"/>
                        </a:lnSpc>
                        <a:spcAft>
                          <a:spcPts val="0"/>
                        </a:spcAft>
                      </a:pPr>
                      <a:r>
                        <a:rPr lang="fr-FR" sz="1100">
                          <a:solidFill>
                            <a:sysClr val="windowText" lastClr="000000"/>
                          </a:solidFill>
                          <a:effectLst/>
                        </a:rPr>
                        <a:t>03 25 56 85 50 </a:t>
                      </a:r>
                      <a:endParaRPr lang="fr-FR" sz="110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0587" marR="60587"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13814045"/>
                  </a:ext>
                </a:extLst>
              </a:tr>
              <a:tr h="191859">
                <a:tc>
                  <a:txBody>
                    <a:bodyPr/>
                    <a:lstStyle/>
                    <a:p>
                      <a:pPr algn="l">
                        <a:lnSpc>
                          <a:spcPct val="107000"/>
                        </a:lnSpc>
                        <a:spcAft>
                          <a:spcPts val="0"/>
                        </a:spcAft>
                      </a:pPr>
                      <a:r>
                        <a:rPr lang="fr-FR" sz="1100">
                          <a:solidFill>
                            <a:sysClr val="windowText" lastClr="000000"/>
                          </a:solidFill>
                          <a:effectLst/>
                        </a:rPr>
                        <a:t> </a:t>
                      </a:r>
                      <a:endParaRPr lang="fr-FR" sz="110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0587" marR="60587"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a:lnSpc>
                          <a:spcPct val="107000"/>
                        </a:lnSpc>
                        <a:spcAft>
                          <a:spcPts val="0"/>
                        </a:spcAft>
                      </a:pPr>
                      <a:endParaRPr lang="fr-FR" sz="110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0587" marR="60587"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561304899"/>
                  </a:ext>
                </a:extLst>
              </a:tr>
              <a:tr h="191859">
                <a:tc>
                  <a:txBody>
                    <a:bodyPr/>
                    <a:lstStyle/>
                    <a:p>
                      <a:pPr algn="l">
                        <a:lnSpc>
                          <a:spcPct val="107000"/>
                        </a:lnSpc>
                        <a:spcAft>
                          <a:spcPts val="0"/>
                        </a:spcAft>
                      </a:pPr>
                      <a:r>
                        <a:rPr lang="fr-FR" sz="1100">
                          <a:solidFill>
                            <a:sysClr val="windowText" lastClr="000000"/>
                          </a:solidFill>
                          <a:effectLst/>
                        </a:rPr>
                        <a:t> </a:t>
                      </a:r>
                      <a:endParaRPr lang="fr-FR" sz="110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0587" marR="60587"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a:lnSpc>
                          <a:spcPct val="107000"/>
                        </a:lnSpc>
                        <a:spcAft>
                          <a:spcPts val="0"/>
                        </a:spcAft>
                      </a:pPr>
                      <a:r>
                        <a:rPr lang="fr-FR" sz="1100">
                          <a:solidFill>
                            <a:sysClr val="windowText" lastClr="000000"/>
                          </a:solidFill>
                          <a:effectLst/>
                        </a:rPr>
                        <a:t> </a:t>
                      </a:r>
                      <a:endParaRPr lang="fr-FR" sz="110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0587" marR="60587"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884787639"/>
                  </a:ext>
                </a:extLst>
              </a:tr>
              <a:tr h="338995">
                <a:tc>
                  <a:txBody>
                    <a:bodyPr/>
                    <a:lstStyle/>
                    <a:p>
                      <a:pPr algn="l">
                        <a:lnSpc>
                          <a:spcPct val="107000"/>
                        </a:lnSpc>
                        <a:spcAft>
                          <a:spcPts val="0"/>
                        </a:spcAft>
                      </a:pPr>
                      <a:r>
                        <a:rPr lang="fr-FR" sz="1100">
                          <a:solidFill>
                            <a:sysClr val="windowText" lastClr="000000"/>
                          </a:solidFill>
                          <a:effectLst/>
                        </a:rPr>
                        <a:t>Email secrétariat :</a:t>
                      </a:r>
                      <a:endParaRPr lang="fr-FR" sz="110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0587" marR="60587"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a:lnSpc>
                          <a:spcPct val="107000"/>
                        </a:lnSpc>
                        <a:spcAft>
                          <a:spcPts val="0"/>
                        </a:spcAft>
                      </a:pPr>
                      <a:r>
                        <a:rPr lang="fr-FR" sz="1100">
                          <a:solidFill>
                            <a:sysClr val="windowText" lastClr="000000"/>
                          </a:solidFill>
                          <a:effectLst/>
                        </a:rPr>
                        <a:t>secretariat.douleur-chronique@ch-saintdizier.fr</a:t>
                      </a:r>
                      <a:endParaRPr lang="fr-FR" sz="110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0587" marR="60587"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107171155"/>
                  </a:ext>
                </a:extLst>
              </a:tr>
              <a:tr h="191859">
                <a:tc>
                  <a:txBody>
                    <a:bodyPr/>
                    <a:lstStyle/>
                    <a:p>
                      <a:pPr algn="l">
                        <a:lnSpc>
                          <a:spcPct val="107000"/>
                        </a:lnSpc>
                        <a:spcAft>
                          <a:spcPts val="0"/>
                        </a:spcAft>
                      </a:pPr>
                      <a:r>
                        <a:rPr lang="fr-FR" sz="1100">
                          <a:solidFill>
                            <a:sysClr val="windowText" lastClr="000000"/>
                          </a:solidFill>
                          <a:effectLst/>
                        </a:rPr>
                        <a:t> </a:t>
                      </a:r>
                      <a:endParaRPr lang="fr-FR" sz="110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0587" marR="60587"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a:lnSpc>
                          <a:spcPct val="107000"/>
                        </a:lnSpc>
                        <a:spcAft>
                          <a:spcPts val="0"/>
                        </a:spcAft>
                      </a:pPr>
                      <a:r>
                        <a:rPr lang="fr-FR" sz="1100">
                          <a:solidFill>
                            <a:sysClr val="windowText" lastClr="000000"/>
                          </a:solidFill>
                          <a:effectLst/>
                        </a:rPr>
                        <a:t> </a:t>
                      </a:r>
                      <a:endParaRPr lang="fr-FR" sz="110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0587" marR="60587"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666273203"/>
                  </a:ext>
                </a:extLst>
              </a:tr>
              <a:tr h="199797">
                <a:tc>
                  <a:txBody>
                    <a:bodyPr/>
                    <a:lstStyle/>
                    <a:p>
                      <a:pPr algn="l">
                        <a:lnSpc>
                          <a:spcPct val="107000"/>
                        </a:lnSpc>
                        <a:spcAft>
                          <a:spcPts val="0"/>
                        </a:spcAft>
                      </a:pPr>
                      <a:endParaRPr lang="fr-FR" sz="110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0587" marR="60587"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a:lnSpc>
                          <a:spcPct val="107000"/>
                        </a:lnSpc>
                        <a:spcAft>
                          <a:spcPts val="0"/>
                        </a:spcAft>
                      </a:pPr>
                      <a:r>
                        <a:rPr lang="fr-FR" sz="1100" dirty="0">
                          <a:solidFill>
                            <a:sysClr val="windowText" lastClr="000000"/>
                          </a:solidFill>
                          <a:effectLst/>
                        </a:rPr>
                        <a:t> </a:t>
                      </a:r>
                      <a:endParaRPr lang="fr-FR" sz="1100" dirty="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0587" marR="60587"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271134678"/>
                  </a:ext>
                </a:extLst>
              </a:tr>
            </a:tbl>
          </a:graphicData>
        </a:graphic>
      </p:graphicFrame>
      <p:pic>
        <p:nvPicPr>
          <p:cNvPr id="12" name="Image 11">
            <a:extLst>
              <a:ext uri="{FF2B5EF4-FFF2-40B4-BE49-F238E27FC236}">
                <a16:creationId xmlns:a16="http://schemas.microsoft.com/office/drawing/2014/main" id="{BC0A0850-807D-3596-DC7A-24580AA4B02E}"/>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836409" y="1033464"/>
            <a:ext cx="4328535" cy="2083810"/>
          </a:xfrm>
          <a:prstGeom prst="rect">
            <a:avLst/>
          </a:prstGeom>
        </p:spPr>
      </p:pic>
      <p:pic>
        <p:nvPicPr>
          <p:cNvPr id="13" name="Image 12" descr="Une image contenant capture d’écran, conception&#10;&#10;Description générée automatiquement">
            <a:extLst>
              <a:ext uri="{FF2B5EF4-FFF2-40B4-BE49-F238E27FC236}">
                <a16:creationId xmlns:a16="http://schemas.microsoft.com/office/drawing/2014/main" id="{935E2131-4B55-92F7-E1B5-1AFEEB7E06A4}"/>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6836410" y="3241965"/>
            <a:ext cx="4328535" cy="556951"/>
          </a:xfrm>
          <a:prstGeom prst="rect">
            <a:avLst/>
          </a:prstGeom>
        </p:spPr>
      </p:pic>
      <p:pic>
        <p:nvPicPr>
          <p:cNvPr id="14" name="Image 13" descr="Une image contenant capture d’écran, rouge, Rectangle, conception&#10;&#10;Description générée automatiquement">
            <a:extLst>
              <a:ext uri="{FF2B5EF4-FFF2-40B4-BE49-F238E27FC236}">
                <a16:creationId xmlns:a16="http://schemas.microsoft.com/office/drawing/2014/main" id="{F3ACE56C-BA61-7156-4A11-47BB9218B72A}"/>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6836408" y="3932125"/>
            <a:ext cx="4328535" cy="549299"/>
          </a:xfrm>
          <a:prstGeom prst="rect">
            <a:avLst/>
          </a:prstGeom>
        </p:spPr>
      </p:pic>
      <p:graphicFrame>
        <p:nvGraphicFramePr>
          <p:cNvPr id="15" name="Tableau 14">
            <a:extLst>
              <a:ext uri="{FF2B5EF4-FFF2-40B4-BE49-F238E27FC236}">
                <a16:creationId xmlns:a16="http://schemas.microsoft.com/office/drawing/2014/main" id="{B014234F-1687-0D14-3B8F-C162302AFF38}"/>
              </a:ext>
            </a:extLst>
          </p:cNvPr>
          <p:cNvGraphicFramePr>
            <a:graphicFrameLocks noGrp="1"/>
          </p:cNvGraphicFramePr>
          <p:nvPr>
            <p:extLst>
              <p:ext uri="{D42A27DB-BD31-4B8C-83A1-F6EECF244321}">
                <p14:modId xmlns:p14="http://schemas.microsoft.com/office/powerpoint/2010/main" val="3447469764"/>
              </p:ext>
            </p:extLst>
          </p:nvPr>
        </p:nvGraphicFramePr>
        <p:xfrm>
          <a:off x="6928338" y="816076"/>
          <a:ext cx="4236605" cy="3619759"/>
        </p:xfrm>
        <a:graphic>
          <a:graphicData uri="http://schemas.openxmlformats.org/drawingml/2006/table">
            <a:tbl>
              <a:tblPr firstRow="1" firstCol="1" bandRow="1">
                <a:tableStyleId>{5C22544A-7EE6-4342-B048-85BDC9FD1C3A}</a:tableStyleId>
              </a:tblPr>
              <a:tblGrid>
                <a:gridCol w="1420712">
                  <a:extLst>
                    <a:ext uri="{9D8B030D-6E8A-4147-A177-3AD203B41FA5}">
                      <a16:colId xmlns:a16="http://schemas.microsoft.com/office/drawing/2014/main" val="970256776"/>
                    </a:ext>
                  </a:extLst>
                </a:gridCol>
                <a:gridCol w="90100">
                  <a:extLst>
                    <a:ext uri="{9D8B030D-6E8A-4147-A177-3AD203B41FA5}">
                      <a16:colId xmlns:a16="http://schemas.microsoft.com/office/drawing/2014/main" val="4012095683"/>
                    </a:ext>
                  </a:extLst>
                </a:gridCol>
                <a:gridCol w="2725793">
                  <a:extLst>
                    <a:ext uri="{9D8B030D-6E8A-4147-A177-3AD203B41FA5}">
                      <a16:colId xmlns:a16="http://schemas.microsoft.com/office/drawing/2014/main" val="765973923"/>
                    </a:ext>
                  </a:extLst>
                </a:gridCol>
              </a:tblGrid>
              <a:tr h="216999">
                <a:tc gridSpan="3">
                  <a:txBody>
                    <a:bodyPr/>
                    <a:lstStyle/>
                    <a:p>
                      <a:pPr algn="l">
                        <a:lnSpc>
                          <a:spcPct val="107000"/>
                        </a:lnSpc>
                        <a:spcAft>
                          <a:spcPts val="0"/>
                        </a:spcAft>
                      </a:pPr>
                      <a:r>
                        <a:rPr lang="fr-FR" sz="1400" dirty="0">
                          <a:solidFill>
                            <a:sysClr val="windowText" lastClr="000000"/>
                          </a:solidFill>
                          <a:effectLst/>
                        </a:rPr>
                        <a:t>Ressources interventionnelles disponibles</a:t>
                      </a:r>
                      <a:endParaRPr lang="fr-FR" sz="1400" dirty="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4502" marR="54502" marT="0" marB="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hMerge="1">
                  <a:txBody>
                    <a:bodyPr/>
                    <a:lstStyle/>
                    <a:p>
                      <a:endParaRPr lang="fr-FR"/>
                    </a:p>
                  </a:txBody>
                  <a:tcPr/>
                </a:tc>
                <a:tc hMerge="1">
                  <a:txBody>
                    <a:bodyPr/>
                    <a:lstStyle/>
                    <a:p>
                      <a:endParaRPr lang="fr-FR"/>
                    </a:p>
                  </a:txBody>
                  <a:tcPr/>
                </a:tc>
                <a:extLst>
                  <a:ext uri="{0D108BD9-81ED-4DB2-BD59-A6C34878D82A}">
                    <a16:rowId xmlns:a16="http://schemas.microsoft.com/office/drawing/2014/main" val="3720993350"/>
                  </a:ext>
                </a:extLst>
              </a:tr>
              <a:tr h="142564">
                <a:tc>
                  <a:txBody>
                    <a:bodyPr/>
                    <a:lstStyle/>
                    <a:p>
                      <a:pPr algn="l">
                        <a:lnSpc>
                          <a:spcPct val="107000"/>
                        </a:lnSpc>
                        <a:spcAft>
                          <a:spcPts val="0"/>
                        </a:spcAft>
                      </a:pPr>
                      <a:r>
                        <a:rPr lang="fr-FR" sz="1100">
                          <a:solidFill>
                            <a:sysClr val="windowText" lastClr="000000"/>
                          </a:solidFill>
                          <a:effectLst/>
                        </a:rPr>
                        <a:t>Anesthésie :</a:t>
                      </a:r>
                      <a:endParaRPr lang="fr-FR" sz="110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4502" marR="54502" marT="0" marB="0">
                    <a:lnL w="12700" cmpd="sng">
                      <a:noFill/>
                    </a:lnL>
                    <a:lnR w="12700" cmpd="sng">
                      <a:noFill/>
                    </a:lnR>
                    <a:lnT w="38100" cmpd="sng">
                      <a:noFill/>
                    </a:lnT>
                    <a:lnB w="12700" cmpd="sng">
                      <a:noFill/>
                    </a:lnB>
                    <a:lnTlToBr w="12700" cmpd="sng">
                      <a:noFill/>
                      <a:prstDash val="solid"/>
                    </a:lnTlToBr>
                    <a:lnBlToTr w="12700" cmpd="sng">
                      <a:noFill/>
                      <a:prstDash val="solid"/>
                    </a:lnBlToTr>
                    <a:noFill/>
                  </a:tcPr>
                </a:tc>
                <a:tc gridSpan="2">
                  <a:txBody>
                    <a:bodyPr/>
                    <a:lstStyle/>
                    <a:p>
                      <a:pPr lvl="0" algn="l">
                        <a:lnSpc>
                          <a:spcPct val="107000"/>
                        </a:lnSpc>
                        <a:spcAft>
                          <a:spcPts val="0"/>
                        </a:spcAft>
                        <a:buNone/>
                      </a:pPr>
                      <a:r>
                        <a:rPr lang="fr-FR" sz="1100" i="1" dirty="0">
                          <a:solidFill>
                            <a:sysClr val="windowText" lastClr="000000"/>
                          </a:solidFill>
                          <a:effectLst/>
                        </a:rPr>
                        <a:t>Information</a:t>
                      </a:r>
                      <a:r>
                        <a:rPr lang="fr-FR" sz="1100" i="1" baseline="0" dirty="0">
                          <a:solidFill>
                            <a:sysClr val="windowText" lastClr="000000"/>
                          </a:solidFill>
                          <a:effectLst/>
                        </a:rPr>
                        <a:t> non disponible</a:t>
                      </a:r>
                      <a:endParaRPr lang="fr-FR" sz="1100" i="1" dirty="0">
                        <a:solidFill>
                          <a:sysClr val="windowText" lastClr="000000"/>
                        </a:solidFill>
                        <a:effectLst/>
                      </a:endParaRPr>
                    </a:p>
                  </a:txBody>
                  <a:tcPr marL="54502" marR="54502" marT="0" marB="0">
                    <a:lnL w="12700" cmpd="sng">
                      <a:noFill/>
                    </a:lnL>
                    <a:lnR w="12700" cmpd="sng">
                      <a:noFill/>
                    </a:lnR>
                    <a:lnT w="38100" cmpd="sng">
                      <a:noFill/>
                    </a:lnT>
                    <a:lnB w="12700" cmpd="sng">
                      <a:noFill/>
                    </a:lnB>
                    <a:lnTlToBr w="12700" cmpd="sng">
                      <a:noFill/>
                      <a:prstDash val="solid"/>
                    </a:lnTlToBr>
                    <a:lnBlToTr w="12700" cmpd="sng">
                      <a:noFill/>
                      <a:prstDash val="solid"/>
                    </a:lnBlToTr>
                    <a:noFill/>
                  </a:tcPr>
                </a:tc>
                <a:tc hMerge="1">
                  <a:txBody>
                    <a:bodyPr/>
                    <a:lstStyle/>
                    <a:p>
                      <a:endParaRPr lang="fr-FR"/>
                    </a:p>
                  </a:txBody>
                  <a:tcPr/>
                </a:tc>
                <a:extLst>
                  <a:ext uri="{0D108BD9-81ED-4DB2-BD59-A6C34878D82A}">
                    <a16:rowId xmlns:a16="http://schemas.microsoft.com/office/drawing/2014/main" val="1838210331"/>
                  </a:ext>
                </a:extLst>
              </a:tr>
              <a:tr h="142564">
                <a:tc gridSpan="3">
                  <a:txBody>
                    <a:bodyPr/>
                    <a:lstStyle/>
                    <a:p>
                      <a:pPr algn="l">
                        <a:lnSpc>
                          <a:spcPct val="107000"/>
                        </a:lnSpc>
                        <a:spcAft>
                          <a:spcPts val="0"/>
                        </a:spcAft>
                      </a:pPr>
                      <a:r>
                        <a:rPr lang="fr-FR" sz="1100">
                          <a:solidFill>
                            <a:sysClr val="windowText" lastClr="000000"/>
                          </a:solidFill>
                          <a:effectLst/>
                        </a:rPr>
                        <a:t>Pour les blocs nerveux périphériques</a:t>
                      </a:r>
                      <a:endParaRPr lang="fr-FR" sz="110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4502" marR="54502"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hMerge="1">
                  <a:txBody>
                    <a:bodyPr/>
                    <a:lstStyle/>
                    <a:p>
                      <a:endParaRPr lang="fr-FR"/>
                    </a:p>
                  </a:txBody>
                  <a:tcPr/>
                </a:tc>
                <a:tc hMerge="1">
                  <a:txBody>
                    <a:bodyPr/>
                    <a:lstStyle/>
                    <a:p>
                      <a:endParaRPr lang="fr-FR"/>
                    </a:p>
                  </a:txBody>
                  <a:tcPr/>
                </a:tc>
                <a:extLst>
                  <a:ext uri="{0D108BD9-81ED-4DB2-BD59-A6C34878D82A}">
                    <a16:rowId xmlns:a16="http://schemas.microsoft.com/office/drawing/2014/main" val="3333731504"/>
                  </a:ext>
                </a:extLst>
              </a:tr>
              <a:tr h="296883">
                <a:tc>
                  <a:txBody>
                    <a:bodyPr/>
                    <a:lstStyle/>
                    <a:p>
                      <a:pPr algn="l">
                        <a:lnSpc>
                          <a:spcPct val="107000"/>
                        </a:lnSpc>
                        <a:spcAft>
                          <a:spcPts val="0"/>
                        </a:spcAft>
                      </a:pPr>
                      <a:endParaRPr lang="fr-FR" sz="110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4502" marR="54502"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gridSpan="2">
                  <a:txBody>
                    <a:bodyPr/>
                    <a:lstStyle/>
                    <a:p>
                      <a:pPr algn="l">
                        <a:lnSpc>
                          <a:spcPct val="107000"/>
                        </a:lnSpc>
                        <a:spcAft>
                          <a:spcPts val="0"/>
                        </a:spcAft>
                      </a:pPr>
                      <a:r>
                        <a:rPr lang="fr-FR" sz="1100" dirty="0">
                          <a:solidFill>
                            <a:sysClr val="windowText" lastClr="000000"/>
                          </a:solidFill>
                          <a:effectLst/>
                        </a:rPr>
                        <a:t>-</a:t>
                      </a:r>
                    </a:p>
                  </a:txBody>
                  <a:tcPr marL="54502" marR="54502"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hMerge="1">
                  <a:txBody>
                    <a:bodyPr/>
                    <a:lstStyle/>
                    <a:p>
                      <a:endParaRPr lang="fr-FR"/>
                    </a:p>
                  </a:txBody>
                  <a:tcPr/>
                </a:tc>
                <a:extLst>
                  <a:ext uri="{0D108BD9-81ED-4DB2-BD59-A6C34878D82A}">
                    <a16:rowId xmlns:a16="http://schemas.microsoft.com/office/drawing/2014/main" val="1595574779"/>
                  </a:ext>
                </a:extLst>
              </a:tr>
              <a:tr h="142564">
                <a:tc>
                  <a:txBody>
                    <a:bodyPr/>
                    <a:lstStyle/>
                    <a:p>
                      <a:pPr algn="l">
                        <a:lnSpc>
                          <a:spcPct val="107000"/>
                        </a:lnSpc>
                        <a:spcAft>
                          <a:spcPts val="0"/>
                        </a:spcAft>
                      </a:pPr>
                      <a:endParaRPr lang="fr-FR" sz="110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4502" marR="54502"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gridSpan="2">
                  <a:txBody>
                    <a:bodyPr/>
                    <a:lstStyle/>
                    <a:p>
                      <a:pPr algn="l">
                        <a:lnSpc>
                          <a:spcPct val="107000"/>
                        </a:lnSpc>
                        <a:spcAft>
                          <a:spcPts val="0"/>
                        </a:spcAft>
                      </a:pPr>
                      <a:r>
                        <a:rPr lang="fr-FR" sz="1100">
                          <a:solidFill>
                            <a:sysClr val="windowText" lastClr="000000"/>
                          </a:solidFill>
                          <a:effectLst/>
                        </a:rPr>
                        <a:t> </a:t>
                      </a:r>
                      <a:endParaRPr lang="fr-FR" sz="110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4502" marR="54502"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hMerge="1">
                  <a:txBody>
                    <a:bodyPr/>
                    <a:lstStyle/>
                    <a:p>
                      <a:endParaRPr lang="fr-FR"/>
                    </a:p>
                  </a:txBody>
                  <a:tcPr/>
                </a:tc>
                <a:extLst>
                  <a:ext uri="{0D108BD9-81ED-4DB2-BD59-A6C34878D82A}">
                    <a16:rowId xmlns:a16="http://schemas.microsoft.com/office/drawing/2014/main" val="1932000985"/>
                  </a:ext>
                </a:extLst>
              </a:tr>
              <a:tr h="142564">
                <a:tc gridSpan="3">
                  <a:txBody>
                    <a:bodyPr/>
                    <a:lstStyle/>
                    <a:p>
                      <a:pPr algn="l">
                        <a:lnSpc>
                          <a:spcPct val="107000"/>
                        </a:lnSpc>
                        <a:spcAft>
                          <a:spcPts val="0"/>
                        </a:spcAft>
                      </a:pPr>
                      <a:r>
                        <a:rPr lang="fr-FR" sz="1100" dirty="0">
                          <a:solidFill>
                            <a:sysClr val="windowText" lastClr="000000"/>
                          </a:solidFill>
                          <a:effectLst/>
                        </a:rPr>
                        <a:t>Pour l’analgésie périmédullaire</a:t>
                      </a:r>
                      <a:endParaRPr lang="fr-FR" sz="1100" dirty="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4502" marR="54502"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hMerge="1">
                  <a:txBody>
                    <a:bodyPr/>
                    <a:lstStyle/>
                    <a:p>
                      <a:endParaRPr lang="fr-FR"/>
                    </a:p>
                  </a:txBody>
                  <a:tcPr/>
                </a:tc>
                <a:tc hMerge="1">
                  <a:txBody>
                    <a:bodyPr/>
                    <a:lstStyle/>
                    <a:p>
                      <a:endParaRPr lang="fr-FR"/>
                    </a:p>
                  </a:txBody>
                  <a:tcPr/>
                </a:tc>
                <a:extLst>
                  <a:ext uri="{0D108BD9-81ED-4DB2-BD59-A6C34878D82A}">
                    <a16:rowId xmlns:a16="http://schemas.microsoft.com/office/drawing/2014/main" val="3389767837"/>
                  </a:ext>
                </a:extLst>
              </a:tr>
              <a:tr h="227610">
                <a:tc>
                  <a:txBody>
                    <a:bodyPr/>
                    <a:lstStyle/>
                    <a:p>
                      <a:pPr algn="l">
                        <a:lnSpc>
                          <a:spcPct val="107000"/>
                        </a:lnSpc>
                        <a:spcAft>
                          <a:spcPts val="0"/>
                        </a:spcAft>
                      </a:pPr>
                      <a:endParaRPr lang="fr-FR" sz="110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4502" marR="54502"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gridSpan="2">
                  <a:txBody>
                    <a:bodyPr/>
                    <a:lstStyle/>
                    <a:p>
                      <a:pPr algn="l">
                        <a:lnSpc>
                          <a:spcPct val="107000"/>
                        </a:lnSpc>
                        <a:spcAft>
                          <a:spcPts val="0"/>
                        </a:spcAft>
                      </a:pPr>
                      <a:r>
                        <a:rPr lang="fr-FR" sz="1100" dirty="0">
                          <a:solidFill>
                            <a:sysClr val="windowText" lastClr="000000"/>
                          </a:solidFill>
                          <a:effectLst/>
                        </a:rPr>
                        <a:t>-</a:t>
                      </a:r>
                      <a:endParaRPr lang="fr-FR" sz="1100" i="1" dirty="0">
                        <a:solidFill>
                          <a:sysClr val="windowText" lastClr="000000"/>
                        </a:solidFill>
                        <a:effectLst/>
                      </a:endParaRPr>
                    </a:p>
                  </a:txBody>
                  <a:tcPr marL="54502" marR="54502"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hMerge="1">
                  <a:txBody>
                    <a:bodyPr/>
                    <a:lstStyle/>
                    <a:p>
                      <a:endParaRPr lang="fr-FR"/>
                    </a:p>
                  </a:txBody>
                  <a:tcPr/>
                </a:tc>
                <a:extLst>
                  <a:ext uri="{0D108BD9-81ED-4DB2-BD59-A6C34878D82A}">
                    <a16:rowId xmlns:a16="http://schemas.microsoft.com/office/drawing/2014/main" val="1440542034"/>
                  </a:ext>
                </a:extLst>
              </a:tr>
              <a:tr h="142564">
                <a:tc>
                  <a:txBody>
                    <a:bodyPr/>
                    <a:lstStyle/>
                    <a:p>
                      <a:pPr algn="l">
                        <a:lnSpc>
                          <a:spcPct val="107000"/>
                        </a:lnSpc>
                        <a:spcAft>
                          <a:spcPts val="0"/>
                        </a:spcAft>
                      </a:pPr>
                      <a:endParaRPr lang="fr-FR" sz="110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4502" marR="54502"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gridSpan="2">
                  <a:txBody>
                    <a:bodyPr/>
                    <a:lstStyle/>
                    <a:p>
                      <a:pPr algn="l">
                        <a:lnSpc>
                          <a:spcPct val="107000"/>
                        </a:lnSpc>
                        <a:spcAft>
                          <a:spcPts val="0"/>
                        </a:spcAft>
                      </a:pPr>
                      <a:endParaRPr lang="fr-FR" sz="1100" dirty="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4502" marR="54502"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hMerge="1">
                  <a:txBody>
                    <a:bodyPr/>
                    <a:lstStyle/>
                    <a:p>
                      <a:endParaRPr lang="fr-FR"/>
                    </a:p>
                  </a:txBody>
                  <a:tcPr/>
                </a:tc>
                <a:extLst>
                  <a:ext uri="{0D108BD9-81ED-4DB2-BD59-A6C34878D82A}">
                    <a16:rowId xmlns:a16="http://schemas.microsoft.com/office/drawing/2014/main" val="3411203135"/>
                  </a:ext>
                </a:extLst>
              </a:tr>
              <a:tr h="285126">
                <a:tc gridSpan="3">
                  <a:txBody>
                    <a:bodyPr/>
                    <a:lstStyle/>
                    <a:p>
                      <a:pPr algn="l">
                        <a:lnSpc>
                          <a:spcPct val="107000"/>
                        </a:lnSpc>
                        <a:spcAft>
                          <a:spcPts val="0"/>
                        </a:spcAft>
                      </a:pPr>
                      <a:r>
                        <a:rPr lang="fr-FR" sz="1100" dirty="0">
                          <a:solidFill>
                            <a:sysClr val="windowText" lastClr="000000"/>
                          </a:solidFill>
                          <a:effectLst/>
                        </a:rPr>
                        <a:t>Suivi et gestion des dispositifs à demeure (cathéter périnerveux ou péridural, pompe intrathécale)</a:t>
                      </a:r>
                      <a:endParaRPr lang="fr-FR" sz="1100" dirty="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4502" marR="54502"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hMerge="1">
                  <a:txBody>
                    <a:bodyPr/>
                    <a:lstStyle/>
                    <a:p>
                      <a:endParaRPr lang="fr-FR"/>
                    </a:p>
                  </a:txBody>
                  <a:tcPr/>
                </a:tc>
                <a:tc hMerge="1">
                  <a:txBody>
                    <a:bodyPr/>
                    <a:lstStyle/>
                    <a:p>
                      <a:endParaRPr lang="fr-FR"/>
                    </a:p>
                  </a:txBody>
                  <a:tcPr/>
                </a:tc>
                <a:extLst>
                  <a:ext uri="{0D108BD9-81ED-4DB2-BD59-A6C34878D82A}">
                    <a16:rowId xmlns:a16="http://schemas.microsoft.com/office/drawing/2014/main" val="1527326381"/>
                  </a:ext>
                </a:extLst>
              </a:tr>
              <a:tr h="142564">
                <a:tc gridSpan="2">
                  <a:txBody>
                    <a:bodyPr/>
                    <a:lstStyle/>
                    <a:p>
                      <a:pPr algn="l">
                        <a:lnSpc>
                          <a:spcPct val="107000"/>
                        </a:lnSpc>
                        <a:spcAft>
                          <a:spcPts val="0"/>
                        </a:spcAft>
                      </a:pPr>
                      <a:endParaRPr lang="fr-FR" sz="110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4502" marR="54502"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hMerge="1">
                  <a:txBody>
                    <a:bodyPr/>
                    <a:lstStyle/>
                    <a:p>
                      <a:pPr algn="l">
                        <a:lnSpc>
                          <a:spcPct val="107000"/>
                        </a:lnSpc>
                        <a:spcAft>
                          <a:spcPts val="0"/>
                        </a:spcAft>
                      </a:pPr>
                      <a:endParaRPr lang="fr-FR" sz="1100" dirty="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4502" marR="54502"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lvl="0" algn="l">
                        <a:lnSpc>
                          <a:spcPct val="107000"/>
                        </a:lnSpc>
                        <a:spcAft>
                          <a:spcPts val="0"/>
                        </a:spcAft>
                        <a:buNone/>
                      </a:pPr>
                      <a:r>
                        <a:rPr lang="fr-FR" sz="1100" i="1" dirty="0">
                          <a:solidFill>
                            <a:sysClr val="windowText" lastClr="000000"/>
                          </a:solidFill>
                          <a:effectLst/>
                        </a:rPr>
                        <a:t>Information</a:t>
                      </a:r>
                      <a:r>
                        <a:rPr lang="fr-FR" sz="1100" i="1" baseline="0" dirty="0">
                          <a:solidFill>
                            <a:sysClr val="windowText" lastClr="000000"/>
                          </a:solidFill>
                          <a:effectLst/>
                        </a:rPr>
                        <a:t> non disponible</a:t>
                      </a:r>
                      <a:endParaRPr lang="fr-FR" sz="1100" i="1" dirty="0">
                        <a:solidFill>
                          <a:sysClr val="windowText" lastClr="000000"/>
                        </a:solidFill>
                        <a:effectLst/>
                      </a:endParaRPr>
                    </a:p>
                  </a:txBody>
                  <a:tcPr marL="54502" marR="54502"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394645536"/>
                  </a:ext>
                </a:extLst>
              </a:tr>
              <a:tr h="306779">
                <a:tc gridSpan="2">
                  <a:txBody>
                    <a:bodyPr/>
                    <a:lstStyle/>
                    <a:p>
                      <a:pPr algn="l">
                        <a:lnSpc>
                          <a:spcPct val="107000"/>
                        </a:lnSpc>
                        <a:spcAft>
                          <a:spcPts val="0"/>
                        </a:spcAft>
                      </a:pPr>
                      <a:endParaRPr lang="fr-FR" sz="110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4502" marR="54502"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hMerge="1">
                  <a:txBody>
                    <a:bodyPr/>
                    <a:lstStyle/>
                    <a:p>
                      <a:pPr algn="l">
                        <a:lnSpc>
                          <a:spcPct val="107000"/>
                        </a:lnSpc>
                        <a:spcAft>
                          <a:spcPts val="0"/>
                        </a:spcAft>
                      </a:pPr>
                      <a:endParaRPr lang="fr-FR" sz="110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4502" marR="54502"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a:lnSpc>
                          <a:spcPct val="107000"/>
                        </a:lnSpc>
                        <a:spcAft>
                          <a:spcPts val="0"/>
                        </a:spcAft>
                      </a:pPr>
                      <a:r>
                        <a:rPr lang="fr-FR" sz="1100">
                          <a:solidFill>
                            <a:sysClr val="windowText" lastClr="000000"/>
                          </a:solidFill>
                          <a:effectLst/>
                        </a:rPr>
                        <a:t> </a:t>
                      </a:r>
                      <a:endParaRPr lang="fr-FR" sz="110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4502" marR="54502"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818790154"/>
                  </a:ext>
                </a:extLst>
              </a:tr>
              <a:tr h="285126">
                <a:tc gridSpan="2">
                  <a:txBody>
                    <a:bodyPr/>
                    <a:lstStyle/>
                    <a:p>
                      <a:pPr algn="l">
                        <a:lnSpc>
                          <a:spcPct val="107000"/>
                        </a:lnSpc>
                        <a:spcAft>
                          <a:spcPts val="0"/>
                        </a:spcAft>
                      </a:pPr>
                      <a:r>
                        <a:rPr lang="fr-FR" sz="1100" dirty="0">
                          <a:solidFill>
                            <a:sysClr val="windowText" lastClr="000000"/>
                          </a:solidFill>
                          <a:effectLst/>
                        </a:rPr>
                        <a:t>Radiologie interventionnelle :</a:t>
                      </a:r>
                      <a:endParaRPr lang="fr-FR" sz="1100" dirty="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4502" marR="54502"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hMerge="1">
                  <a:txBody>
                    <a:bodyPr/>
                    <a:lstStyle/>
                    <a:p>
                      <a:pPr lvl="0" algn="l">
                        <a:lnSpc>
                          <a:spcPct val="107000"/>
                        </a:lnSpc>
                        <a:spcAft>
                          <a:spcPts val="0"/>
                        </a:spcAft>
                        <a:buNone/>
                      </a:pPr>
                      <a:endParaRPr lang="fr-FR"/>
                    </a:p>
                  </a:txBody>
                  <a:tcPr marL="54502" marR="54502"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l" defTabSz="914377" rtl="0" eaLnBrk="1" fontAlgn="auto" latinLnBrk="0" hangingPunct="1">
                        <a:lnSpc>
                          <a:spcPct val="107000"/>
                        </a:lnSpc>
                        <a:spcBef>
                          <a:spcPts val="0"/>
                        </a:spcBef>
                        <a:spcAft>
                          <a:spcPts val="0"/>
                        </a:spcAft>
                        <a:buClrTx/>
                        <a:buSzTx/>
                        <a:buFontTx/>
                        <a:buNone/>
                        <a:tabLst/>
                        <a:defRPr/>
                      </a:pPr>
                      <a:r>
                        <a:rPr lang="fr-FR" sz="1100" i="1" dirty="0">
                          <a:solidFill>
                            <a:sysClr val="windowText" lastClr="000000"/>
                          </a:solidFill>
                          <a:effectLst/>
                        </a:rPr>
                        <a:t>Information</a:t>
                      </a:r>
                      <a:r>
                        <a:rPr lang="fr-FR" sz="1100" i="1" baseline="0" dirty="0">
                          <a:solidFill>
                            <a:sysClr val="windowText" lastClr="000000"/>
                          </a:solidFill>
                          <a:effectLst/>
                        </a:rPr>
                        <a:t> non disponible</a:t>
                      </a:r>
                      <a:endParaRPr lang="fr-FR" sz="1100" i="1" dirty="0">
                        <a:solidFill>
                          <a:sysClr val="windowText" lastClr="000000"/>
                        </a:solidFill>
                        <a:effectLst/>
                      </a:endParaRPr>
                    </a:p>
                    <a:p>
                      <a:pPr lvl="0" algn="l">
                        <a:lnSpc>
                          <a:spcPct val="107000"/>
                        </a:lnSpc>
                        <a:spcAft>
                          <a:spcPts val="0"/>
                        </a:spcAft>
                        <a:buNone/>
                      </a:pPr>
                      <a:endParaRPr lang="fr-FR" dirty="0"/>
                    </a:p>
                  </a:txBody>
                  <a:tcPr marL="54502" marR="54502"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129554732"/>
                  </a:ext>
                </a:extLst>
              </a:tr>
              <a:tr h="142564">
                <a:tc gridSpan="2">
                  <a:txBody>
                    <a:bodyPr/>
                    <a:lstStyle/>
                    <a:p>
                      <a:pPr algn="l">
                        <a:lnSpc>
                          <a:spcPct val="107000"/>
                        </a:lnSpc>
                        <a:spcAft>
                          <a:spcPts val="0"/>
                        </a:spcAft>
                      </a:pPr>
                      <a:endParaRPr lang="fr-FR" sz="1100" dirty="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4502" marR="54502"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hMerge="1">
                  <a:txBody>
                    <a:bodyPr/>
                    <a:lstStyle/>
                    <a:p>
                      <a:pPr algn="l">
                        <a:lnSpc>
                          <a:spcPct val="107000"/>
                        </a:lnSpc>
                        <a:spcAft>
                          <a:spcPts val="0"/>
                        </a:spcAft>
                      </a:pPr>
                      <a:endParaRPr lang="fr-FR" sz="110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4502" marR="54502"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endParaRPr lang="fr-FR"/>
                    </a:p>
                  </a:txBody>
                  <a:tcPr marL="54502" marR="54502"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026139089"/>
                  </a:ext>
                </a:extLst>
              </a:tr>
              <a:tr h="142564">
                <a:tc gridSpan="2">
                  <a:txBody>
                    <a:bodyPr/>
                    <a:lstStyle/>
                    <a:p>
                      <a:pPr algn="l">
                        <a:lnSpc>
                          <a:spcPct val="107000"/>
                        </a:lnSpc>
                        <a:spcAft>
                          <a:spcPts val="0"/>
                        </a:spcAft>
                      </a:pPr>
                      <a:r>
                        <a:rPr lang="fr-FR" sz="1100">
                          <a:solidFill>
                            <a:sysClr val="windowText" lastClr="000000"/>
                          </a:solidFill>
                          <a:effectLst/>
                        </a:rPr>
                        <a:t>Chirurgie :</a:t>
                      </a:r>
                      <a:endParaRPr lang="fr-FR" sz="110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4502" marR="54502"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hMerge="1">
                  <a:txBody>
                    <a:bodyPr/>
                    <a:lstStyle/>
                    <a:p>
                      <a:pPr lvl="0" algn="l">
                        <a:lnSpc>
                          <a:spcPct val="107000"/>
                        </a:lnSpc>
                        <a:spcAft>
                          <a:spcPts val="0"/>
                        </a:spcAft>
                        <a:buNone/>
                      </a:pPr>
                      <a:endParaRPr lang="fr-FR" sz="1100">
                        <a:solidFill>
                          <a:sysClr val="windowText" lastClr="000000"/>
                        </a:solidFill>
                        <a:effectLst/>
                      </a:endParaRPr>
                    </a:p>
                  </a:txBody>
                  <a:tcPr marL="54502" marR="54502"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lvl="0" algn="l">
                        <a:lnSpc>
                          <a:spcPct val="107000"/>
                        </a:lnSpc>
                        <a:spcAft>
                          <a:spcPts val="0"/>
                        </a:spcAft>
                        <a:buNone/>
                      </a:pPr>
                      <a:r>
                        <a:rPr lang="fr-FR" sz="1100" i="1" dirty="0">
                          <a:solidFill>
                            <a:sysClr val="windowText" lastClr="000000"/>
                          </a:solidFill>
                          <a:effectLst/>
                        </a:rPr>
                        <a:t>Information</a:t>
                      </a:r>
                      <a:r>
                        <a:rPr lang="fr-FR" sz="1100" i="1" baseline="0" dirty="0">
                          <a:solidFill>
                            <a:sysClr val="windowText" lastClr="000000"/>
                          </a:solidFill>
                          <a:effectLst/>
                        </a:rPr>
                        <a:t> non disponible</a:t>
                      </a:r>
                      <a:endParaRPr lang="fr-FR" sz="1100" i="1" dirty="0">
                        <a:solidFill>
                          <a:sysClr val="windowText" lastClr="000000"/>
                        </a:solidFill>
                        <a:effectLst/>
                      </a:endParaRPr>
                    </a:p>
                  </a:txBody>
                  <a:tcPr marL="54502" marR="54502"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1209133"/>
                  </a:ext>
                </a:extLst>
              </a:tr>
              <a:tr h="285126">
                <a:tc gridSpan="2">
                  <a:txBody>
                    <a:bodyPr/>
                    <a:lstStyle/>
                    <a:p>
                      <a:pPr algn="l">
                        <a:lnSpc>
                          <a:spcPct val="107000"/>
                        </a:lnSpc>
                        <a:spcAft>
                          <a:spcPts val="0"/>
                        </a:spcAft>
                      </a:pPr>
                      <a:r>
                        <a:rPr lang="fr-FR" sz="1100" dirty="0">
                          <a:solidFill>
                            <a:sysClr val="windowText" lastClr="000000"/>
                          </a:solidFill>
                          <a:effectLst/>
                        </a:rPr>
                        <a:t> </a:t>
                      </a:r>
                      <a:endParaRPr lang="fr-FR" sz="1100" dirty="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4502" marR="54502"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hMerge="1">
                  <a:txBody>
                    <a:bodyPr/>
                    <a:lstStyle/>
                    <a:p>
                      <a:pPr algn="l">
                        <a:lnSpc>
                          <a:spcPct val="107000"/>
                        </a:lnSpc>
                        <a:spcAft>
                          <a:spcPts val="0"/>
                        </a:spcAft>
                      </a:pPr>
                      <a:endParaRPr lang="fr-FR" sz="1100">
                        <a:solidFill>
                          <a:sysClr val="windowText" lastClr="000000"/>
                        </a:solidFill>
                        <a:effectLst/>
                      </a:endParaRPr>
                    </a:p>
                  </a:txBody>
                  <a:tcPr marL="54502" marR="54502"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endParaRPr lang="fr-FR" dirty="0"/>
                    </a:p>
                  </a:txBody>
                  <a:tcPr marL="54502" marR="54502"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871778334"/>
                  </a:ext>
                </a:extLst>
              </a:tr>
            </a:tbl>
          </a:graphicData>
        </a:graphic>
      </p:graphicFrame>
    </p:spTree>
    <p:extLst>
      <p:ext uri="{BB962C8B-B14F-4D97-AF65-F5344CB8AC3E}">
        <p14:creationId xmlns:p14="http://schemas.microsoft.com/office/powerpoint/2010/main" val="27635195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idx="4294967295"/>
          </p:nvPr>
        </p:nvSpPr>
        <p:spPr>
          <a:xfrm>
            <a:off x="462423" y="410036"/>
            <a:ext cx="9448800" cy="590550"/>
          </a:xfrm>
        </p:spPr>
        <p:txBody>
          <a:bodyPr>
            <a:normAutofit/>
          </a:bodyPr>
          <a:lstStyle/>
          <a:p>
            <a:r>
              <a:rPr lang="fr-FR" sz="3200" b="1" dirty="0">
                <a:latin typeface="+mn-lt"/>
              </a:rPr>
              <a:t>Méthodologie</a:t>
            </a:r>
            <a:endParaRPr lang="fr-FR" sz="3600" b="1" dirty="0">
              <a:latin typeface="+mn-lt"/>
            </a:endParaRPr>
          </a:p>
        </p:txBody>
      </p:sp>
      <p:pic>
        <p:nvPicPr>
          <p:cNvPr id="5" name="Espace réservé du contenu 4"/>
          <p:cNvPicPr>
            <a:picLocks noGrp="1" noChangeAspect="1"/>
          </p:cNvPicPr>
          <p:nvPr>
            <p:ph sz="half" idx="4294967295"/>
          </p:nvPr>
        </p:nvPicPr>
        <p:blipFill>
          <a:blip r:embed="rId2" cstate="print">
            <a:extLst>
              <a:ext uri="{28A0092B-C50C-407E-A947-70E740481C1C}">
                <a14:useLocalDpi xmlns:a14="http://schemas.microsoft.com/office/drawing/2010/main" val="0"/>
              </a:ext>
            </a:extLst>
          </a:blip>
          <a:stretch>
            <a:fillRect/>
          </a:stretch>
        </p:blipFill>
        <p:spPr>
          <a:xfrm>
            <a:off x="9250426" y="5310721"/>
            <a:ext cx="903287" cy="904875"/>
          </a:xfrm>
        </p:spPr>
      </p:pic>
      <p:sp>
        <p:nvSpPr>
          <p:cNvPr id="29" name="ZoneTexte 28"/>
          <p:cNvSpPr txBox="1"/>
          <p:nvPr/>
        </p:nvSpPr>
        <p:spPr>
          <a:xfrm>
            <a:off x="1967025" y="5532327"/>
            <a:ext cx="7283401" cy="461665"/>
          </a:xfrm>
          <a:prstGeom prst="rect">
            <a:avLst/>
          </a:prstGeom>
        </p:spPr>
        <p:txBody>
          <a:bodyPr wrap="square" numCol="1" spcCol="252000" rtlCol="0">
            <a:spAutoFit/>
          </a:bodyPr>
          <a:lstStyle/>
          <a:p>
            <a:pPr algn="just"/>
            <a:r>
              <a:rPr lang="fr-FR" sz="1200" b="1" dirty="0">
                <a:solidFill>
                  <a:srgbClr val="B72A88"/>
                </a:solidFill>
              </a:rPr>
              <a:t>Le questionnaire reste disponible en ligne pour collecter de nouvelles informations et en faciliter la mise à jour. </a:t>
            </a:r>
          </a:p>
          <a:p>
            <a:pPr algn="just"/>
            <a:r>
              <a:rPr lang="fr-FR" sz="1200" b="1" dirty="0">
                <a:solidFill>
                  <a:srgbClr val="B72A88"/>
                </a:solidFill>
              </a:rPr>
              <a:t>Il est accessible à l’adresse suivante </a:t>
            </a:r>
            <a:r>
              <a:rPr lang="fr-FR" sz="1200" b="1" dirty="0">
                <a:solidFill>
                  <a:srgbClr val="B72A88"/>
                </a:solidFill>
                <a:hlinkClick r:id="rId3"/>
              </a:rPr>
              <a:t>https://sphinxdeclic.com/d/s/1ap8tw</a:t>
            </a:r>
            <a:r>
              <a:rPr lang="fr-FR" sz="1200" b="1" dirty="0">
                <a:solidFill>
                  <a:srgbClr val="B72A88"/>
                </a:solidFill>
              </a:rPr>
              <a:t> ou en scannant le QR-code ci-contre :</a:t>
            </a:r>
            <a:endParaRPr lang="fr-FR" sz="1200" b="1" i="1" dirty="0">
              <a:solidFill>
                <a:srgbClr val="B72A88"/>
              </a:solidFill>
            </a:endParaRPr>
          </a:p>
        </p:txBody>
      </p:sp>
      <p:sp>
        <p:nvSpPr>
          <p:cNvPr id="7" name="Bouton d'action : Accueil 6">
            <a:hlinkClick r:id="" action="ppaction://hlinkshowjump?jump=firstslide" highlightClick="1"/>
          </p:cNvPr>
          <p:cNvSpPr/>
          <p:nvPr/>
        </p:nvSpPr>
        <p:spPr>
          <a:xfrm>
            <a:off x="11590836" y="104454"/>
            <a:ext cx="476250" cy="478595"/>
          </a:xfrm>
          <a:prstGeom prst="actionButtonHome">
            <a:avLst/>
          </a:prstGeom>
          <a:solidFill>
            <a:srgbClr val="EADB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9" name="ZoneTexte 8"/>
          <p:cNvSpPr txBox="1"/>
          <p:nvPr/>
        </p:nvSpPr>
        <p:spPr>
          <a:xfrm>
            <a:off x="427204" y="1232832"/>
            <a:ext cx="11337593" cy="4893647"/>
          </a:xfrm>
          <a:prstGeom prst="rect">
            <a:avLst/>
          </a:prstGeom>
        </p:spPr>
        <p:txBody>
          <a:bodyPr wrap="square" numCol="2" spcCol="252000" rtlCol="0">
            <a:spAutoFit/>
          </a:bodyPr>
          <a:lstStyle/>
          <a:p>
            <a:pPr algn="just"/>
            <a:r>
              <a:rPr lang="fr-FR" sz="1200" dirty="0"/>
              <a:t>Une collaboration entre le DSRC Grand Est NEON, le groupe de travail régional Douleur et Cancer et l’ARS Grand Est a permis de mener un état des lieux régional. Ce dernier visait à réaliser un état des lieux de l’organisation de la prise en charge des patients atteints de cancer avec douleurs chroniques réfractaires aux traitements médicamenteux et les modalités d’accès aux traitements interventionnels. </a:t>
            </a:r>
          </a:p>
          <a:p>
            <a:pPr algn="just"/>
            <a:endParaRPr lang="fr-FR" sz="1200" dirty="0"/>
          </a:p>
          <a:p>
            <a:pPr algn="just"/>
            <a:r>
              <a:rPr lang="fr-FR" sz="1200" dirty="0"/>
              <a:t>Ces travaux sont inscrits dans la feuille de route régionale Cancer Grand Est 2022-2025 et plus précisément dans l’axe III - Lutter contre les cancers de mauvais pronostic, action III.6.2. « Garantir une prise en compte renforcée de la douleur et des soins palliatifs », copilotée par l’ARS et NEON.</a:t>
            </a:r>
          </a:p>
          <a:p>
            <a:pPr algn="just"/>
            <a:endParaRPr lang="fr-FR" sz="1200" dirty="0"/>
          </a:p>
          <a:p>
            <a:pPr algn="just"/>
            <a:r>
              <a:rPr lang="fr-FR" sz="1200" dirty="0"/>
              <a:t>État des lieux en 3 temps :</a:t>
            </a:r>
          </a:p>
          <a:p>
            <a:pPr marL="171450" indent="-171450" algn="just">
              <a:buFontTx/>
              <a:buChar char="-"/>
            </a:pPr>
            <a:r>
              <a:rPr lang="fr-FR" sz="1200" dirty="0"/>
              <a:t>Juin à octobre 2022 : questionnaire en ligne (Sphinx </a:t>
            </a:r>
            <a:r>
              <a:rPr lang="fr-FR" sz="1200" dirty="0" err="1"/>
              <a:t>Declic</a:t>
            </a:r>
            <a:r>
              <a:rPr lang="fr-FR" sz="1200" dirty="0"/>
              <a:t> 2) adressé par e-mail aux directions de 94 établissements de santé du Grand Est (ensemble des 59 </a:t>
            </a:r>
            <a:r>
              <a:rPr lang="fr-FR" sz="1200" dirty="0">
                <a:hlinkClick r:id="rId4"/>
              </a:rPr>
              <a:t>établissements autorisés en cancérologie </a:t>
            </a:r>
            <a:r>
              <a:rPr lang="fr-FR" sz="1200" dirty="0"/>
              <a:t>et 35 établissements associés pour la chimiothérapie). </a:t>
            </a:r>
          </a:p>
          <a:p>
            <a:pPr marL="171450" indent="-171450" algn="just">
              <a:buFontTx/>
              <a:buChar char="-"/>
            </a:pPr>
            <a:r>
              <a:rPr lang="fr-FR" sz="1200" dirty="0"/>
              <a:t>Avril à décembre 2024 : En concertation avec le groupe de travail régional constitué suite à l’analyse des premiers résultats, un second questionnaire en ligne a été adressé aux secrétariats des </a:t>
            </a:r>
            <a:r>
              <a:rPr lang="fr-FR" sz="1200" dirty="0">
                <a:hlinkClick r:id="rId5"/>
              </a:rPr>
              <a:t>structures labellisées douleurs chroniques (SDC)</a:t>
            </a:r>
            <a:r>
              <a:rPr lang="fr-FR" sz="1200" dirty="0"/>
              <a:t> n’ayant pas répondu initialement. </a:t>
            </a:r>
          </a:p>
          <a:p>
            <a:pPr marL="171450" indent="-171450" algn="just">
              <a:buFontTx/>
              <a:buChar char="-"/>
            </a:pPr>
            <a:r>
              <a:rPr lang="fr-FR" sz="1200" dirty="0"/>
              <a:t>2024 : appel des SDC pour vérification de leurs coordonnées et ajout des centres de radiothérapie.</a:t>
            </a:r>
          </a:p>
          <a:p>
            <a:pPr algn="just"/>
            <a:endParaRPr lang="fr-FR" sz="1200" dirty="0"/>
          </a:p>
          <a:p>
            <a:pPr algn="just"/>
            <a:endParaRPr lang="fr-FR" sz="1200" dirty="0"/>
          </a:p>
          <a:p>
            <a:pPr algn="just"/>
            <a:endParaRPr lang="fr-FR" sz="1200" dirty="0"/>
          </a:p>
          <a:p>
            <a:pPr algn="just"/>
            <a:endParaRPr lang="fr-FR" sz="1200" dirty="0"/>
          </a:p>
          <a:p>
            <a:pPr algn="just"/>
            <a:r>
              <a:rPr lang="fr-FR" sz="1200" dirty="0"/>
              <a:t>Le questionnaire comportait 5 parties :</a:t>
            </a:r>
          </a:p>
          <a:p>
            <a:pPr marL="228600" indent="-228600" algn="just">
              <a:buAutoNum type="arabicPeriod"/>
            </a:pPr>
            <a:r>
              <a:rPr lang="fr-FR" sz="1200" dirty="0"/>
              <a:t>Informations sur le répondant (fonction, établissement, coordonnées) </a:t>
            </a:r>
          </a:p>
          <a:p>
            <a:pPr marL="228600" indent="-228600" algn="just">
              <a:buAutoNum type="arabicPeriod"/>
            </a:pPr>
            <a:r>
              <a:rPr lang="fr-FR" sz="1200" dirty="0"/>
              <a:t>Aspects organisationnels (équipe, délais, modalités d’adressage, etc.) </a:t>
            </a:r>
          </a:p>
          <a:p>
            <a:pPr marL="228600" indent="-228600" algn="just">
              <a:buAutoNum type="arabicPeriod"/>
            </a:pPr>
            <a:r>
              <a:rPr lang="fr-FR" sz="1200" dirty="0"/>
              <a:t>Modalités de consultation et techniques interventionnelles disponibles (anesthésie, radiologie interventionnelle, chirurgie) </a:t>
            </a:r>
          </a:p>
          <a:p>
            <a:pPr marL="228600" indent="-228600" algn="just">
              <a:buAutoNum type="arabicPeriod"/>
            </a:pPr>
            <a:r>
              <a:rPr lang="fr-FR" sz="1200" dirty="0"/>
              <a:t>Modalités de suivi au long au cours et coordination du parcours hors établissement</a:t>
            </a:r>
          </a:p>
          <a:p>
            <a:pPr marL="228600" indent="-228600" algn="just">
              <a:buAutoNum type="arabicPeriod"/>
            </a:pPr>
            <a:r>
              <a:rPr lang="fr-FR" sz="1200" dirty="0"/>
              <a:t>Commentaires libres</a:t>
            </a:r>
          </a:p>
          <a:p>
            <a:pPr algn="just"/>
            <a:endParaRPr lang="fr-FR" sz="1200" dirty="0"/>
          </a:p>
          <a:p>
            <a:pPr algn="just"/>
            <a:r>
              <a:rPr lang="fr-FR" sz="1200" dirty="0"/>
              <a:t>Les résultats de l’enquête ont permis de produire deux cartographies illustrant les techniques interventionnelles disponibles pour la prise en charge des douleurs cancéreuses : l’une au sein des SDC et l’autre couvrant l’ensemble des établissements répondants (SDC, établissements autorisés en cancérologie et associés). Cette dernière cartographie permet d’accéder à une fiche détaillée pour chaque établissement indiquant ses coordonnées, les modalités de prise en charge disponibles et les éventuels liens avec d’autres établissements.</a:t>
            </a:r>
          </a:p>
          <a:p>
            <a:pPr algn="just"/>
            <a:endParaRPr lang="fr-FR" sz="1200" dirty="0"/>
          </a:p>
          <a:p>
            <a:pPr algn="just"/>
            <a:r>
              <a:rPr lang="fr-FR" sz="1200" i="1" dirty="0"/>
              <a:t>A noter que l’enquête menée en 2022 ne permettait pas de distinguer si l’accès aux techniques interventionnelles était interne à l’établissement ou externe via un adressage vers un autre établissement. </a:t>
            </a:r>
            <a:endParaRPr lang="fr-FR" sz="1200" i="1" strike="sngStrike" dirty="0"/>
          </a:p>
          <a:p>
            <a:pPr algn="just"/>
            <a:endParaRPr lang="fr-FR" sz="1200" dirty="0"/>
          </a:p>
        </p:txBody>
      </p:sp>
      <p:sp>
        <p:nvSpPr>
          <p:cNvPr id="8" name="ZoneTexte 7"/>
          <p:cNvSpPr txBox="1"/>
          <p:nvPr/>
        </p:nvSpPr>
        <p:spPr>
          <a:xfrm>
            <a:off x="11911637" y="5394960"/>
            <a:ext cx="338554" cy="1463039"/>
          </a:xfrm>
          <a:prstGeom prst="rect">
            <a:avLst/>
          </a:prstGeom>
        </p:spPr>
        <p:txBody>
          <a:bodyPr vert="vert270" wrap="square" rtlCol="0">
            <a:spAutoFit/>
          </a:bodyPr>
          <a:lstStyle/>
          <a:p>
            <a:pPr marL="0" indent="0" algn="ctr">
              <a:buNone/>
            </a:pPr>
            <a:r>
              <a:rPr lang="fr-FR" sz="1000" dirty="0"/>
              <a:t>NEON – mars 2025</a:t>
            </a:r>
          </a:p>
        </p:txBody>
      </p:sp>
    </p:spTree>
    <p:extLst>
      <p:ext uri="{BB962C8B-B14F-4D97-AF65-F5344CB8AC3E}">
        <p14:creationId xmlns:p14="http://schemas.microsoft.com/office/powerpoint/2010/main" val="348690080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26" name="Image 2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79833" y="3819482"/>
            <a:ext cx="5149542" cy="1588165"/>
          </a:xfrm>
          <a:prstGeom prst="rect">
            <a:avLst/>
          </a:prstGeom>
        </p:spPr>
      </p:pic>
      <p:pic>
        <p:nvPicPr>
          <p:cNvPr id="30" name="Image 2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79833" y="1033464"/>
            <a:ext cx="5149542" cy="2408006"/>
          </a:xfrm>
          <a:prstGeom prst="rect">
            <a:avLst/>
          </a:prstGeom>
        </p:spPr>
      </p:pic>
      <p:sp>
        <p:nvSpPr>
          <p:cNvPr id="31" name="ZoneTexte 30"/>
          <p:cNvSpPr txBox="1"/>
          <p:nvPr/>
        </p:nvSpPr>
        <p:spPr>
          <a:xfrm>
            <a:off x="1279833" y="301666"/>
            <a:ext cx="1702069" cy="369332"/>
          </a:xfrm>
          <a:prstGeom prst="rect">
            <a:avLst/>
          </a:prstGeom>
        </p:spPr>
        <p:txBody>
          <a:bodyPr wrap="none" rtlCol="0">
            <a:spAutoFit/>
          </a:bodyPr>
          <a:lstStyle/>
          <a:p>
            <a:r>
              <a:rPr lang="fr-FR" b="1" dirty="0"/>
              <a:t>CH DE LANGRES</a:t>
            </a:r>
            <a:endParaRPr lang="fr-FR" dirty="0"/>
          </a:p>
        </p:txBody>
      </p:sp>
      <p:pic>
        <p:nvPicPr>
          <p:cNvPr id="7" name="Imag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5400000">
            <a:off x="2777865" y="331301"/>
            <a:ext cx="400110" cy="400110"/>
          </a:xfrm>
          <a:prstGeom prst="rect">
            <a:avLst/>
          </a:prstGeom>
        </p:spPr>
      </p:pic>
      <p:pic>
        <p:nvPicPr>
          <p:cNvPr id="8" name="Image 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279833" y="252816"/>
            <a:ext cx="404990" cy="409869"/>
          </a:xfrm>
          <a:prstGeom prst="rect">
            <a:avLst/>
          </a:prstGeom>
        </p:spPr>
      </p:pic>
      <p:sp>
        <p:nvSpPr>
          <p:cNvPr id="11" name="Bouton d'action : Retour 10">
            <a:hlinkClick r:id="rId7" action="ppaction://hlinksldjump" highlightClick="1"/>
          </p:cNvPr>
          <p:cNvSpPr/>
          <p:nvPr/>
        </p:nvSpPr>
        <p:spPr>
          <a:xfrm>
            <a:off x="11604625" y="138516"/>
            <a:ext cx="476250" cy="478595"/>
          </a:xfrm>
          <a:prstGeom prst="actionButtonReturn">
            <a:avLst/>
          </a:prstGeom>
          <a:solidFill>
            <a:srgbClr val="EADB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aphicFrame>
        <p:nvGraphicFramePr>
          <p:cNvPr id="2" name="Tableau 1"/>
          <p:cNvGraphicFramePr>
            <a:graphicFrameLocks noGrp="1"/>
          </p:cNvGraphicFramePr>
          <p:nvPr>
            <p:extLst>
              <p:ext uri="{D42A27DB-BD31-4B8C-83A1-F6EECF244321}">
                <p14:modId xmlns:p14="http://schemas.microsoft.com/office/powerpoint/2010/main" val="419686966"/>
              </p:ext>
            </p:extLst>
          </p:nvPr>
        </p:nvGraphicFramePr>
        <p:xfrm>
          <a:off x="1369195" y="809273"/>
          <a:ext cx="5060179" cy="4919127"/>
        </p:xfrm>
        <a:graphic>
          <a:graphicData uri="http://schemas.openxmlformats.org/drawingml/2006/table">
            <a:tbl>
              <a:tblPr firstRow="1" firstCol="1" bandRow="1">
                <a:tableStyleId>{5C22544A-7EE6-4342-B048-85BDC9FD1C3A}</a:tableStyleId>
              </a:tblPr>
              <a:tblGrid>
                <a:gridCol w="2153025">
                  <a:extLst>
                    <a:ext uri="{9D8B030D-6E8A-4147-A177-3AD203B41FA5}">
                      <a16:colId xmlns:a16="http://schemas.microsoft.com/office/drawing/2014/main" val="3354028582"/>
                    </a:ext>
                  </a:extLst>
                </a:gridCol>
                <a:gridCol w="2907154">
                  <a:extLst>
                    <a:ext uri="{9D8B030D-6E8A-4147-A177-3AD203B41FA5}">
                      <a16:colId xmlns:a16="http://schemas.microsoft.com/office/drawing/2014/main" val="2685043058"/>
                    </a:ext>
                  </a:extLst>
                </a:gridCol>
              </a:tblGrid>
              <a:tr h="257028">
                <a:tc gridSpan="2">
                  <a:txBody>
                    <a:bodyPr/>
                    <a:lstStyle/>
                    <a:p>
                      <a:pPr algn="l">
                        <a:lnSpc>
                          <a:spcPct val="107000"/>
                        </a:lnSpc>
                        <a:spcAft>
                          <a:spcPts val="0"/>
                        </a:spcAft>
                      </a:pPr>
                      <a:r>
                        <a:rPr lang="fr-FR" sz="1400">
                          <a:solidFill>
                            <a:sysClr val="windowText" lastClr="000000"/>
                          </a:solidFill>
                          <a:effectLst/>
                        </a:rPr>
                        <a:t>Informations générales</a:t>
                      </a:r>
                      <a:endParaRPr lang="fr-FR" sz="140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0587" marR="60587" marT="0" marB="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hMerge="1">
                  <a:txBody>
                    <a:bodyPr/>
                    <a:lstStyle/>
                    <a:p>
                      <a:endParaRPr lang="fr-FR"/>
                    </a:p>
                  </a:txBody>
                  <a:tcPr/>
                </a:tc>
                <a:extLst>
                  <a:ext uri="{0D108BD9-81ED-4DB2-BD59-A6C34878D82A}">
                    <a16:rowId xmlns:a16="http://schemas.microsoft.com/office/drawing/2014/main" val="2080935471"/>
                  </a:ext>
                </a:extLst>
              </a:tr>
              <a:tr h="191139">
                <a:tc>
                  <a:txBody>
                    <a:bodyPr/>
                    <a:lstStyle/>
                    <a:p>
                      <a:pPr algn="l">
                        <a:lnSpc>
                          <a:spcPct val="107000"/>
                        </a:lnSpc>
                        <a:spcAft>
                          <a:spcPts val="0"/>
                        </a:spcAft>
                      </a:pPr>
                      <a:r>
                        <a:rPr lang="fr-FR" sz="1100">
                          <a:solidFill>
                            <a:sysClr val="windowText" lastClr="000000"/>
                          </a:solidFill>
                          <a:effectLst/>
                        </a:rPr>
                        <a:t> Médecin responsable :</a:t>
                      </a:r>
                      <a:endParaRPr lang="fr-FR" sz="110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0587" marR="60587" marT="0" marB="0">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algn="l">
                        <a:lnSpc>
                          <a:spcPct val="107000"/>
                        </a:lnSpc>
                        <a:spcAft>
                          <a:spcPts val="0"/>
                        </a:spcAft>
                      </a:pPr>
                      <a:r>
                        <a:rPr lang="fr-FR" sz="1100" dirty="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rPr>
                        <a:t>Dr Philippe</a:t>
                      </a:r>
                      <a:r>
                        <a:rPr lang="fr-FR" sz="1100" baseline="0" dirty="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rPr>
                        <a:t> RAULT</a:t>
                      </a:r>
                      <a:endParaRPr lang="fr-FR" sz="1100" dirty="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0587" marR="60587" marT="0" marB="0">
                    <a:lnL w="12700" cmpd="sng">
                      <a:noFill/>
                    </a:lnL>
                    <a:lnR w="12700" cmpd="sng">
                      <a:noFill/>
                    </a:lnR>
                    <a:lnT w="381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884527938"/>
                  </a:ext>
                </a:extLst>
              </a:tr>
              <a:tr h="191139">
                <a:tc>
                  <a:txBody>
                    <a:bodyPr/>
                    <a:lstStyle/>
                    <a:p>
                      <a:pPr algn="l">
                        <a:lnSpc>
                          <a:spcPct val="107000"/>
                        </a:lnSpc>
                        <a:spcAft>
                          <a:spcPts val="0"/>
                        </a:spcAft>
                      </a:pPr>
                      <a:r>
                        <a:rPr lang="fr-FR" sz="1100" dirty="0">
                          <a:solidFill>
                            <a:sysClr val="windowText" lastClr="000000"/>
                          </a:solidFill>
                          <a:effectLst/>
                        </a:rPr>
                        <a:t> </a:t>
                      </a:r>
                      <a:endParaRPr lang="fr-FR" sz="1100" dirty="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0587" marR="60587"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a:lnSpc>
                          <a:spcPct val="107000"/>
                        </a:lnSpc>
                        <a:spcAft>
                          <a:spcPts val="0"/>
                        </a:spcAft>
                      </a:pPr>
                      <a:r>
                        <a:rPr lang="fr-FR" sz="1100">
                          <a:solidFill>
                            <a:sysClr val="windowText" lastClr="000000"/>
                          </a:solidFill>
                          <a:effectLst/>
                        </a:rPr>
                        <a:t> </a:t>
                      </a:r>
                      <a:endParaRPr lang="fr-FR" sz="110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0587" marR="60587"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621541061"/>
                  </a:ext>
                </a:extLst>
              </a:tr>
              <a:tr h="191139">
                <a:tc>
                  <a:txBody>
                    <a:bodyPr/>
                    <a:lstStyle/>
                    <a:p>
                      <a:pPr algn="l">
                        <a:lnSpc>
                          <a:spcPct val="107000"/>
                        </a:lnSpc>
                        <a:spcAft>
                          <a:spcPts val="0"/>
                        </a:spcAft>
                      </a:pPr>
                      <a:r>
                        <a:rPr lang="fr-FR" sz="1100">
                          <a:solidFill>
                            <a:sysClr val="windowText" lastClr="000000"/>
                          </a:solidFill>
                          <a:effectLst/>
                        </a:rPr>
                        <a:t>Labellisation SDC :</a:t>
                      </a:r>
                      <a:endParaRPr lang="fr-FR" sz="110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0587" marR="60587"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a:lnSpc>
                          <a:spcPct val="107000"/>
                        </a:lnSpc>
                        <a:spcAft>
                          <a:spcPts val="0"/>
                        </a:spcAft>
                      </a:pPr>
                      <a:r>
                        <a:rPr lang="fr-FR" sz="1100">
                          <a:solidFill>
                            <a:sysClr val="windowText" lastClr="000000"/>
                          </a:solidFill>
                          <a:effectLst/>
                        </a:rPr>
                        <a:t>Permanence avancée</a:t>
                      </a:r>
                      <a:endParaRPr lang="fr-FR" sz="110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0587" marR="60587"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18202880"/>
                  </a:ext>
                </a:extLst>
              </a:tr>
              <a:tr h="191139">
                <a:tc>
                  <a:txBody>
                    <a:bodyPr/>
                    <a:lstStyle/>
                    <a:p>
                      <a:pPr algn="l">
                        <a:lnSpc>
                          <a:spcPct val="107000"/>
                        </a:lnSpc>
                        <a:spcAft>
                          <a:spcPts val="0"/>
                        </a:spcAft>
                      </a:pPr>
                      <a:r>
                        <a:rPr lang="fr-FR" sz="1100">
                          <a:solidFill>
                            <a:sysClr val="windowText" lastClr="000000"/>
                          </a:solidFill>
                          <a:effectLst/>
                        </a:rPr>
                        <a:t>Type pédiatrique :</a:t>
                      </a:r>
                      <a:endParaRPr lang="fr-FR" sz="110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0587" marR="60587"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a:lnSpc>
                          <a:spcPct val="107000"/>
                        </a:lnSpc>
                        <a:spcAft>
                          <a:spcPts val="0"/>
                        </a:spcAft>
                      </a:pPr>
                      <a:r>
                        <a:rPr lang="fr-FR" sz="1100" dirty="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rPr>
                        <a:t>-</a:t>
                      </a:r>
                    </a:p>
                  </a:txBody>
                  <a:tcPr marL="60587" marR="60587"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732192945"/>
                  </a:ext>
                </a:extLst>
              </a:tr>
              <a:tr h="191139">
                <a:tc>
                  <a:txBody>
                    <a:bodyPr/>
                    <a:lstStyle/>
                    <a:p>
                      <a:pPr algn="l">
                        <a:lnSpc>
                          <a:spcPct val="107000"/>
                        </a:lnSpc>
                        <a:spcAft>
                          <a:spcPts val="0"/>
                        </a:spcAft>
                      </a:pPr>
                      <a:r>
                        <a:rPr lang="fr-FR" sz="1100">
                          <a:solidFill>
                            <a:sysClr val="windowText" lastClr="000000"/>
                          </a:solidFill>
                          <a:effectLst/>
                        </a:rPr>
                        <a:t>Type oncologique :</a:t>
                      </a:r>
                      <a:endParaRPr lang="fr-FR" sz="110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0587" marR="60587"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a:lnSpc>
                          <a:spcPct val="107000"/>
                        </a:lnSpc>
                        <a:spcAft>
                          <a:spcPts val="0"/>
                        </a:spcAft>
                      </a:pPr>
                      <a:r>
                        <a:rPr lang="fr-FR" sz="1100" dirty="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rPr>
                        <a:t>-</a:t>
                      </a:r>
                    </a:p>
                  </a:txBody>
                  <a:tcPr marL="60587" marR="60587"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751501183"/>
                  </a:ext>
                </a:extLst>
              </a:tr>
              <a:tr h="191139">
                <a:tc>
                  <a:txBody>
                    <a:bodyPr/>
                    <a:lstStyle/>
                    <a:p>
                      <a:pPr algn="l">
                        <a:lnSpc>
                          <a:spcPct val="107000"/>
                        </a:lnSpc>
                        <a:spcAft>
                          <a:spcPts val="0"/>
                        </a:spcAft>
                      </a:pPr>
                      <a:r>
                        <a:rPr lang="fr-FR" sz="1100">
                          <a:solidFill>
                            <a:sysClr val="windowText" lastClr="000000"/>
                          </a:solidFill>
                          <a:effectLst/>
                        </a:rPr>
                        <a:t> </a:t>
                      </a:r>
                      <a:endParaRPr lang="fr-FR" sz="110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0587" marR="60587"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a:lnSpc>
                          <a:spcPct val="107000"/>
                        </a:lnSpc>
                        <a:spcAft>
                          <a:spcPts val="0"/>
                        </a:spcAft>
                      </a:pPr>
                      <a:r>
                        <a:rPr lang="fr-FR" sz="1100" dirty="0">
                          <a:solidFill>
                            <a:sysClr val="windowText" lastClr="000000"/>
                          </a:solidFill>
                          <a:effectLst/>
                        </a:rPr>
                        <a:t> </a:t>
                      </a:r>
                      <a:endParaRPr lang="fr-FR" sz="1100" dirty="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0587" marR="60587"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828172826"/>
                  </a:ext>
                </a:extLst>
              </a:tr>
              <a:tr h="191139">
                <a:tc>
                  <a:txBody>
                    <a:bodyPr/>
                    <a:lstStyle/>
                    <a:p>
                      <a:pPr algn="l">
                        <a:lnSpc>
                          <a:spcPct val="107000"/>
                        </a:lnSpc>
                        <a:spcAft>
                          <a:spcPts val="0"/>
                        </a:spcAft>
                      </a:pPr>
                      <a:r>
                        <a:rPr lang="fr-FR" sz="1100">
                          <a:solidFill>
                            <a:sysClr val="windowText" lastClr="000000"/>
                          </a:solidFill>
                          <a:effectLst/>
                        </a:rPr>
                        <a:t>Adressage :</a:t>
                      </a:r>
                      <a:endParaRPr lang="fr-FR" sz="110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0587" marR="60587"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l" defTabSz="914377" rtl="0" eaLnBrk="1" fontAlgn="auto" latinLnBrk="0" hangingPunct="1">
                        <a:lnSpc>
                          <a:spcPct val="107000"/>
                        </a:lnSpc>
                        <a:spcBef>
                          <a:spcPts val="0"/>
                        </a:spcBef>
                        <a:spcAft>
                          <a:spcPts val="0"/>
                        </a:spcAft>
                        <a:buClrTx/>
                        <a:buSzTx/>
                        <a:buFontTx/>
                        <a:buNone/>
                        <a:tabLst/>
                        <a:defRPr/>
                      </a:pPr>
                      <a:r>
                        <a:rPr lang="fr-FR" sz="1100" i="1" dirty="0">
                          <a:solidFill>
                            <a:sysClr val="windowText" lastClr="000000"/>
                          </a:solidFill>
                          <a:effectLst/>
                        </a:rPr>
                        <a:t>Information</a:t>
                      </a:r>
                      <a:r>
                        <a:rPr lang="fr-FR" sz="1100" i="1" baseline="0" dirty="0">
                          <a:solidFill>
                            <a:sysClr val="windowText" lastClr="000000"/>
                          </a:solidFill>
                          <a:effectLst/>
                        </a:rPr>
                        <a:t> non disponible</a:t>
                      </a:r>
                      <a:endParaRPr lang="fr-FR" sz="1100" i="1" dirty="0">
                        <a:solidFill>
                          <a:sysClr val="windowText" lastClr="000000"/>
                        </a:solidFill>
                        <a:effectLst/>
                      </a:endParaRPr>
                    </a:p>
                  </a:txBody>
                  <a:tcPr marL="60587" marR="60587"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259065851"/>
                  </a:ext>
                </a:extLst>
              </a:tr>
              <a:tr h="191139">
                <a:tc>
                  <a:txBody>
                    <a:bodyPr/>
                    <a:lstStyle/>
                    <a:p>
                      <a:pPr algn="l">
                        <a:lnSpc>
                          <a:spcPct val="107000"/>
                        </a:lnSpc>
                        <a:spcAft>
                          <a:spcPts val="0"/>
                        </a:spcAft>
                      </a:pPr>
                      <a:r>
                        <a:rPr lang="fr-FR" sz="1100">
                          <a:solidFill>
                            <a:sysClr val="windowText" lastClr="000000"/>
                          </a:solidFill>
                          <a:effectLst/>
                        </a:rPr>
                        <a:t> </a:t>
                      </a:r>
                      <a:endParaRPr lang="fr-FR" sz="110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0587" marR="60587"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a:lnSpc>
                          <a:spcPct val="107000"/>
                        </a:lnSpc>
                        <a:spcAft>
                          <a:spcPts val="0"/>
                        </a:spcAft>
                      </a:pPr>
                      <a:r>
                        <a:rPr lang="fr-FR" sz="1100" dirty="0">
                          <a:solidFill>
                            <a:sysClr val="windowText" lastClr="000000"/>
                          </a:solidFill>
                          <a:effectLst/>
                        </a:rPr>
                        <a:t> </a:t>
                      </a:r>
                      <a:endParaRPr lang="fr-FR" sz="1100" dirty="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0587" marR="60587"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4098246056"/>
                  </a:ext>
                </a:extLst>
              </a:tr>
              <a:tr h="191139">
                <a:tc>
                  <a:txBody>
                    <a:bodyPr/>
                    <a:lstStyle/>
                    <a:p>
                      <a:pPr algn="l">
                        <a:lnSpc>
                          <a:spcPct val="107000"/>
                        </a:lnSpc>
                        <a:spcAft>
                          <a:spcPts val="0"/>
                        </a:spcAft>
                      </a:pPr>
                      <a:r>
                        <a:rPr lang="fr-FR" sz="1100">
                          <a:solidFill>
                            <a:sysClr val="windowText" lastClr="000000"/>
                          </a:solidFill>
                          <a:effectLst/>
                        </a:rPr>
                        <a:t>Partenariat / En lien avec :</a:t>
                      </a:r>
                      <a:endParaRPr lang="fr-FR" sz="110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0587" marR="60587"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l" defTabSz="914377" rtl="0" eaLnBrk="1" fontAlgn="auto" latinLnBrk="0" hangingPunct="1">
                        <a:lnSpc>
                          <a:spcPct val="107000"/>
                        </a:lnSpc>
                        <a:spcBef>
                          <a:spcPts val="0"/>
                        </a:spcBef>
                        <a:spcAft>
                          <a:spcPts val="0"/>
                        </a:spcAft>
                        <a:buClrTx/>
                        <a:buSzTx/>
                        <a:buFontTx/>
                        <a:buNone/>
                        <a:tabLst/>
                        <a:defRPr/>
                      </a:pPr>
                      <a:r>
                        <a:rPr lang="fr-FR" sz="1100" i="1" dirty="0">
                          <a:solidFill>
                            <a:sysClr val="windowText" lastClr="000000"/>
                          </a:solidFill>
                          <a:effectLst/>
                        </a:rPr>
                        <a:t>Information</a:t>
                      </a:r>
                      <a:r>
                        <a:rPr lang="fr-FR" sz="1100" i="1" baseline="0" dirty="0">
                          <a:solidFill>
                            <a:sysClr val="windowText" lastClr="000000"/>
                          </a:solidFill>
                          <a:effectLst/>
                        </a:rPr>
                        <a:t> non disponible</a:t>
                      </a:r>
                      <a:endParaRPr lang="fr-FR" sz="1100" i="1" dirty="0">
                        <a:solidFill>
                          <a:sysClr val="windowText" lastClr="000000"/>
                        </a:solidFill>
                        <a:effectLst/>
                      </a:endParaRPr>
                    </a:p>
                  </a:txBody>
                  <a:tcPr marL="60587" marR="60587"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396155558"/>
                  </a:ext>
                </a:extLst>
              </a:tr>
              <a:tr h="191139">
                <a:tc>
                  <a:txBody>
                    <a:bodyPr/>
                    <a:lstStyle/>
                    <a:p>
                      <a:pPr algn="l">
                        <a:lnSpc>
                          <a:spcPct val="107000"/>
                        </a:lnSpc>
                        <a:spcAft>
                          <a:spcPts val="0"/>
                        </a:spcAft>
                      </a:pPr>
                      <a:r>
                        <a:rPr lang="fr-FR" sz="1100">
                          <a:solidFill>
                            <a:sysClr val="windowText" lastClr="000000"/>
                          </a:solidFill>
                          <a:effectLst/>
                        </a:rPr>
                        <a:t> </a:t>
                      </a:r>
                      <a:endParaRPr lang="fr-FR" sz="110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0587" marR="60587"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a:lnSpc>
                          <a:spcPct val="107000"/>
                        </a:lnSpc>
                        <a:spcAft>
                          <a:spcPts val="0"/>
                        </a:spcAft>
                      </a:pPr>
                      <a:r>
                        <a:rPr lang="fr-FR" sz="1100" dirty="0">
                          <a:solidFill>
                            <a:sysClr val="windowText" lastClr="000000"/>
                          </a:solidFill>
                          <a:effectLst/>
                        </a:rPr>
                        <a:t> </a:t>
                      </a:r>
                      <a:endParaRPr lang="fr-FR" sz="1100" dirty="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0587" marR="60587"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923413451"/>
                  </a:ext>
                </a:extLst>
              </a:tr>
              <a:tr h="243237">
                <a:tc>
                  <a:txBody>
                    <a:bodyPr/>
                    <a:lstStyle/>
                    <a:p>
                      <a:pPr algn="l">
                        <a:lnSpc>
                          <a:spcPct val="107000"/>
                        </a:lnSpc>
                        <a:spcAft>
                          <a:spcPts val="0"/>
                        </a:spcAft>
                      </a:pPr>
                      <a:r>
                        <a:rPr lang="fr-FR" sz="1400">
                          <a:solidFill>
                            <a:sysClr val="windowText" lastClr="000000"/>
                          </a:solidFill>
                          <a:effectLst/>
                        </a:rPr>
                        <a:t>RCP Douleur</a:t>
                      </a:r>
                      <a:endParaRPr lang="fr-FR" sz="140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0587" marR="60587"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l" defTabSz="914377" rtl="0" eaLnBrk="1" fontAlgn="auto" latinLnBrk="0" hangingPunct="1">
                        <a:lnSpc>
                          <a:spcPct val="107000"/>
                        </a:lnSpc>
                        <a:spcBef>
                          <a:spcPts val="0"/>
                        </a:spcBef>
                        <a:spcAft>
                          <a:spcPts val="0"/>
                        </a:spcAft>
                        <a:buClrTx/>
                        <a:buSzTx/>
                        <a:buFontTx/>
                        <a:buNone/>
                        <a:tabLst/>
                        <a:defRPr/>
                      </a:pPr>
                      <a:r>
                        <a:rPr lang="fr-FR" sz="1100" dirty="0">
                          <a:solidFill>
                            <a:sysClr val="windowText" lastClr="000000"/>
                          </a:solidFill>
                          <a:effectLst/>
                        </a:rPr>
                        <a:t>-</a:t>
                      </a:r>
                      <a:endParaRPr lang="fr-FR" sz="1100" i="1" dirty="0">
                        <a:solidFill>
                          <a:sysClr val="windowText" lastClr="000000"/>
                        </a:solidFill>
                        <a:effectLst/>
                      </a:endParaRPr>
                    </a:p>
                  </a:txBody>
                  <a:tcPr marL="60587" marR="60587"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780337233"/>
                  </a:ext>
                </a:extLst>
              </a:tr>
              <a:tr h="191139">
                <a:tc>
                  <a:txBody>
                    <a:bodyPr/>
                    <a:lstStyle/>
                    <a:p>
                      <a:pPr algn="l">
                        <a:lnSpc>
                          <a:spcPct val="107000"/>
                        </a:lnSpc>
                        <a:spcAft>
                          <a:spcPts val="0"/>
                        </a:spcAft>
                      </a:pPr>
                      <a:r>
                        <a:rPr lang="fr-FR" sz="1100" dirty="0">
                          <a:solidFill>
                            <a:sysClr val="windowText" lastClr="000000"/>
                          </a:solidFill>
                          <a:effectLst/>
                        </a:rPr>
                        <a:t> </a:t>
                      </a:r>
                      <a:endParaRPr lang="fr-FR" sz="1100" dirty="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0587" marR="60587"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a:lnSpc>
                          <a:spcPct val="107000"/>
                        </a:lnSpc>
                        <a:spcAft>
                          <a:spcPts val="0"/>
                        </a:spcAft>
                      </a:pPr>
                      <a:r>
                        <a:rPr lang="fr-FR" sz="1100">
                          <a:solidFill>
                            <a:sysClr val="windowText" lastClr="000000"/>
                          </a:solidFill>
                          <a:effectLst/>
                        </a:rPr>
                        <a:t> </a:t>
                      </a:r>
                      <a:endParaRPr lang="fr-FR" sz="110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0587" marR="60587"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153487733"/>
                  </a:ext>
                </a:extLst>
              </a:tr>
              <a:tr h="191139">
                <a:tc>
                  <a:txBody>
                    <a:bodyPr/>
                    <a:lstStyle/>
                    <a:p>
                      <a:pPr algn="l">
                        <a:lnSpc>
                          <a:spcPct val="107000"/>
                        </a:lnSpc>
                        <a:spcAft>
                          <a:spcPts val="0"/>
                        </a:spcAft>
                      </a:pPr>
                      <a:r>
                        <a:rPr lang="fr-FR" sz="1100">
                          <a:solidFill>
                            <a:sysClr val="windowText" lastClr="000000"/>
                          </a:solidFill>
                          <a:effectLst/>
                        </a:rPr>
                        <a:t> </a:t>
                      </a:r>
                      <a:endParaRPr lang="fr-FR" sz="110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0587" marR="60587"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a:lnSpc>
                          <a:spcPct val="107000"/>
                        </a:lnSpc>
                        <a:spcAft>
                          <a:spcPts val="0"/>
                        </a:spcAft>
                      </a:pPr>
                      <a:r>
                        <a:rPr lang="fr-FR" sz="1100" dirty="0">
                          <a:solidFill>
                            <a:sysClr val="windowText" lastClr="000000"/>
                          </a:solidFill>
                          <a:effectLst/>
                        </a:rPr>
                        <a:t> </a:t>
                      </a:r>
                      <a:endParaRPr lang="fr-FR" sz="1100" dirty="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0587" marR="60587"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990543649"/>
                  </a:ext>
                </a:extLst>
              </a:tr>
              <a:tr h="250452">
                <a:tc gridSpan="2">
                  <a:txBody>
                    <a:bodyPr/>
                    <a:lstStyle/>
                    <a:p>
                      <a:pPr algn="l">
                        <a:lnSpc>
                          <a:spcPct val="107000"/>
                        </a:lnSpc>
                        <a:spcAft>
                          <a:spcPts val="0"/>
                        </a:spcAft>
                      </a:pPr>
                      <a:r>
                        <a:rPr lang="fr-FR" sz="1400">
                          <a:solidFill>
                            <a:sysClr val="windowText" lastClr="000000"/>
                          </a:solidFill>
                          <a:effectLst/>
                        </a:rPr>
                        <a:t>Contact</a:t>
                      </a:r>
                      <a:endParaRPr lang="fr-FR" sz="140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0587" marR="60587"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hMerge="1">
                  <a:txBody>
                    <a:bodyPr/>
                    <a:lstStyle/>
                    <a:p>
                      <a:endParaRPr lang="fr-FR"/>
                    </a:p>
                  </a:txBody>
                  <a:tcPr/>
                </a:tc>
                <a:extLst>
                  <a:ext uri="{0D108BD9-81ED-4DB2-BD59-A6C34878D82A}">
                    <a16:rowId xmlns:a16="http://schemas.microsoft.com/office/drawing/2014/main" val="3262819017"/>
                  </a:ext>
                </a:extLst>
              </a:tr>
              <a:tr h="382277">
                <a:tc>
                  <a:txBody>
                    <a:bodyPr/>
                    <a:lstStyle/>
                    <a:p>
                      <a:pPr algn="l">
                        <a:lnSpc>
                          <a:spcPct val="107000"/>
                        </a:lnSpc>
                        <a:spcAft>
                          <a:spcPts val="0"/>
                        </a:spcAft>
                      </a:pPr>
                      <a:r>
                        <a:rPr lang="fr-FR" sz="1100">
                          <a:solidFill>
                            <a:sysClr val="windowText" lastClr="000000"/>
                          </a:solidFill>
                          <a:effectLst/>
                        </a:rPr>
                        <a:t>Adresse :</a:t>
                      </a:r>
                      <a:endParaRPr lang="fr-FR" sz="110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0587" marR="60587"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a:lnSpc>
                          <a:spcPct val="107000"/>
                        </a:lnSpc>
                        <a:spcAft>
                          <a:spcPts val="0"/>
                        </a:spcAft>
                      </a:pPr>
                      <a:r>
                        <a:rPr lang="fr-FR" sz="1100" dirty="0">
                          <a:solidFill>
                            <a:sysClr val="windowText" lastClr="000000"/>
                          </a:solidFill>
                          <a:effectLst/>
                        </a:rPr>
                        <a:t>10 rue de la Charité</a:t>
                      </a:r>
                    </a:p>
                    <a:p>
                      <a:pPr algn="l">
                        <a:lnSpc>
                          <a:spcPct val="107000"/>
                        </a:lnSpc>
                        <a:spcAft>
                          <a:spcPts val="0"/>
                        </a:spcAft>
                      </a:pPr>
                      <a:r>
                        <a:rPr lang="fr-FR" sz="1100" dirty="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rPr>
                        <a:t>52200 LANGRES</a:t>
                      </a:r>
                    </a:p>
                  </a:txBody>
                  <a:tcPr marL="60587" marR="60587"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021217027"/>
                  </a:ext>
                </a:extLst>
              </a:tr>
              <a:tr h="191139">
                <a:tc>
                  <a:txBody>
                    <a:bodyPr/>
                    <a:lstStyle/>
                    <a:p>
                      <a:pPr algn="l">
                        <a:lnSpc>
                          <a:spcPct val="107000"/>
                        </a:lnSpc>
                        <a:spcAft>
                          <a:spcPts val="0"/>
                        </a:spcAft>
                      </a:pPr>
                      <a:r>
                        <a:rPr lang="fr-FR" sz="1100">
                          <a:solidFill>
                            <a:sysClr val="windowText" lastClr="000000"/>
                          </a:solidFill>
                          <a:effectLst/>
                        </a:rPr>
                        <a:t> </a:t>
                      </a:r>
                      <a:endParaRPr lang="fr-FR" sz="110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0587" marR="60587"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a:lnSpc>
                          <a:spcPct val="107000"/>
                        </a:lnSpc>
                        <a:spcAft>
                          <a:spcPts val="0"/>
                        </a:spcAft>
                      </a:pPr>
                      <a:r>
                        <a:rPr lang="fr-FR" sz="1100" dirty="0">
                          <a:solidFill>
                            <a:sysClr val="windowText" lastClr="000000"/>
                          </a:solidFill>
                          <a:effectLst/>
                        </a:rPr>
                        <a:t> </a:t>
                      </a:r>
                      <a:endParaRPr lang="fr-FR" sz="1100" dirty="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0587" marR="60587"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570706903"/>
                  </a:ext>
                </a:extLst>
              </a:tr>
              <a:tr h="191139">
                <a:tc>
                  <a:txBody>
                    <a:bodyPr/>
                    <a:lstStyle/>
                    <a:p>
                      <a:pPr algn="l">
                        <a:lnSpc>
                          <a:spcPct val="107000"/>
                        </a:lnSpc>
                        <a:spcAft>
                          <a:spcPts val="0"/>
                        </a:spcAft>
                      </a:pPr>
                      <a:r>
                        <a:rPr lang="fr-FR" sz="1100">
                          <a:solidFill>
                            <a:sysClr val="windowText" lastClr="000000"/>
                          </a:solidFill>
                          <a:effectLst/>
                        </a:rPr>
                        <a:t>Accueil téléphonique :</a:t>
                      </a:r>
                      <a:endParaRPr lang="fr-FR" sz="110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0587" marR="60587"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a:lnSpc>
                          <a:spcPct val="107000"/>
                        </a:lnSpc>
                        <a:spcAft>
                          <a:spcPts val="0"/>
                        </a:spcAft>
                      </a:pPr>
                      <a:r>
                        <a:rPr lang="fr-FR" sz="1100" dirty="0">
                          <a:solidFill>
                            <a:sysClr val="windowText" lastClr="000000"/>
                          </a:solidFill>
                          <a:effectLst/>
                        </a:rPr>
                        <a:t>03 80 29 30 97</a:t>
                      </a:r>
                      <a:endParaRPr lang="fr-FR" sz="1100" dirty="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0587" marR="60587"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762185255"/>
                  </a:ext>
                </a:extLst>
              </a:tr>
              <a:tr h="191139">
                <a:tc>
                  <a:txBody>
                    <a:bodyPr/>
                    <a:lstStyle/>
                    <a:p>
                      <a:pPr algn="l">
                        <a:lnSpc>
                          <a:spcPct val="107000"/>
                        </a:lnSpc>
                        <a:spcAft>
                          <a:spcPts val="0"/>
                        </a:spcAft>
                      </a:pPr>
                      <a:r>
                        <a:rPr lang="fr-FR" sz="1100">
                          <a:solidFill>
                            <a:sysClr val="windowText" lastClr="000000"/>
                          </a:solidFill>
                          <a:effectLst/>
                        </a:rPr>
                        <a:t> </a:t>
                      </a:r>
                      <a:endParaRPr lang="fr-FR" sz="110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0587" marR="60587"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a:lnSpc>
                          <a:spcPct val="107000"/>
                        </a:lnSpc>
                        <a:spcAft>
                          <a:spcPts val="0"/>
                        </a:spcAft>
                      </a:pPr>
                      <a:endParaRPr lang="fr-FR" sz="1100" dirty="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0587" marR="60587"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670597110"/>
                  </a:ext>
                </a:extLst>
              </a:tr>
              <a:tr h="191139">
                <a:tc>
                  <a:txBody>
                    <a:bodyPr/>
                    <a:lstStyle/>
                    <a:p>
                      <a:pPr algn="l">
                        <a:lnSpc>
                          <a:spcPct val="107000"/>
                        </a:lnSpc>
                        <a:spcAft>
                          <a:spcPts val="0"/>
                        </a:spcAft>
                      </a:pPr>
                      <a:r>
                        <a:rPr lang="fr-FR" sz="1100">
                          <a:solidFill>
                            <a:sysClr val="windowText" lastClr="000000"/>
                          </a:solidFill>
                          <a:effectLst/>
                        </a:rPr>
                        <a:t> </a:t>
                      </a:r>
                      <a:endParaRPr lang="fr-FR" sz="110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0587" marR="60587"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a:lnSpc>
                          <a:spcPct val="107000"/>
                        </a:lnSpc>
                        <a:spcAft>
                          <a:spcPts val="0"/>
                        </a:spcAft>
                      </a:pPr>
                      <a:r>
                        <a:rPr lang="fr-FR" sz="1100">
                          <a:solidFill>
                            <a:sysClr val="windowText" lastClr="000000"/>
                          </a:solidFill>
                          <a:effectLst/>
                        </a:rPr>
                        <a:t> </a:t>
                      </a:r>
                      <a:endParaRPr lang="fr-FR" sz="110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0587" marR="60587"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164161892"/>
                  </a:ext>
                </a:extLst>
              </a:tr>
              <a:tr h="337723">
                <a:tc>
                  <a:txBody>
                    <a:bodyPr/>
                    <a:lstStyle/>
                    <a:p>
                      <a:pPr algn="l">
                        <a:lnSpc>
                          <a:spcPct val="107000"/>
                        </a:lnSpc>
                        <a:spcAft>
                          <a:spcPts val="0"/>
                        </a:spcAft>
                      </a:pPr>
                      <a:r>
                        <a:rPr lang="fr-FR" sz="1100">
                          <a:solidFill>
                            <a:sysClr val="windowText" lastClr="000000"/>
                          </a:solidFill>
                          <a:effectLst/>
                        </a:rPr>
                        <a:t>Email secrétariat :</a:t>
                      </a:r>
                      <a:endParaRPr lang="fr-FR" sz="110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0587" marR="60587"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a:lnSpc>
                          <a:spcPct val="107000"/>
                        </a:lnSpc>
                        <a:spcAft>
                          <a:spcPts val="0"/>
                        </a:spcAft>
                      </a:pPr>
                      <a:r>
                        <a:rPr lang="fr-FR" sz="1100" dirty="0">
                          <a:solidFill>
                            <a:sysClr val="windowText" lastClr="000000"/>
                          </a:solidFill>
                          <a:effectLst/>
                        </a:rPr>
                        <a:t>structure.antidouleur@chu-dijon.fr</a:t>
                      </a:r>
                      <a:r>
                        <a:rPr lang="fr-FR" sz="1100" baseline="0" dirty="0">
                          <a:solidFill>
                            <a:sysClr val="windowText" lastClr="000000"/>
                          </a:solidFill>
                          <a:effectLst/>
                        </a:rPr>
                        <a:t> </a:t>
                      </a:r>
                      <a:endParaRPr lang="fr-FR" sz="1100" dirty="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0587" marR="60587"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848425397"/>
                  </a:ext>
                </a:extLst>
              </a:tr>
              <a:tr h="191139">
                <a:tc>
                  <a:txBody>
                    <a:bodyPr/>
                    <a:lstStyle/>
                    <a:p>
                      <a:pPr algn="l">
                        <a:lnSpc>
                          <a:spcPct val="107000"/>
                        </a:lnSpc>
                        <a:spcAft>
                          <a:spcPts val="0"/>
                        </a:spcAft>
                      </a:pPr>
                      <a:r>
                        <a:rPr lang="fr-FR" sz="1100">
                          <a:solidFill>
                            <a:sysClr val="windowText" lastClr="000000"/>
                          </a:solidFill>
                          <a:effectLst/>
                        </a:rPr>
                        <a:t> </a:t>
                      </a:r>
                      <a:endParaRPr lang="fr-FR" sz="110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0587" marR="60587"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a:lnSpc>
                          <a:spcPct val="107000"/>
                        </a:lnSpc>
                        <a:spcAft>
                          <a:spcPts val="0"/>
                        </a:spcAft>
                      </a:pPr>
                      <a:r>
                        <a:rPr lang="fr-FR" sz="1100">
                          <a:solidFill>
                            <a:sysClr val="windowText" lastClr="000000"/>
                          </a:solidFill>
                          <a:effectLst/>
                        </a:rPr>
                        <a:t> </a:t>
                      </a:r>
                      <a:endParaRPr lang="fr-FR" sz="110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0587" marR="60587"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687048440"/>
                  </a:ext>
                </a:extLst>
              </a:tr>
              <a:tr h="199047">
                <a:tc>
                  <a:txBody>
                    <a:bodyPr/>
                    <a:lstStyle/>
                    <a:p>
                      <a:pPr algn="l">
                        <a:lnSpc>
                          <a:spcPct val="107000"/>
                        </a:lnSpc>
                        <a:spcAft>
                          <a:spcPts val="0"/>
                        </a:spcAft>
                      </a:pPr>
                      <a:endParaRPr lang="fr-FR" sz="1100" dirty="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0587" marR="60587"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a:lnSpc>
                          <a:spcPct val="107000"/>
                        </a:lnSpc>
                        <a:spcAft>
                          <a:spcPts val="0"/>
                        </a:spcAft>
                      </a:pPr>
                      <a:r>
                        <a:rPr lang="fr-FR" sz="1100" dirty="0">
                          <a:solidFill>
                            <a:sysClr val="windowText" lastClr="000000"/>
                          </a:solidFill>
                          <a:effectLst/>
                        </a:rPr>
                        <a:t> </a:t>
                      </a:r>
                      <a:endParaRPr lang="fr-FR" sz="1100" dirty="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0587" marR="60587"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4371862"/>
                  </a:ext>
                </a:extLst>
              </a:tr>
            </a:tbl>
          </a:graphicData>
        </a:graphic>
      </p:graphicFrame>
      <p:sp>
        <p:nvSpPr>
          <p:cNvPr id="13" name="ZoneTexte 12"/>
          <p:cNvSpPr txBox="1"/>
          <p:nvPr/>
        </p:nvSpPr>
        <p:spPr>
          <a:xfrm>
            <a:off x="22448" y="6604084"/>
            <a:ext cx="1601722" cy="253916"/>
          </a:xfrm>
          <a:prstGeom prst="rect">
            <a:avLst/>
          </a:prstGeom>
        </p:spPr>
        <p:txBody>
          <a:bodyPr wrap="none" rtlCol="0">
            <a:spAutoFit/>
          </a:bodyPr>
          <a:lstStyle/>
          <a:p>
            <a:pPr marL="0" indent="0" algn="ctr">
              <a:buNone/>
            </a:pPr>
            <a:r>
              <a:rPr lang="fr-FR" sz="1050" i="1" dirty="0"/>
              <a:t>Sante.gouv.fr 11/03/2025</a:t>
            </a:r>
          </a:p>
        </p:txBody>
      </p:sp>
      <p:pic>
        <p:nvPicPr>
          <p:cNvPr id="12" name="Image 11">
            <a:extLst>
              <a:ext uri="{FF2B5EF4-FFF2-40B4-BE49-F238E27FC236}">
                <a16:creationId xmlns:a16="http://schemas.microsoft.com/office/drawing/2014/main" id="{BC0A0850-807D-3596-DC7A-24580AA4B02E}"/>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836409" y="1033464"/>
            <a:ext cx="4328535" cy="2083810"/>
          </a:xfrm>
          <a:prstGeom prst="rect">
            <a:avLst/>
          </a:prstGeom>
        </p:spPr>
      </p:pic>
      <p:pic>
        <p:nvPicPr>
          <p:cNvPr id="14" name="Image 13" descr="Une image contenant capture d’écran, conception&#10;&#10;Description générée automatiquement">
            <a:extLst>
              <a:ext uri="{FF2B5EF4-FFF2-40B4-BE49-F238E27FC236}">
                <a16:creationId xmlns:a16="http://schemas.microsoft.com/office/drawing/2014/main" id="{935E2131-4B55-92F7-E1B5-1AFEEB7E06A4}"/>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6836410" y="3241965"/>
            <a:ext cx="4328535" cy="556951"/>
          </a:xfrm>
          <a:prstGeom prst="rect">
            <a:avLst/>
          </a:prstGeom>
        </p:spPr>
      </p:pic>
      <p:pic>
        <p:nvPicPr>
          <p:cNvPr id="15" name="Image 14" descr="Une image contenant capture d’écran, rouge, Rectangle, conception&#10;&#10;Description générée automatiquement">
            <a:extLst>
              <a:ext uri="{FF2B5EF4-FFF2-40B4-BE49-F238E27FC236}">
                <a16:creationId xmlns:a16="http://schemas.microsoft.com/office/drawing/2014/main" id="{F3ACE56C-BA61-7156-4A11-47BB9218B72A}"/>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6836408" y="3932125"/>
            <a:ext cx="4328535" cy="549299"/>
          </a:xfrm>
          <a:prstGeom prst="rect">
            <a:avLst/>
          </a:prstGeom>
        </p:spPr>
      </p:pic>
      <p:graphicFrame>
        <p:nvGraphicFramePr>
          <p:cNvPr id="16" name="Tableau 15">
            <a:extLst>
              <a:ext uri="{FF2B5EF4-FFF2-40B4-BE49-F238E27FC236}">
                <a16:creationId xmlns:a16="http://schemas.microsoft.com/office/drawing/2014/main" id="{B014234F-1687-0D14-3B8F-C162302AFF38}"/>
              </a:ext>
            </a:extLst>
          </p:cNvPr>
          <p:cNvGraphicFramePr>
            <a:graphicFrameLocks noGrp="1"/>
          </p:cNvGraphicFramePr>
          <p:nvPr/>
        </p:nvGraphicFramePr>
        <p:xfrm>
          <a:off x="6928338" y="816076"/>
          <a:ext cx="4236605" cy="3619759"/>
        </p:xfrm>
        <a:graphic>
          <a:graphicData uri="http://schemas.openxmlformats.org/drawingml/2006/table">
            <a:tbl>
              <a:tblPr firstRow="1" firstCol="1" bandRow="1">
                <a:tableStyleId>{5C22544A-7EE6-4342-B048-85BDC9FD1C3A}</a:tableStyleId>
              </a:tblPr>
              <a:tblGrid>
                <a:gridCol w="1420712">
                  <a:extLst>
                    <a:ext uri="{9D8B030D-6E8A-4147-A177-3AD203B41FA5}">
                      <a16:colId xmlns:a16="http://schemas.microsoft.com/office/drawing/2014/main" val="970256776"/>
                    </a:ext>
                  </a:extLst>
                </a:gridCol>
                <a:gridCol w="90100">
                  <a:extLst>
                    <a:ext uri="{9D8B030D-6E8A-4147-A177-3AD203B41FA5}">
                      <a16:colId xmlns:a16="http://schemas.microsoft.com/office/drawing/2014/main" val="4012095683"/>
                    </a:ext>
                  </a:extLst>
                </a:gridCol>
                <a:gridCol w="2725793">
                  <a:extLst>
                    <a:ext uri="{9D8B030D-6E8A-4147-A177-3AD203B41FA5}">
                      <a16:colId xmlns:a16="http://schemas.microsoft.com/office/drawing/2014/main" val="765973923"/>
                    </a:ext>
                  </a:extLst>
                </a:gridCol>
              </a:tblGrid>
              <a:tr h="216999">
                <a:tc gridSpan="3">
                  <a:txBody>
                    <a:bodyPr/>
                    <a:lstStyle/>
                    <a:p>
                      <a:pPr algn="l">
                        <a:lnSpc>
                          <a:spcPct val="107000"/>
                        </a:lnSpc>
                        <a:spcAft>
                          <a:spcPts val="0"/>
                        </a:spcAft>
                      </a:pPr>
                      <a:r>
                        <a:rPr lang="fr-FR" sz="1400" dirty="0">
                          <a:solidFill>
                            <a:sysClr val="windowText" lastClr="000000"/>
                          </a:solidFill>
                          <a:effectLst/>
                        </a:rPr>
                        <a:t>Ressources interventionnelles disponibles</a:t>
                      </a:r>
                      <a:endParaRPr lang="fr-FR" sz="1400" dirty="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4502" marR="54502" marT="0" marB="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hMerge="1">
                  <a:txBody>
                    <a:bodyPr/>
                    <a:lstStyle/>
                    <a:p>
                      <a:endParaRPr lang="fr-FR"/>
                    </a:p>
                  </a:txBody>
                  <a:tcPr/>
                </a:tc>
                <a:tc hMerge="1">
                  <a:txBody>
                    <a:bodyPr/>
                    <a:lstStyle/>
                    <a:p>
                      <a:endParaRPr lang="fr-FR"/>
                    </a:p>
                  </a:txBody>
                  <a:tcPr/>
                </a:tc>
                <a:extLst>
                  <a:ext uri="{0D108BD9-81ED-4DB2-BD59-A6C34878D82A}">
                    <a16:rowId xmlns:a16="http://schemas.microsoft.com/office/drawing/2014/main" val="3720993350"/>
                  </a:ext>
                </a:extLst>
              </a:tr>
              <a:tr h="142564">
                <a:tc>
                  <a:txBody>
                    <a:bodyPr/>
                    <a:lstStyle/>
                    <a:p>
                      <a:pPr algn="l">
                        <a:lnSpc>
                          <a:spcPct val="107000"/>
                        </a:lnSpc>
                        <a:spcAft>
                          <a:spcPts val="0"/>
                        </a:spcAft>
                      </a:pPr>
                      <a:r>
                        <a:rPr lang="fr-FR" sz="1100">
                          <a:solidFill>
                            <a:sysClr val="windowText" lastClr="000000"/>
                          </a:solidFill>
                          <a:effectLst/>
                        </a:rPr>
                        <a:t>Anesthésie :</a:t>
                      </a:r>
                      <a:endParaRPr lang="fr-FR" sz="110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4502" marR="54502" marT="0" marB="0">
                    <a:lnL w="12700" cmpd="sng">
                      <a:noFill/>
                    </a:lnL>
                    <a:lnR w="12700" cmpd="sng">
                      <a:noFill/>
                    </a:lnR>
                    <a:lnT w="38100" cmpd="sng">
                      <a:noFill/>
                    </a:lnT>
                    <a:lnB w="12700" cmpd="sng">
                      <a:noFill/>
                    </a:lnB>
                    <a:lnTlToBr w="12700" cmpd="sng">
                      <a:noFill/>
                      <a:prstDash val="solid"/>
                    </a:lnTlToBr>
                    <a:lnBlToTr w="12700" cmpd="sng">
                      <a:noFill/>
                      <a:prstDash val="solid"/>
                    </a:lnBlToTr>
                    <a:noFill/>
                  </a:tcPr>
                </a:tc>
                <a:tc gridSpan="2">
                  <a:txBody>
                    <a:bodyPr/>
                    <a:lstStyle/>
                    <a:p>
                      <a:pPr lvl="0" algn="l">
                        <a:lnSpc>
                          <a:spcPct val="107000"/>
                        </a:lnSpc>
                        <a:spcAft>
                          <a:spcPts val="0"/>
                        </a:spcAft>
                        <a:buNone/>
                      </a:pPr>
                      <a:r>
                        <a:rPr lang="fr-FR" sz="1100" i="1" dirty="0">
                          <a:solidFill>
                            <a:sysClr val="windowText" lastClr="000000"/>
                          </a:solidFill>
                          <a:effectLst/>
                        </a:rPr>
                        <a:t>Information</a:t>
                      </a:r>
                      <a:r>
                        <a:rPr lang="fr-FR" sz="1100" i="1" baseline="0" dirty="0">
                          <a:solidFill>
                            <a:sysClr val="windowText" lastClr="000000"/>
                          </a:solidFill>
                          <a:effectLst/>
                        </a:rPr>
                        <a:t> non disponible</a:t>
                      </a:r>
                      <a:endParaRPr lang="fr-FR" sz="1100" i="1" dirty="0">
                        <a:solidFill>
                          <a:sysClr val="windowText" lastClr="000000"/>
                        </a:solidFill>
                        <a:effectLst/>
                      </a:endParaRPr>
                    </a:p>
                  </a:txBody>
                  <a:tcPr marL="54502" marR="54502" marT="0" marB="0">
                    <a:lnL w="12700" cmpd="sng">
                      <a:noFill/>
                    </a:lnL>
                    <a:lnR w="12700" cmpd="sng">
                      <a:noFill/>
                    </a:lnR>
                    <a:lnT w="38100" cmpd="sng">
                      <a:noFill/>
                    </a:lnT>
                    <a:lnB w="12700" cmpd="sng">
                      <a:noFill/>
                    </a:lnB>
                    <a:lnTlToBr w="12700" cmpd="sng">
                      <a:noFill/>
                      <a:prstDash val="solid"/>
                    </a:lnTlToBr>
                    <a:lnBlToTr w="12700" cmpd="sng">
                      <a:noFill/>
                      <a:prstDash val="solid"/>
                    </a:lnBlToTr>
                    <a:noFill/>
                  </a:tcPr>
                </a:tc>
                <a:tc hMerge="1">
                  <a:txBody>
                    <a:bodyPr/>
                    <a:lstStyle/>
                    <a:p>
                      <a:endParaRPr lang="fr-FR"/>
                    </a:p>
                  </a:txBody>
                  <a:tcPr/>
                </a:tc>
                <a:extLst>
                  <a:ext uri="{0D108BD9-81ED-4DB2-BD59-A6C34878D82A}">
                    <a16:rowId xmlns:a16="http://schemas.microsoft.com/office/drawing/2014/main" val="1838210331"/>
                  </a:ext>
                </a:extLst>
              </a:tr>
              <a:tr h="142564">
                <a:tc gridSpan="3">
                  <a:txBody>
                    <a:bodyPr/>
                    <a:lstStyle/>
                    <a:p>
                      <a:pPr algn="l">
                        <a:lnSpc>
                          <a:spcPct val="107000"/>
                        </a:lnSpc>
                        <a:spcAft>
                          <a:spcPts val="0"/>
                        </a:spcAft>
                      </a:pPr>
                      <a:r>
                        <a:rPr lang="fr-FR" sz="1100">
                          <a:solidFill>
                            <a:sysClr val="windowText" lastClr="000000"/>
                          </a:solidFill>
                          <a:effectLst/>
                        </a:rPr>
                        <a:t>Pour les blocs nerveux périphériques</a:t>
                      </a:r>
                      <a:endParaRPr lang="fr-FR" sz="110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4502" marR="54502"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hMerge="1">
                  <a:txBody>
                    <a:bodyPr/>
                    <a:lstStyle/>
                    <a:p>
                      <a:endParaRPr lang="fr-FR"/>
                    </a:p>
                  </a:txBody>
                  <a:tcPr/>
                </a:tc>
                <a:tc hMerge="1">
                  <a:txBody>
                    <a:bodyPr/>
                    <a:lstStyle/>
                    <a:p>
                      <a:endParaRPr lang="fr-FR"/>
                    </a:p>
                  </a:txBody>
                  <a:tcPr/>
                </a:tc>
                <a:extLst>
                  <a:ext uri="{0D108BD9-81ED-4DB2-BD59-A6C34878D82A}">
                    <a16:rowId xmlns:a16="http://schemas.microsoft.com/office/drawing/2014/main" val="3333731504"/>
                  </a:ext>
                </a:extLst>
              </a:tr>
              <a:tr h="296883">
                <a:tc>
                  <a:txBody>
                    <a:bodyPr/>
                    <a:lstStyle/>
                    <a:p>
                      <a:pPr algn="l">
                        <a:lnSpc>
                          <a:spcPct val="107000"/>
                        </a:lnSpc>
                        <a:spcAft>
                          <a:spcPts val="0"/>
                        </a:spcAft>
                      </a:pPr>
                      <a:endParaRPr lang="fr-FR" sz="110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4502" marR="54502"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gridSpan="2">
                  <a:txBody>
                    <a:bodyPr/>
                    <a:lstStyle/>
                    <a:p>
                      <a:pPr algn="l">
                        <a:lnSpc>
                          <a:spcPct val="107000"/>
                        </a:lnSpc>
                        <a:spcAft>
                          <a:spcPts val="0"/>
                        </a:spcAft>
                      </a:pPr>
                      <a:r>
                        <a:rPr lang="fr-FR" sz="1100" dirty="0">
                          <a:solidFill>
                            <a:sysClr val="windowText" lastClr="000000"/>
                          </a:solidFill>
                          <a:effectLst/>
                        </a:rPr>
                        <a:t>-</a:t>
                      </a:r>
                    </a:p>
                  </a:txBody>
                  <a:tcPr marL="54502" marR="54502"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hMerge="1">
                  <a:txBody>
                    <a:bodyPr/>
                    <a:lstStyle/>
                    <a:p>
                      <a:endParaRPr lang="fr-FR"/>
                    </a:p>
                  </a:txBody>
                  <a:tcPr/>
                </a:tc>
                <a:extLst>
                  <a:ext uri="{0D108BD9-81ED-4DB2-BD59-A6C34878D82A}">
                    <a16:rowId xmlns:a16="http://schemas.microsoft.com/office/drawing/2014/main" val="1595574779"/>
                  </a:ext>
                </a:extLst>
              </a:tr>
              <a:tr h="142564">
                <a:tc>
                  <a:txBody>
                    <a:bodyPr/>
                    <a:lstStyle/>
                    <a:p>
                      <a:pPr algn="l">
                        <a:lnSpc>
                          <a:spcPct val="107000"/>
                        </a:lnSpc>
                        <a:spcAft>
                          <a:spcPts val="0"/>
                        </a:spcAft>
                      </a:pPr>
                      <a:endParaRPr lang="fr-FR" sz="110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4502" marR="54502"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gridSpan="2">
                  <a:txBody>
                    <a:bodyPr/>
                    <a:lstStyle/>
                    <a:p>
                      <a:pPr algn="l">
                        <a:lnSpc>
                          <a:spcPct val="107000"/>
                        </a:lnSpc>
                        <a:spcAft>
                          <a:spcPts val="0"/>
                        </a:spcAft>
                      </a:pPr>
                      <a:r>
                        <a:rPr lang="fr-FR" sz="1100">
                          <a:solidFill>
                            <a:sysClr val="windowText" lastClr="000000"/>
                          </a:solidFill>
                          <a:effectLst/>
                        </a:rPr>
                        <a:t> </a:t>
                      </a:r>
                      <a:endParaRPr lang="fr-FR" sz="110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4502" marR="54502"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hMerge="1">
                  <a:txBody>
                    <a:bodyPr/>
                    <a:lstStyle/>
                    <a:p>
                      <a:endParaRPr lang="fr-FR"/>
                    </a:p>
                  </a:txBody>
                  <a:tcPr/>
                </a:tc>
                <a:extLst>
                  <a:ext uri="{0D108BD9-81ED-4DB2-BD59-A6C34878D82A}">
                    <a16:rowId xmlns:a16="http://schemas.microsoft.com/office/drawing/2014/main" val="1932000985"/>
                  </a:ext>
                </a:extLst>
              </a:tr>
              <a:tr h="142564">
                <a:tc gridSpan="3">
                  <a:txBody>
                    <a:bodyPr/>
                    <a:lstStyle/>
                    <a:p>
                      <a:pPr algn="l">
                        <a:lnSpc>
                          <a:spcPct val="107000"/>
                        </a:lnSpc>
                        <a:spcAft>
                          <a:spcPts val="0"/>
                        </a:spcAft>
                      </a:pPr>
                      <a:r>
                        <a:rPr lang="fr-FR" sz="1100" dirty="0">
                          <a:solidFill>
                            <a:sysClr val="windowText" lastClr="000000"/>
                          </a:solidFill>
                          <a:effectLst/>
                        </a:rPr>
                        <a:t>Pour l’analgésie périmédullaire</a:t>
                      </a:r>
                      <a:endParaRPr lang="fr-FR" sz="1100" dirty="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4502" marR="54502"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hMerge="1">
                  <a:txBody>
                    <a:bodyPr/>
                    <a:lstStyle/>
                    <a:p>
                      <a:endParaRPr lang="fr-FR"/>
                    </a:p>
                  </a:txBody>
                  <a:tcPr/>
                </a:tc>
                <a:tc hMerge="1">
                  <a:txBody>
                    <a:bodyPr/>
                    <a:lstStyle/>
                    <a:p>
                      <a:endParaRPr lang="fr-FR"/>
                    </a:p>
                  </a:txBody>
                  <a:tcPr/>
                </a:tc>
                <a:extLst>
                  <a:ext uri="{0D108BD9-81ED-4DB2-BD59-A6C34878D82A}">
                    <a16:rowId xmlns:a16="http://schemas.microsoft.com/office/drawing/2014/main" val="3389767837"/>
                  </a:ext>
                </a:extLst>
              </a:tr>
              <a:tr h="227610">
                <a:tc>
                  <a:txBody>
                    <a:bodyPr/>
                    <a:lstStyle/>
                    <a:p>
                      <a:pPr algn="l">
                        <a:lnSpc>
                          <a:spcPct val="107000"/>
                        </a:lnSpc>
                        <a:spcAft>
                          <a:spcPts val="0"/>
                        </a:spcAft>
                      </a:pPr>
                      <a:endParaRPr lang="fr-FR" sz="110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4502" marR="54502"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gridSpan="2">
                  <a:txBody>
                    <a:bodyPr/>
                    <a:lstStyle/>
                    <a:p>
                      <a:pPr algn="l">
                        <a:lnSpc>
                          <a:spcPct val="107000"/>
                        </a:lnSpc>
                        <a:spcAft>
                          <a:spcPts val="0"/>
                        </a:spcAft>
                      </a:pPr>
                      <a:r>
                        <a:rPr lang="fr-FR" sz="1100" dirty="0">
                          <a:solidFill>
                            <a:sysClr val="windowText" lastClr="000000"/>
                          </a:solidFill>
                          <a:effectLst/>
                        </a:rPr>
                        <a:t>-</a:t>
                      </a:r>
                      <a:endParaRPr lang="fr-FR" sz="1100" i="1" dirty="0">
                        <a:solidFill>
                          <a:sysClr val="windowText" lastClr="000000"/>
                        </a:solidFill>
                        <a:effectLst/>
                      </a:endParaRPr>
                    </a:p>
                  </a:txBody>
                  <a:tcPr marL="54502" marR="54502"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hMerge="1">
                  <a:txBody>
                    <a:bodyPr/>
                    <a:lstStyle/>
                    <a:p>
                      <a:endParaRPr lang="fr-FR"/>
                    </a:p>
                  </a:txBody>
                  <a:tcPr/>
                </a:tc>
                <a:extLst>
                  <a:ext uri="{0D108BD9-81ED-4DB2-BD59-A6C34878D82A}">
                    <a16:rowId xmlns:a16="http://schemas.microsoft.com/office/drawing/2014/main" val="1440542034"/>
                  </a:ext>
                </a:extLst>
              </a:tr>
              <a:tr h="142564">
                <a:tc>
                  <a:txBody>
                    <a:bodyPr/>
                    <a:lstStyle/>
                    <a:p>
                      <a:pPr algn="l">
                        <a:lnSpc>
                          <a:spcPct val="107000"/>
                        </a:lnSpc>
                        <a:spcAft>
                          <a:spcPts val="0"/>
                        </a:spcAft>
                      </a:pPr>
                      <a:endParaRPr lang="fr-FR" sz="110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4502" marR="54502"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gridSpan="2">
                  <a:txBody>
                    <a:bodyPr/>
                    <a:lstStyle/>
                    <a:p>
                      <a:pPr algn="l">
                        <a:lnSpc>
                          <a:spcPct val="107000"/>
                        </a:lnSpc>
                        <a:spcAft>
                          <a:spcPts val="0"/>
                        </a:spcAft>
                      </a:pPr>
                      <a:endParaRPr lang="fr-FR" sz="1100" dirty="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4502" marR="54502"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hMerge="1">
                  <a:txBody>
                    <a:bodyPr/>
                    <a:lstStyle/>
                    <a:p>
                      <a:endParaRPr lang="fr-FR"/>
                    </a:p>
                  </a:txBody>
                  <a:tcPr/>
                </a:tc>
                <a:extLst>
                  <a:ext uri="{0D108BD9-81ED-4DB2-BD59-A6C34878D82A}">
                    <a16:rowId xmlns:a16="http://schemas.microsoft.com/office/drawing/2014/main" val="3411203135"/>
                  </a:ext>
                </a:extLst>
              </a:tr>
              <a:tr h="285126">
                <a:tc gridSpan="3">
                  <a:txBody>
                    <a:bodyPr/>
                    <a:lstStyle/>
                    <a:p>
                      <a:pPr algn="l">
                        <a:lnSpc>
                          <a:spcPct val="107000"/>
                        </a:lnSpc>
                        <a:spcAft>
                          <a:spcPts val="0"/>
                        </a:spcAft>
                      </a:pPr>
                      <a:r>
                        <a:rPr lang="fr-FR" sz="1100" dirty="0">
                          <a:solidFill>
                            <a:sysClr val="windowText" lastClr="000000"/>
                          </a:solidFill>
                          <a:effectLst/>
                        </a:rPr>
                        <a:t>Suivi et gestion des dispositifs à demeure (cathéter périnerveux ou péridural, pompe intrathécale)</a:t>
                      </a:r>
                      <a:endParaRPr lang="fr-FR" sz="1100" dirty="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4502" marR="54502"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hMerge="1">
                  <a:txBody>
                    <a:bodyPr/>
                    <a:lstStyle/>
                    <a:p>
                      <a:endParaRPr lang="fr-FR"/>
                    </a:p>
                  </a:txBody>
                  <a:tcPr/>
                </a:tc>
                <a:tc hMerge="1">
                  <a:txBody>
                    <a:bodyPr/>
                    <a:lstStyle/>
                    <a:p>
                      <a:endParaRPr lang="fr-FR"/>
                    </a:p>
                  </a:txBody>
                  <a:tcPr/>
                </a:tc>
                <a:extLst>
                  <a:ext uri="{0D108BD9-81ED-4DB2-BD59-A6C34878D82A}">
                    <a16:rowId xmlns:a16="http://schemas.microsoft.com/office/drawing/2014/main" val="1527326381"/>
                  </a:ext>
                </a:extLst>
              </a:tr>
              <a:tr h="142564">
                <a:tc gridSpan="2">
                  <a:txBody>
                    <a:bodyPr/>
                    <a:lstStyle/>
                    <a:p>
                      <a:pPr algn="l">
                        <a:lnSpc>
                          <a:spcPct val="107000"/>
                        </a:lnSpc>
                        <a:spcAft>
                          <a:spcPts val="0"/>
                        </a:spcAft>
                      </a:pPr>
                      <a:endParaRPr lang="fr-FR" sz="110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4502" marR="54502"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hMerge="1">
                  <a:txBody>
                    <a:bodyPr/>
                    <a:lstStyle/>
                    <a:p>
                      <a:pPr algn="l">
                        <a:lnSpc>
                          <a:spcPct val="107000"/>
                        </a:lnSpc>
                        <a:spcAft>
                          <a:spcPts val="0"/>
                        </a:spcAft>
                      </a:pPr>
                      <a:endParaRPr lang="fr-FR" sz="1100" dirty="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4502" marR="54502"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lvl="0" algn="l">
                        <a:lnSpc>
                          <a:spcPct val="107000"/>
                        </a:lnSpc>
                        <a:spcAft>
                          <a:spcPts val="0"/>
                        </a:spcAft>
                        <a:buNone/>
                      </a:pPr>
                      <a:r>
                        <a:rPr lang="fr-FR" sz="1100" i="1" dirty="0">
                          <a:solidFill>
                            <a:sysClr val="windowText" lastClr="000000"/>
                          </a:solidFill>
                          <a:effectLst/>
                        </a:rPr>
                        <a:t>Information</a:t>
                      </a:r>
                      <a:r>
                        <a:rPr lang="fr-FR" sz="1100" i="1" baseline="0" dirty="0">
                          <a:solidFill>
                            <a:sysClr val="windowText" lastClr="000000"/>
                          </a:solidFill>
                          <a:effectLst/>
                        </a:rPr>
                        <a:t> non disponible</a:t>
                      </a:r>
                      <a:endParaRPr lang="fr-FR" sz="1100" i="1" dirty="0">
                        <a:solidFill>
                          <a:sysClr val="windowText" lastClr="000000"/>
                        </a:solidFill>
                        <a:effectLst/>
                      </a:endParaRPr>
                    </a:p>
                  </a:txBody>
                  <a:tcPr marL="54502" marR="54502"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394645536"/>
                  </a:ext>
                </a:extLst>
              </a:tr>
              <a:tr h="306779">
                <a:tc gridSpan="2">
                  <a:txBody>
                    <a:bodyPr/>
                    <a:lstStyle/>
                    <a:p>
                      <a:pPr algn="l">
                        <a:lnSpc>
                          <a:spcPct val="107000"/>
                        </a:lnSpc>
                        <a:spcAft>
                          <a:spcPts val="0"/>
                        </a:spcAft>
                      </a:pPr>
                      <a:endParaRPr lang="fr-FR" sz="110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4502" marR="54502"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hMerge="1">
                  <a:txBody>
                    <a:bodyPr/>
                    <a:lstStyle/>
                    <a:p>
                      <a:pPr algn="l">
                        <a:lnSpc>
                          <a:spcPct val="107000"/>
                        </a:lnSpc>
                        <a:spcAft>
                          <a:spcPts val="0"/>
                        </a:spcAft>
                      </a:pPr>
                      <a:endParaRPr lang="fr-FR" sz="110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4502" marR="54502"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a:lnSpc>
                          <a:spcPct val="107000"/>
                        </a:lnSpc>
                        <a:spcAft>
                          <a:spcPts val="0"/>
                        </a:spcAft>
                      </a:pPr>
                      <a:r>
                        <a:rPr lang="fr-FR" sz="1100">
                          <a:solidFill>
                            <a:sysClr val="windowText" lastClr="000000"/>
                          </a:solidFill>
                          <a:effectLst/>
                        </a:rPr>
                        <a:t> </a:t>
                      </a:r>
                      <a:endParaRPr lang="fr-FR" sz="110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4502" marR="54502"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818790154"/>
                  </a:ext>
                </a:extLst>
              </a:tr>
              <a:tr h="285126">
                <a:tc gridSpan="2">
                  <a:txBody>
                    <a:bodyPr/>
                    <a:lstStyle/>
                    <a:p>
                      <a:pPr algn="l">
                        <a:lnSpc>
                          <a:spcPct val="107000"/>
                        </a:lnSpc>
                        <a:spcAft>
                          <a:spcPts val="0"/>
                        </a:spcAft>
                      </a:pPr>
                      <a:r>
                        <a:rPr lang="fr-FR" sz="1100" dirty="0">
                          <a:solidFill>
                            <a:sysClr val="windowText" lastClr="000000"/>
                          </a:solidFill>
                          <a:effectLst/>
                        </a:rPr>
                        <a:t>Radiologie interventionnelle :</a:t>
                      </a:r>
                      <a:endParaRPr lang="fr-FR" sz="1100" dirty="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4502" marR="54502"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hMerge="1">
                  <a:txBody>
                    <a:bodyPr/>
                    <a:lstStyle/>
                    <a:p>
                      <a:pPr lvl="0" algn="l">
                        <a:lnSpc>
                          <a:spcPct val="107000"/>
                        </a:lnSpc>
                        <a:spcAft>
                          <a:spcPts val="0"/>
                        </a:spcAft>
                        <a:buNone/>
                      </a:pPr>
                      <a:endParaRPr lang="fr-FR"/>
                    </a:p>
                  </a:txBody>
                  <a:tcPr marL="54502" marR="54502"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l" defTabSz="914377" rtl="0" eaLnBrk="1" fontAlgn="auto" latinLnBrk="0" hangingPunct="1">
                        <a:lnSpc>
                          <a:spcPct val="107000"/>
                        </a:lnSpc>
                        <a:spcBef>
                          <a:spcPts val="0"/>
                        </a:spcBef>
                        <a:spcAft>
                          <a:spcPts val="0"/>
                        </a:spcAft>
                        <a:buClrTx/>
                        <a:buSzTx/>
                        <a:buFontTx/>
                        <a:buNone/>
                        <a:tabLst/>
                        <a:defRPr/>
                      </a:pPr>
                      <a:r>
                        <a:rPr lang="fr-FR" sz="1100" i="1" dirty="0">
                          <a:solidFill>
                            <a:sysClr val="windowText" lastClr="000000"/>
                          </a:solidFill>
                          <a:effectLst/>
                        </a:rPr>
                        <a:t>Information</a:t>
                      </a:r>
                      <a:r>
                        <a:rPr lang="fr-FR" sz="1100" i="1" baseline="0" dirty="0">
                          <a:solidFill>
                            <a:sysClr val="windowText" lastClr="000000"/>
                          </a:solidFill>
                          <a:effectLst/>
                        </a:rPr>
                        <a:t> non disponible</a:t>
                      </a:r>
                      <a:endParaRPr lang="fr-FR" sz="1100" i="1" dirty="0">
                        <a:solidFill>
                          <a:sysClr val="windowText" lastClr="000000"/>
                        </a:solidFill>
                        <a:effectLst/>
                      </a:endParaRPr>
                    </a:p>
                    <a:p>
                      <a:pPr lvl="0" algn="l">
                        <a:lnSpc>
                          <a:spcPct val="107000"/>
                        </a:lnSpc>
                        <a:spcAft>
                          <a:spcPts val="0"/>
                        </a:spcAft>
                        <a:buNone/>
                      </a:pPr>
                      <a:endParaRPr lang="fr-FR" dirty="0"/>
                    </a:p>
                  </a:txBody>
                  <a:tcPr marL="54502" marR="54502"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129554732"/>
                  </a:ext>
                </a:extLst>
              </a:tr>
              <a:tr h="142564">
                <a:tc gridSpan="2">
                  <a:txBody>
                    <a:bodyPr/>
                    <a:lstStyle/>
                    <a:p>
                      <a:pPr algn="l">
                        <a:lnSpc>
                          <a:spcPct val="107000"/>
                        </a:lnSpc>
                        <a:spcAft>
                          <a:spcPts val="0"/>
                        </a:spcAft>
                      </a:pPr>
                      <a:endParaRPr lang="fr-FR" sz="1100" dirty="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4502" marR="54502"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hMerge="1">
                  <a:txBody>
                    <a:bodyPr/>
                    <a:lstStyle/>
                    <a:p>
                      <a:pPr algn="l">
                        <a:lnSpc>
                          <a:spcPct val="107000"/>
                        </a:lnSpc>
                        <a:spcAft>
                          <a:spcPts val="0"/>
                        </a:spcAft>
                      </a:pPr>
                      <a:endParaRPr lang="fr-FR" sz="110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4502" marR="54502"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endParaRPr lang="fr-FR"/>
                    </a:p>
                  </a:txBody>
                  <a:tcPr marL="54502" marR="54502"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026139089"/>
                  </a:ext>
                </a:extLst>
              </a:tr>
              <a:tr h="142564">
                <a:tc gridSpan="2">
                  <a:txBody>
                    <a:bodyPr/>
                    <a:lstStyle/>
                    <a:p>
                      <a:pPr algn="l">
                        <a:lnSpc>
                          <a:spcPct val="107000"/>
                        </a:lnSpc>
                        <a:spcAft>
                          <a:spcPts val="0"/>
                        </a:spcAft>
                      </a:pPr>
                      <a:r>
                        <a:rPr lang="fr-FR" sz="1100">
                          <a:solidFill>
                            <a:sysClr val="windowText" lastClr="000000"/>
                          </a:solidFill>
                          <a:effectLst/>
                        </a:rPr>
                        <a:t>Chirurgie :</a:t>
                      </a:r>
                      <a:endParaRPr lang="fr-FR" sz="110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4502" marR="54502"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hMerge="1">
                  <a:txBody>
                    <a:bodyPr/>
                    <a:lstStyle/>
                    <a:p>
                      <a:pPr lvl="0" algn="l">
                        <a:lnSpc>
                          <a:spcPct val="107000"/>
                        </a:lnSpc>
                        <a:spcAft>
                          <a:spcPts val="0"/>
                        </a:spcAft>
                        <a:buNone/>
                      </a:pPr>
                      <a:endParaRPr lang="fr-FR" sz="1100">
                        <a:solidFill>
                          <a:sysClr val="windowText" lastClr="000000"/>
                        </a:solidFill>
                        <a:effectLst/>
                      </a:endParaRPr>
                    </a:p>
                  </a:txBody>
                  <a:tcPr marL="54502" marR="54502"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lvl="0" algn="l">
                        <a:lnSpc>
                          <a:spcPct val="107000"/>
                        </a:lnSpc>
                        <a:spcAft>
                          <a:spcPts val="0"/>
                        </a:spcAft>
                        <a:buNone/>
                      </a:pPr>
                      <a:r>
                        <a:rPr lang="fr-FR" sz="1100" i="1" dirty="0">
                          <a:solidFill>
                            <a:sysClr val="windowText" lastClr="000000"/>
                          </a:solidFill>
                          <a:effectLst/>
                        </a:rPr>
                        <a:t>Information</a:t>
                      </a:r>
                      <a:r>
                        <a:rPr lang="fr-FR" sz="1100" i="1" baseline="0" dirty="0">
                          <a:solidFill>
                            <a:sysClr val="windowText" lastClr="000000"/>
                          </a:solidFill>
                          <a:effectLst/>
                        </a:rPr>
                        <a:t> non disponible</a:t>
                      </a:r>
                      <a:endParaRPr lang="fr-FR" sz="1100" i="1" dirty="0">
                        <a:solidFill>
                          <a:sysClr val="windowText" lastClr="000000"/>
                        </a:solidFill>
                        <a:effectLst/>
                      </a:endParaRPr>
                    </a:p>
                  </a:txBody>
                  <a:tcPr marL="54502" marR="54502"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1209133"/>
                  </a:ext>
                </a:extLst>
              </a:tr>
              <a:tr h="285126">
                <a:tc gridSpan="2">
                  <a:txBody>
                    <a:bodyPr/>
                    <a:lstStyle/>
                    <a:p>
                      <a:pPr algn="l">
                        <a:lnSpc>
                          <a:spcPct val="107000"/>
                        </a:lnSpc>
                        <a:spcAft>
                          <a:spcPts val="0"/>
                        </a:spcAft>
                      </a:pPr>
                      <a:r>
                        <a:rPr lang="fr-FR" sz="1100" dirty="0">
                          <a:solidFill>
                            <a:sysClr val="windowText" lastClr="000000"/>
                          </a:solidFill>
                          <a:effectLst/>
                        </a:rPr>
                        <a:t> </a:t>
                      </a:r>
                      <a:endParaRPr lang="fr-FR" sz="1100" dirty="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4502" marR="54502"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hMerge="1">
                  <a:txBody>
                    <a:bodyPr/>
                    <a:lstStyle/>
                    <a:p>
                      <a:pPr algn="l">
                        <a:lnSpc>
                          <a:spcPct val="107000"/>
                        </a:lnSpc>
                        <a:spcAft>
                          <a:spcPts val="0"/>
                        </a:spcAft>
                      </a:pPr>
                      <a:endParaRPr lang="fr-FR" sz="1100">
                        <a:solidFill>
                          <a:sysClr val="windowText" lastClr="000000"/>
                        </a:solidFill>
                        <a:effectLst/>
                      </a:endParaRPr>
                    </a:p>
                  </a:txBody>
                  <a:tcPr marL="54502" marR="54502"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endParaRPr lang="fr-FR" dirty="0"/>
                    </a:p>
                  </a:txBody>
                  <a:tcPr marL="54502" marR="54502"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871778334"/>
                  </a:ext>
                </a:extLst>
              </a:tr>
            </a:tbl>
          </a:graphicData>
        </a:graphic>
      </p:graphicFrame>
    </p:spTree>
    <p:extLst>
      <p:ext uri="{BB962C8B-B14F-4D97-AF65-F5344CB8AC3E}">
        <p14:creationId xmlns:p14="http://schemas.microsoft.com/office/powerpoint/2010/main" val="281151745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Rectangle avec coins arrondis en diagonale 2">
            <a:extLst>
              <a:ext uri="{FF2B5EF4-FFF2-40B4-BE49-F238E27FC236}">
                <a16:creationId xmlns:a16="http://schemas.microsoft.com/office/drawing/2014/main" id="{8CC007A5-0593-6B0C-8AE8-F33D0D4543C8}"/>
              </a:ext>
            </a:extLst>
          </p:cNvPr>
          <p:cNvSpPr/>
          <p:nvPr/>
        </p:nvSpPr>
        <p:spPr>
          <a:xfrm flipH="1">
            <a:off x="4240768" y="2529337"/>
            <a:ext cx="3710464" cy="1799326"/>
          </a:xfrm>
          <a:prstGeom prst="round2DiagRect">
            <a:avLst/>
          </a:prstGeom>
          <a:solidFill>
            <a:srgbClr val="696067"/>
          </a:soli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sz="4400" dirty="0">
                <a:solidFill>
                  <a:schemeClr val="bg1"/>
                </a:solidFill>
                <a:cs typeface="Calibri"/>
              </a:rPr>
              <a:t>54</a:t>
            </a:r>
          </a:p>
        </p:txBody>
      </p:sp>
    </p:spTree>
    <p:extLst>
      <p:ext uri="{BB962C8B-B14F-4D97-AF65-F5344CB8AC3E}">
        <p14:creationId xmlns:p14="http://schemas.microsoft.com/office/powerpoint/2010/main" val="36318598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26" name="Image 2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79833" y="4648661"/>
            <a:ext cx="5149542" cy="1470025"/>
          </a:xfrm>
          <a:prstGeom prst="rect">
            <a:avLst/>
          </a:prstGeom>
        </p:spPr>
      </p:pic>
      <p:pic>
        <p:nvPicPr>
          <p:cNvPr id="30" name="Image 2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79833" y="1033464"/>
            <a:ext cx="5149542" cy="3128962"/>
          </a:xfrm>
          <a:prstGeom prst="rect">
            <a:avLst/>
          </a:prstGeom>
        </p:spPr>
      </p:pic>
      <p:pic>
        <p:nvPicPr>
          <p:cNvPr id="27" name="Image 2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836409" y="1033463"/>
            <a:ext cx="4328535" cy="2595561"/>
          </a:xfrm>
          <a:prstGeom prst="rect">
            <a:avLst/>
          </a:prstGeom>
        </p:spPr>
      </p:pic>
      <p:pic>
        <p:nvPicPr>
          <p:cNvPr id="28" name="Image 2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836406" y="3752850"/>
            <a:ext cx="4328535" cy="619125"/>
          </a:xfrm>
          <a:prstGeom prst="rect">
            <a:avLst/>
          </a:prstGeom>
        </p:spPr>
      </p:pic>
      <p:pic>
        <p:nvPicPr>
          <p:cNvPr id="29" name="Image 28"/>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836405" y="4495802"/>
            <a:ext cx="4328535" cy="657224"/>
          </a:xfrm>
          <a:prstGeom prst="rect">
            <a:avLst/>
          </a:prstGeom>
        </p:spPr>
      </p:pic>
      <p:sp>
        <p:nvSpPr>
          <p:cNvPr id="31" name="ZoneTexte 30"/>
          <p:cNvSpPr txBox="1"/>
          <p:nvPr/>
        </p:nvSpPr>
        <p:spPr>
          <a:xfrm>
            <a:off x="1304772" y="301666"/>
            <a:ext cx="1828514" cy="369332"/>
          </a:xfrm>
          <a:prstGeom prst="rect">
            <a:avLst/>
          </a:prstGeom>
        </p:spPr>
        <p:txBody>
          <a:bodyPr wrap="none" rtlCol="0">
            <a:spAutoFit/>
          </a:bodyPr>
          <a:lstStyle/>
          <a:p>
            <a:r>
              <a:rPr lang="fr-FR" b="1" dirty="0"/>
              <a:t>CH DE LUNÉVILLE</a:t>
            </a:r>
            <a:endParaRPr lang="fr-FR" dirty="0"/>
          </a:p>
        </p:txBody>
      </p:sp>
      <p:pic>
        <p:nvPicPr>
          <p:cNvPr id="7" name="Image 6"/>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rot="5400000">
            <a:off x="2840057" y="331301"/>
            <a:ext cx="400110" cy="400110"/>
          </a:xfrm>
          <a:prstGeom prst="rect">
            <a:avLst/>
          </a:prstGeom>
        </p:spPr>
      </p:pic>
      <p:pic>
        <p:nvPicPr>
          <p:cNvPr id="8" name="Image 7"/>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279833" y="252816"/>
            <a:ext cx="404990" cy="409869"/>
          </a:xfrm>
          <a:prstGeom prst="rect">
            <a:avLst/>
          </a:prstGeom>
        </p:spPr>
      </p:pic>
      <p:sp>
        <p:nvSpPr>
          <p:cNvPr id="11" name="Bouton d'action : Retour 10">
            <a:hlinkClick r:id="rId10" action="ppaction://hlinksldjump" highlightClick="1"/>
          </p:cNvPr>
          <p:cNvSpPr/>
          <p:nvPr/>
        </p:nvSpPr>
        <p:spPr>
          <a:xfrm>
            <a:off x="11604625" y="138516"/>
            <a:ext cx="476250" cy="478595"/>
          </a:xfrm>
          <a:prstGeom prst="actionButtonReturn">
            <a:avLst/>
          </a:prstGeom>
          <a:solidFill>
            <a:srgbClr val="EADB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aphicFrame>
        <p:nvGraphicFramePr>
          <p:cNvPr id="10" name="Tableau 9"/>
          <p:cNvGraphicFramePr>
            <a:graphicFrameLocks noGrp="1"/>
          </p:cNvGraphicFramePr>
          <p:nvPr>
            <p:extLst>
              <p:ext uri="{D42A27DB-BD31-4B8C-83A1-F6EECF244321}">
                <p14:modId xmlns:p14="http://schemas.microsoft.com/office/powerpoint/2010/main" val="3245578909"/>
              </p:ext>
            </p:extLst>
          </p:nvPr>
        </p:nvGraphicFramePr>
        <p:xfrm>
          <a:off x="1466850" y="841363"/>
          <a:ext cx="4939563" cy="5606350"/>
        </p:xfrm>
        <a:graphic>
          <a:graphicData uri="http://schemas.openxmlformats.org/drawingml/2006/table">
            <a:tbl>
              <a:tblPr firstRow="1" firstCol="1" bandRow="1">
                <a:tableStyleId>{5C22544A-7EE6-4342-B048-85BDC9FD1C3A}</a:tableStyleId>
              </a:tblPr>
              <a:tblGrid>
                <a:gridCol w="2101705">
                  <a:extLst>
                    <a:ext uri="{9D8B030D-6E8A-4147-A177-3AD203B41FA5}">
                      <a16:colId xmlns:a16="http://schemas.microsoft.com/office/drawing/2014/main" val="1855074571"/>
                    </a:ext>
                  </a:extLst>
                </a:gridCol>
                <a:gridCol w="2837858">
                  <a:extLst>
                    <a:ext uri="{9D8B030D-6E8A-4147-A177-3AD203B41FA5}">
                      <a16:colId xmlns:a16="http://schemas.microsoft.com/office/drawing/2014/main" val="3598030151"/>
                    </a:ext>
                  </a:extLst>
                </a:gridCol>
              </a:tblGrid>
              <a:tr h="263247">
                <a:tc gridSpan="2">
                  <a:txBody>
                    <a:bodyPr/>
                    <a:lstStyle/>
                    <a:p>
                      <a:pPr algn="l">
                        <a:lnSpc>
                          <a:spcPct val="107000"/>
                        </a:lnSpc>
                        <a:spcAft>
                          <a:spcPts val="0"/>
                        </a:spcAft>
                      </a:pPr>
                      <a:r>
                        <a:rPr lang="fr-FR" sz="1400">
                          <a:solidFill>
                            <a:sysClr val="windowText" lastClr="000000"/>
                          </a:solidFill>
                          <a:effectLst/>
                        </a:rPr>
                        <a:t>Informations générales</a:t>
                      </a:r>
                      <a:endParaRPr lang="fr-FR" sz="140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8458" marR="58458" marT="0" marB="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hMerge="1">
                  <a:txBody>
                    <a:bodyPr/>
                    <a:lstStyle/>
                    <a:p>
                      <a:endParaRPr lang="fr-FR"/>
                    </a:p>
                  </a:txBody>
                  <a:tcPr/>
                </a:tc>
                <a:extLst>
                  <a:ext uri="{0D108BD9-81ED-4DB2-BD59-A6C34878D82A}">
                    <a16:rowId xmlns:a16="http://schemas.microsoft.com/office/drawing/2014/main" val="1051248310"/>
                  </a:ext>
                </a:extLst>
              </a:tr>
              <a:tr h="193916">
                <a:tc>
                  <a:txBody>
                    <a:bodyPr/>
                    <a:lstStyle/>
                    <a:p>
                      <a:pPr algn="l">
                        <a:lnSpc>
                          <a:spcPct val="107000"/>
                        </a:lnSpc>
                        <a:spcAft>
                          <a:spcPts val="0"/>
                        </a:spcAft>
                      </a:pPr>
                      <a:r>
                        <a:rPr lang="fr-FR" sz="1100">
                          <a:solidFill>
                            <a:sysClr val="windowText" lastClr="000000"/>
                          </a:solidFill>
                          <a:effectLst/>
                        </a:rPr>
                        <a:t> Médecin responsable :</a:t>
                      </a:r>
                      <a:endParaRPr lang="fr-FR" sz="110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8458" marR="58458" marT="0" marB="0">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marL="0" marR="0" indent="0" algn="l" defTabSz="914377" rtl="0" eaLnBrk="1" fontAlgn="auto" latinLnBrk="0" hangingPunct="1">
                        <a:lnSpc>
                          <a:spcPct val="107000"/>
                        </a:lnSpc>
                        <a:spcBef>
                          <a:spcPts val="0"/>
                        </a:spcBef>
                        <a:spcAft>
                          <a:spcPts val="0"/>
                        </a:spcAft>
                        <a:buClrTx/>
                        <a:buSzTx/>
                        <a:buFontTx/>
                        <a:buNone/>
                        <a:tabLst/>
                        <a:defRPr/>
                      </a:pPr>
                      <a:r>
                        <a:rPr lang="fr-FR" sz="1100" i="1" dirty="0">
                          <a:solidFill>
                            <a:sysClr val="windowText" lastClr="000000"/>
                          </a:solidFill>
                          <a:effectLst/>
                        </a:rPr>
                        <a:t>Information</a:t>
                      </a:r>
                      <a:r>
                        <a:rPr lang="fr-FR" sz="1100" i="1" baseline="0" dirty="0">
                          <a:solidFill>
                            <a:sysClr val="windowText" lastClr="000000"/>
                          </a:solidFill>
                          <a:effectLst/>
                        </a:rPr>
                        <a:t> non disponible</a:t>
                      </a:r>
                      <a:endParaRPr lang="fr-FR" sz="1100" i="1" dirty="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8458" marR="58458" marT="0" marB="0">
                    <a:lnL w="12700" cmpd="sng">
                      <a:noFill/>
                    </a:lnL>
                    <a:lnR w="12700" cmpd="sng">
                      <a:noFill/>
                    </a:lnR>
                    <a:lnT w="381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300458284"/>
                  </a:ext>
                </a:extLst>
              </a:tr>
              <a:tr h="193916">
                <a:tc>
                  <a:txBody>
                    <a:bodyPr/>
                    <a:lstStyle/>
                    <a:p>
                      <a:pPr algn="l">
                        <a:lnSpc>
                          <a:spcPct val="107000"/>
                        </a:lnSpc>
                        <a:spcAft>
                          <a:spcPts val="0"/>
                        </a:spcAft>
                      </a:pPr>
                      <a:r>
                        <a:rPr lang="fr-FR" sz="1100">
                          <a:solidFill>
                            <a:sysClr val="windowText" lastClr="000000"/>
                          </a:solidFill>
                          <a:effectLst/>
                        </a:rPr>
                        <a:t> </a:t>
                      </a:r>
                      <a:endParaRPr lang="fr-FR" sz="110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8458" marR="58458"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a:lnSpc>
                          <a:spcPct val="107000"/>
                        </a:lnSpc>
                        <a:spcAft>
                          <a:spcPts val="0"/>
                        </a:spcAft>
                      </a:pPr>
                      <a:r>
                        <a:rPr lang="fr-FR" sz="1100">
                          <a:solidFill>
                            <a:sysClr val="windowText" lastClr="000000"/>
                          </a:solidFill>
                          <a:effectLst/>
                        </a:rPr>
                        <a:t> </a:t>
                      </a:r>
                      <a:endParaRPr lang="fr-FR" sz="110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8458" marR="58458"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4274454680"/>
                  </a:ext>
                </a:extLst>
              </a:tr>
              <a:tr h="193916">
                <a:tc>
                  <a:txBody>
                    <a:bodyPr/>
                    <a:lstStyle/>
                    <a:p>
                      <a:pPr algn="l">
                        <a:lnSpc>
                          <a:spcPct val="107000"/>
                        </a:lnSpc>
                        <a:spcAft>
                          <a:spcPts val="0"/>
                        </a:spcAft>
                      </a:pPr>
                      <a:r>
                        <a:rPr lang="fr-FR" sz="1100">
                          <a:solidFill>
                            <a:sysClr val="windowText" lastClr="000000"/>
                          </a:solidFill>
                          <a:effectLst/>
                        </a:rPr>
                        <a:t>Labellisation SDC :</a:t>
                      </a:r>
                      <a:endParaRPr lang="fr-FR" sz="110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8458" marR="58458"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a:lnSpc>
                          <a:spcPct val="107000"/>
                        </a:lnSpc>
                        <a:spcAft>
                          <a:spcPts val="0"/>
                        </a:spcAft>
                      </a:pPr>
                      <a:r>
                        <a:rPr lang="fr-FR" sz="1100" dirty="0">
                          <a:solidFill>
                            <a:sysClr val="windowText" lastClr="000000"/>
                          </a:solidFill>
                          <a:effectLst/>
                          <a:latin typeface="+mn-lt"/>
                          <a:ea typeface="+mn-ea"/>
                          <a:cs typeface="+mn-cs"/>
                        </a:rPr>
                        <a:t>Non</a:t>
                      </a:r>
                      <a:endParaRPr lang="fr-FR" sz="1100" dirty="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8458" marR="58458"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189671470"/>
                  </a:ext>
                </a:extLst>
              </a:tr>
              <a:tr h="202894">
                <a:tc>
                  <a:txBody>
                    <a:bodyPr/>
                    <a:lstStyle/>
                    <a:p>
                      <a:pPr algn="l">
                        <a:lnSpc>
                          <a:spcPct val="107000"/>
                        </a:lnSpc>
                        <a:spcAft>
                          <a:spcPts val="0"/>
                        </a:spcAft>
                      </a:pPr>
                      <a:r>
                        <a:rPr lang="fr-FR" sz="1100">
                          <a:solidFill>
                            <a:sysClr val="windowText" lastClr="000000"/>
                          </a:solidFill>
                          <a:effectLst/>
                        </a:rPr>
                        <a:t>Type pédiatrique :</a:t>
                      </a:r>
                      <a:endParaRPr lang="fr-FR" sz="110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8458" marR="58458"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a:lnSpc>
                          <a:spcPct val="107000"/>
                        </a:lnSpc>
                        <a:spcAft>
                          <a:spcPts val="0"/>
                        </a:spcAft>
                      </a:pPr>
                      <a:r>
                        <a:rPr lang="fr-FR" sz="1100" dirty="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rPr>
                        <a:t>-</a:t>
                      </a:r>
                    </a:p>
                  </a:txBody>
                  <a:tcPr marL="58458" marR="58458"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318037713"/>
                  </a:ext>
                </a:extLst>
              </a:tr>
              <a:tr h="202894">
                <a:tc>
                  <a:txBody>
                    <a:bodyPr/>
                    <a:lstStyle/>
                    <a:p>
                      <a:pPr algn="l">
                        <a:lnSpc>
                          <a:spcPct val="107000"/>
                        </a:lnSpc>
                        <a:spcAft>
                          <a:spcPts val="0"/>
                        </a:spcAft>
                      </a:pPr>
                      <a:r>
                        <a:rPr lang="fr-FR" sz="1100">
                          <a:solidFill>
                            <a:sysClr val="windowText" lastClr="000000"/>
                          </a:solidFill>
                          <a:effectLst/>
                        </a:rPr>
                        <a:t>Type oncologique :</a:t>
                      </a:r>
                      <a:endParaRPr lang="fr-FR" sz="110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8458" marR="58458"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a:lnSpc>
                          <a:spcPct val="107000"/>
                        </a:lnSpc>
                        <a:spcAft>
                          <a:spcPts val="0"/>
                        </a:spcAft>
                      </a:pPr>
                      <a:r>
                        <a:rPr lang="fr-FR" sz="1100" dirty="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rPr>
                        <a:t>-</a:t>
                      </a:r>
                    </a:p>
                  </a:txBody>
                  <a:tcPr marL="58458" marR="58458"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24864680"/>
                  </a:ext>
                </a:extLst>
              </a:tr>
              <a:tr h="193916">
                <a:tc>
                  <a:txBody>
                    <a:bodyPr/>
                    <a:lstStyle/>
                    <a:p>
                      <a:pPr algn="l">
                        <a:lnSpc>
                          <a:spcPct val="107000"/>
                        </a:lnSpc>
                        <a:spcAft>
                          <a:spcPts val="0"/>
                        </a:spcAft>
                      </a:pPr>
                      <a:r>
                        <a:rPr lang="fr-FR" sz="1100">
                          <a:solidFill>
                            <a:sysClr val="windowText" lastClr="000000"/>
                          </a:solidFill>
                          <a:effectLst/>
                        </a:rPr>
                        <a:t> </a:t>
                      </a:r>
                      <a:endParaRPr lang="fr-FR" sz="110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8458" marR="58458"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a:lnSpc>
                          <a:spcPct val="107000"/>
                        </a:lnSpc>
                        <a:spcAft>
                          <a:spcPts val="0"/>
                        </a:spcAft>
                      </a:pPr>
                      <a:r>
                        <a:rPr lang="fr-FR" sz="1100">
                          <a:solidFill>
                            <a:sysClr val="windowText" lastClr="000000"/>
                          </a:solidFill>
                          <a:effectLst/>
                        </a:rPr>
                        <a:t> </a:t>
                      </a:r>
                      <a:endParaRPr lang="fr-FR" sz="110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8458" marR="58458"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616873728"/>
                  </a:ext>
                </a:extLst>
              </a:tr>
              <a:tr h="599702">
                <a:tc>
                  <a:txBody>
                    <a:bodyPr/>
                    <a:lstStyle/>
                    <a:p>
                      <a:pPr algn="l">
                        <a:lnSpc>
                          <a:spcPct val="107000"/>
                        </a:lnSpc>
                        <a:spcAft>
                          <a:spcPts val="0"/>
                        </a:spcAft>
                      </a:pPr>
                      <a:r>
                        <a:rPr lang="fr-FR" sz="1100">
                          <a:solidFill>
                            <a:sysClr val="windowText" lastClr="000000"/>
                          </a:solidFill>
                          <a:effectLst/>
                        </a:rPr>
                        <a:t>Adressage :</a:t>
                      </a:r>
                      <a:endParaRPr lang="fr-FR" sz="110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8458" marR="58458"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a:lnSpc>
                          <a:spcPct val="107000"/>
                        </a:lnSpc>
                        <a:spcAft>
                          <a:spcPts val="0"/>
                        </a:spcAft>
                      </a:pPr>
                      <a:r>
                        <a:rPr lang="fr-FR" sz="1100">
                          <a:solidFill>
                            <a:sysClr val="windowText" lastClr="000000"/>
                          </a:solidFill>
                          <a:effectLst/>
                        </a:rPr>
                        <a:t>Filière interne à la structure;</a:t>
                      </a:r>
                    </a:p>
                    <a:p>
                      <a:pPr algn="l">
                        <a:lnSpc>
                          <a:spcPct val="107000"/>
                        </a:lnSpc>
                        <a:spcAft>
                          <a:spcPts val="0"/>
                        </a:spcAft>
                      </a:pPr>
                      <a:r>
                        <a:rPr lang="fr-FR" sz="1100">
                          <a:solidFill>
                            <a:sysClr val="windowText" lastClr="000000"/>
                          </a:solidFill>
                          <a:effectLst/>
                        </a:rPr>
                        <a:t>Filière inter-établissements;</a:t>
                      </a:r>
                    </a:p>
                    <a:p>
                      <a:pPr algn="l">
                        <a:lnSpc>
                          <a:spcPct val="107000"/>
                        </a:lnSpc>
                        <a:spcAft>
                          <a:spcPts val="0"/>
                        </a:spcAft>
                      </a:pPr>
                      <a:r>
                        <a:rPr lang="fr-FR" sz="1100">
                          <a:solidFill>
                            <a:sysClr val="windowText" lastClr="000000"/>
                          </a:solidFill>
                          <a:effectLst/>
                        </a:rPr>
                        <a:t>Adressage direct Ville-Hôpital</a:t>
                      </a:r>
                      <a:endParaRPr lang="fr-FR" sz="110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8458" marR="58458"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772139434"/>
                  </a:ext>
                </a:extLst>
              </a:tr>
              <a:tr h="193916">
                <a:tc>
                  <a:txBody>
                    <a:bodyPr/>
                    <a:lstStyle/>
                    <a:p>
                      <a:pPr algn="l">
                        <a:lnSpc>
                          <a:spcPct val="107000"/>
                        </a:lnSpc>
                        <a:spcAft>
                          <a:spcPts val="0"/>
                        </a:spcAft>
                      </a:pPr>
                      <a:r>
                        <a:rPr lang="fr-FR" sz="1100">
                          <a:solidFill>
                            <a:sysClr val="windowText" lastClr="000000"/>
                          </a:solidFill>
                          <a:effectLst/>
                        </a:rPr>
                        <a:t> </a:t>
                      </a:r>
                      <a:endParaRPr lang="fr-FR" sz="110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8458" marR="58458"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a:lnSpc>
                          <a:spcPct val="107000"/>
                        </a:lnSpc>
                        <a:spcAft>
                          <a:spcPts val="0"/>
                        </a:spcAft>
                      </a:pPr>
                      <a:r>
                        <a:rPr lang="fr-FR" sz="1100">
                          <a:solidFill>
                            <a:sysClr val="windowText" lastClr="000000"/>
                          </a:solidFill>
                          <a:effectLst/>
                        </a:rPr>
                        <a:t> </a:t>
                      </a:r>
                      <a:endParaRPr lang="fr-FR" sz="110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8458" marR="58458"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72444406"/>
                  </a:ext>
                </a:extLst>
              </a:tr>
              <a:tr h="202894">
                <a:tc>
                  <a:txBody>
                    <a:bodyPr/>
                    <a:lstStyle/>
                    <a:p>
                      <a:pPr algn="l">
                        <a:lnSpc>
                          <a:spcPct val="107000"/>
                        </a:lnSpc>
                        <a:spcAft>
                          <a:spcPts val="0"/>
                        </a:spcAft>
                      </a:pPr>
                      <a:r>
                        <a:rPr lang="fr-FR" sz="1100">
                          <a:solidFill>
                            <a:sysClr val="windowText" lastClr="000000"/>
                          </a:solidFill>
                          <a:effectLst/>
                        </a:rPr>
                        <a:t>Partenariat / En lien avec :</a:t>
                      </a:r>
                      <a:endParaRPr lang="fr-FR" sz="110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8458" marR="58458"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a:lnSpc>
                          <a:spcPct val="107000"/>
                        </a:lnSpc>
                        <a:spcAft>
                          <a:spcPts val="0"/>
                        </a:spcAft>
                      </a:pPr>
                      <a:r>
                        <a:rPr lang="fr-FR" sz="1100" dirty="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rPr>
                        <a:t>-</a:t>
                      </a:r>
                    </a:p>
                  </a:txBody>
                  <a:tcPr marL="58458" marR="58458"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957949826"/>
                  </a:ext>
                </a:extLst>
              </a:tr>
              <a:tr h="193916">
                <a:tc>
                  <a:txBody>
                    <a:bodyPr/>
                    <a:lstStyle/>
                    <a:p>
                      <a:pPr algn="l">
                        <a:lnSpc>
                          <a:spcPct val="107000"/>
                        </a:lnSpc>
                        <a:spcAft>
                          <a:spcPts val="0"/>
                        </a:spcAft>
                      </a:pPr>
                      <a:r>
                        <a:rPr lang="fr-FR" sz="1100">
                          <a:solidFill>
                            <a:sysClr val="windowText" lastClr="000000"/>
                          </a:solidFill>
                          <a:effectLst/>
                        </a:rPr>
                        <a:t> </a:t>
                      </a:r>
                      <a:endParaRPr lang="fr-FR" sz="110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8458" marR="58458"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a:lnSpc>
                          <a:spcPct val="107000"/>
                        </a:lnSpc>
                        <a:spcAft>
                          <a:spcPts val="0"/>
                        </a:spcAft>
                      </a:pPr>
                      <a:r>
                        <a:rPr lang="fr-FR" sz="1100">
                          <a:solidFill>
                            <a:sysClr val="windowText" lastClr="000000"/>
                          </a:solidFill>
                          <a:effectLst/>
                        </a:rPr>
                        <a:t> </a:t>
                      </a:r>
                      <a:endParaRPr lang="fr-FR" sz="110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8458" marR="58458"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578677455"/>
                  </a:ext>
                </a:extLst>
              </a:tr>
              <a:tr h="246775">
                <a:tc>
                  <a:txBody>
                    <a:bodyPr/>
                    <a:lstStyle/>
                    <a:p>
                      <a:pPr algn="l">
                        <a:lnSpc>
                          <a:spcPct val="107000"/>
                        </a:lnSpc>
                        <a:spcAft>
                          <a:spcPts val="0"/>
                        </a:spcAft>
                      </a:pPr>
                      <a:r>
                        <a:rPr lang="fr-FR" sz="1400">
                          <a:solidFill>
                            <a:sysClr val="windowText" lastClr="000000"/>
                          </a:solidFill>
                          <a:effectLst/>
                        </a:rPr>
                        <a:t>RCP Douleur</a:t>
                      </a:r>
                      <a:endParaRPr lang="fr-FR" sz="140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8458" marR="58458"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a:lnSpc>
                          <a:spcPct val="107000"/>
                        </a:lnSpc>
                        <a:spcAft>
                          <a:spcPts val="0"/>
                        </a:spcAft>
                      </a:pPr>
                      <a:r>
                        <a:rPr lang="fr-FR" sz="1100">
                          <a:solidFill>
                            <a:sysClr val="windowText" lastClr="000000"/>
                          </a:solidFill>
                          <a:effectLst/>
                        </a:rPr>
                        <a:t>Douleur Cancéreuse (3C Public de Reims - Institut Godinot) </a:t>
                      </a:r>
                      <a:endParaRPr lang="fr-FR" sz="110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1976" marR="51976"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4064633144"/>
                  </a:ext>
                </a:extLst>
              </a:tr>
              <a:tr h="202894">
                <a:tc>
                  <a:txBody>
                    <a:bodyPr/>
                    <a:lstStyle/>
                    <a:p>
                      <a:pPr algn="l">
                        <a:lnSpc>
                          <a:spcPct val="107000"/>
                        </a:lnSpc>
                        <a:spcAft>
                          <a:spcPts val="0"/>
                        </a:spcAft>
                      </a:pPr>
                      <a:r>
                        <a:rPr lang="fr-FR" sz="1100">
                          <a:solidFill>
                            <a:sysClr val="windowText" lastClr="000000"/>
                          </a:solidFill>
                          <a:effectLst/>
                        </a:rPr>
                        <a:t>Coordonnateur</a:t>
                      </a:r>
                      <a:endParaRPr lang="fr-FR" sz="110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8458" marR="58458"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a:lnSpc>
                          <a:spcPct val="107000"/>
                        </a:lnSpc>
                        <a:spcAft>
                          <a:spcPts val="0"/>
                        </a:spcAft>
                      </a:pPr>
                      <a:r>
                        <a:rPr lang="fr-FR" sz="1100">
                          <a:solidFill>
                            <a:sysClr val="windowText" lastClr="000000"/>
                          </a:solidFill>
                          <a:effectLst/>
                        </a:rPr>
                        <a:t>Dr Grégoire OUDOT (Institut</a:t>
                      </a:r>
                      <a:r>
                        <a:rPr lang="fr-FR" sz="1100" baseline="0">
                          <a:solidFill>
                            <a:sysClr val="windowText" lastClr="000000"/>
                          </a:solidFill>
                          <a:effectLst/>
                        </a:rPr>
                        <a:t> Godinot)</a:t>
                      </a:r>
                      <a:endParaRPr lang="fr-FR" sz="110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1976" marR="51976"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881560656"/>
                  </a:ext>
                </a:extLst>
              </a:tr>
              <a:tr h="193916">
                <a:tc>
                  <a:txBody>
                    <a:bodyPr/>
                    <a:lstStyle/>
                    <a:p>
                      <a:pPr algn="l">
                        <a:lnSpc>
                          <a:spcPct val="107000"/>
                        </a:lnSpc>
                        <a:spcAft>
                          <a:spcPts val="0"/>
                        </a:spcAft>
                      </a:pPr>
                      <a:r>
                        <a:rPr lang="fr-FR" sz="1100">
                          <a:solidFill>
                            <a:sysClr val="windowText" lastClr="000000"/>
                          </a:solidFill>
                          <a:effectLst/>
                        </a:rPr>
                        <a:t> </a:t>
                      </a:r>
                      <a:endParaRPr lang="fr-FR" sz="110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8458" marR="58458"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a:lnSpc>
                          <a:spcPct val="107000"/>
                        </a:lnSpc>
                        <a:spcAft>
                          <a:spcPts val="0"/>
                        </a:spcAft>
                      </a:pPr>
                      <a:r>
                        <a:rPr lang="fr-FR" sz="1100">
                          <a:solidFill>
                            <a:sysClr val="windowText" lastClr="000000"/>
                          </a:solidFill>
                          <a:effectLst/>
                        </a:rPr>
                        <a:t> </a:t>
                      </a:r>
                      <a:endParaRPr lang="fr-FR" sz="110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8458" marR="58458"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735502136"/>
                  </a:ext>
                </a:extLst>
              </a:tr>
              <a:tr h="193916">
                <a:tc>
                  <a:txBody>
                    <a:bodyPr/>
                    <a:lstStyle/>
                    <a:p>
                      <a:pPr algn="l">
                        <a:lnSpc>
                          <a:spcPct val="107000"/>
                        </a:lnSpc>
                        <a:spcAft>
                          <a:spcPts val="0"/>
                        </a:spcAft>
                      </a:pPr>
                      <a:r>
                        <a:rPr lang="fr-FR" sz="1100">
                          <a:solidFill>
                            <a:sysClr val="windowText" lastClr="000000"/>
                          </a:solidFill>
                          <a:effectLst/>
                        </a:rPr>
                        <a:t> </a:t>
                      </a:r>
                      <a:endParaRPr lang="fr-FR" sz="110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8458" marR="58458"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a:lnSpc>
                          <a:spcPct val="107000"/>
                        </a:lnSpc>
                        <a:spcAft>
                          <a:spcPts val="0"/>
                        </a:spcAft>
                      </a:pPr>
                      <a:r>
                        <a:rPr lang="fr-FR" sz="1100">
                          <a:solidFill>
                            <a:sysClr val="windowText" lastClr="000000"/>
                          </a:solidFill>
                          <a:effectLst/>
                        </a:rPr>
                        <a:t> </a:t>
                      </a:r>
                      <a:endParaRPr lang="fr-FR" sz="110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8458" marR="58458"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671342972"/>
                  </a:ext>
                </a:extLst>
              </a:tr>
              <a:tr h="256513">
                <a:tc gridSpan="2">
                  <a:txBody>
                    <a:bodyPr/>
                    <a:lstStyle/>
                    <a:p>
                      <a:pPr algn="l">
                        <a:lnSpc>
                          <a:spcPct val="107000"/>
                        </a:lnSpc>
                        <a:spcAft>
                          <a:spcPts val="0"/>
                        </a:spcAft>
                      </a:pPr>
                      <a:r>
                        <a:rPr lang="fr-FR" sz="1400">
                          <a:solidFill>
                            <a:sysClr val="windowText" lastClr="000000"/>
                          </a:solidFill>
                          <a:effectLst/>
                        </a:rPr>
                        <a:t>Contact</a:t>
                      </a:r>
                      <a:endParaRPr lang="fr-FR" sz="140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8458" marR="58458"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hMerge="1">
                  <a:txBody>
                    <a:bodyPr/>
                    <a:lstStyle/>
                    <a:p>
                      <a:endParaRPr lang="fr-FR"/>
                    </a:p>
                  </a:txBody>
                  <a:tcPr/>
                </a:tc>
                <a:extLst>
                  <a:ext uri="{0D108BD9-81ED-4DB2-BD59-A6C34878D82A}">
                    <a16:rowId xmlns:a16="http://schemas.microsoft.com/office/drawing/2014/main" val="3828491590"/>
                  </a:ext>
                </a:extLst>
              </a:tr>
              <a:tr h="396809">
                <a:tc>
                  <a:txBody>
                    <a:bodyPr/>
                    <a:lstStyle/>
                    <a:p>
                      <a:pPr algn="l">
                        <a:lnSpc>
                          <a:spcPct val="107000"/>
                        </a:lnSpc>
                        <a:spcAft>
                          <a:spcPts val="0"/>
                        </a:spcAft>
                      </a:pPr>
                      <a:r>
                        <a:rPr lang="fr-FR" sz="1100">
                          <a:solidFill>
                            <a:sysClr val="windowText" lastClr="000000"/>
                          </a:solidFill>
                          <a:effectLst/>
                        </a:rPr>
                        <a:t>Adresse :</a:t>
                      </a:r>
                      <a:endParaRPr lang="fr-FR" sz="110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8458" marR="58458"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a:lnSpc>
                          <a:spcPct val="107000"/>
                        </a:lnSpc>
                        <a:spcAft>
                          <a:spcPts val="0"/>
                        </a:spcAft>
                      </a:pPr>
                      <a:r>
                        <a:rPr lang="fr-FR" sz="1100">
                          <a:solidFill>
                            <a:sysClr val="windowText" lastClr="000000"/>
                          </a:solidFill>
                          <a:effectLst/>
                        </a:rPr>
                        <a:t>6 rue Girardet</a:t>
                      </a:r>
                    </a:p>
                    <a:p>
                      <a:pPr algn="l">
                        <a:lnSpc>
                          <a:spcPct val="107000"/>
                        </a:lnSpc>
                        <a:spcAft>
                          <a:spcPts val="0"/>
                        </a:spcAft>
                      </a:pPr>
                      <a:r>
                        <a:rPr lang="fr-FR" sz="1100">
                          <a:solidFill>
                            <a:sysClr val="windowText" lastClr="000000"/>
                          </a:solidFill>
                          <a:effectLst/>
                        </a:rPr>
                        <a:t>54300 LUNEVILLE </a:t>
                      </a:r>
                      <a:endParaRPr lang="fr-FR" sz="110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8458" marR="58458"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4261058557"/>
                  </a:ext>
                </a:extLst>
              </a:tr>
              <a:tr h="193916">
                <a:tc>
                  <a:txBody>
                    <a:bodyPr/>
                    <a:lstStyle/>
                    <a:p>
                      <a:pPr algn="l">
                        <a:lnSpc>
                          <a:spcPct val="107000"/>
                        </a:lnSpc>
                        <a:spcAft>
                          <a:spcPts val="0"/>
                        </a:spcAft>
                      </a:pPr>
                      <a:r>
                        <a:rPr lang="fr-FR" sz="1100">
                          <a:solidFill>
                            <a:sysClr val="windowText" lastClr="000000"/>
                          </a:solidFill>
                          <a:effectLst/>
                        </a:rPr>
                        <a:t> </a:t>
                      </a:r>
                      <a:endParaRPr lang="fr-FR" sz="110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8458" marR="58458"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a:lnSpc>
                          <a:spcPct val="107000"/>
                        </a:lnSpc>
                        <a:spcAft>
                          <a:spcPts val="0"/>
                        </a:spcAft>
                      </a:pPr>
                      <a:r>
                        <a:rPr lang="fr-FR" sz="1100">
                          <a:solidFill>
                            <a:sysClr val="windowText" lastClr="000000"/>
                          </a:solidFill>
                          <a:effectLst/>
                        </a:rPr>
                        <a:t> </a:t>
                      </a:r>
                      <a:endParaRPr lang="fr-FR" sz="110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8458" marR="58458"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258543303"/>
                  </a:ext>
                </a:extLst>
              </a:tr>
              <a:tr h="193916">
                <a:tc>
                  <a:txBody>
                    <a:bodyPr/>
                    <a:lstStyle/>
                    <a:p>
                      <a:pPr algn="l">
                        <a:lnSpc>
                          <a:spcPct val="107000"/>
                        </a:lnSpc>
                        <a:spcAft>
                          <a:spcPts val="0"/>
                        </a:spcAft>
                      </a:pPr>
                      <a:r>
                        <a:rPr lang="fr-FR" sz="1100">
                          <a:solidFill>
                            <a:sysClr val="windowText" lastClr="000000"/>
                          </a:solidFill>
                          <a:effectLst/>
                        </a:rPr>
                        <a:t>Accueil téléphonique :</a:t>
                      </a:r>
                      <a:endParaRPr lang="fr-FR" sz="110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8458" marR="58458"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a:lnSpc>
                          <a:spcPct val="107000"/>
                        </a:lnSpc>
                        <a:spcAft>
                          <a:spcPts val="0"/>
                        </a:spcAft>
                      </a:pPr>
                      <a:r>
                        <a:rPr lang="fr-FR" sz="1100">
                          <a:solidFill>
                            <a:sysClr val="windowText" lastClr="000000"/>
                          </a:solidFill>
                          <a:effectLst/>
                        </a:rPr>
                        <a:t>03 83 76 14 02 </a:t>
                      </a:r>
                      <a:endParaRPr lang="fr-FR" sz="110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8458" marR="58458"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15395251"/>
                  </a:ext>
                </a:extLst>
              </a:tr>
              <a:tr h="193916">
                <a:tc>
                  <a:txBody>
                    <a:bodyPr/>
                    <a:lstStyle/>
                    <a:p>
                      <a:pPr algn="l">
                        <a:lnSpc>
                          <a:spcPct val="107000"/>
                        </a:lnSpc>
                        <a:spcAft>
                          <a:spcPts val="0"/>
                        </a:spcAft>
                      </a:pPr>
                      <a:r>
                        <a:rPr lang="fr-FR" sz="1100">
                          <a:solidFill>
                            <a:sysClr val="windowText" lastClr="000000"/>
                          </a:solidFill>
                          <a:effectLst/>
                        </a:rPr>
                        <a:t> </a:t>
                      </a:r>
                      <a:endParaRPr lang="fr-FR" sz="110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8458" marR="58458"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a:lnSpc>
                          <a:spcPct val="107000"/>
                        </a:lnSpc>
                        <a:spcAft>
                          <a:spcPts val="0"/>
                        </a:spcAft>
                      </a:pPr>
                      <a:r>
                        <a:rPr lang="fr-FR" sz="1100">
                          <a:solidFill>
                            <a:sysClr val="windowText" lastClr="000000"/>
                          </a:solidFill>
                          <a:effectLst/>
                        </a:rPr>
                        <a:t>service soins palliatifs</a:t>
                      </a:r>
                      <a:endParaRPr lang="fr-FR" sz="110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8458" marR="58458"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592886280"/>
                  </a:ext>
                </a:extLst>
              </a:tr>
              <a:tr h="193916">
                <a:tc>
                  <a:txBody>
                    <a:bodyPr/>
                    <a:lstStyle/>
                    <a:p>
                      <a:pPr algn="l">
                        <a:lnSpc>
                          <a:spcPct val="107000"/>
                        </a:lnSpc>
                        <a:spcAft>
                          <a:spcPts val="0"/>
                        </a:spcAft>
                      </a:pPr>
                      <a:r>
                        <a:rPr lang="fr-FR" sz="1100">
                          <a:solidFill>
                            <a:sysClr val="windowText" lastClr="000000"/>
                          </a:solidFill>
                          <a:effectLst/>
                        </a:rPr>
                        <a:t> </a:t>
                      </a:r>
                      <a:endParaRPr lang="fr-FR" sz="110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8458" marR="58458"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a:lnSpc>
                          <a:spcPct val="107000"/>
                        </a:lnSpc>
                        <a:spcAft>
                          <a:spcPts val="0"/>
                        </a:spcAft>
                      </a:pPr>
                      <a:r>
                        <a:rPr lang="fr-FR" sz="1100">
                          <a:solidFill>
                            <a:sysClr val="windowText" lastClr="000000"/>
                          </a:solidFill>
                          <a:effectLst/>
                        </a:rPr>
                        <a:t> </a:t>
                      </a:r>
                      <a:endParaRPr lang="fr-FR" sz="110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8458" marR="58458"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174106057"/>
                  </a:ext>
                </a:extLst>
              </a:tr>
              <a:tr h="202894">
                <a:tc>
                  <a:txBody>
                    <a:bodyPr/>
                    <a:lstStyle/>
                    <a:p>
                      <a:pPr algn="l">
                        <a:lnSpc>
                          <a:spcPct val="107000"/>
                        </a:lnSpc>
                        <a:spcAft>
                          <a:spcPts val="0"/>
                        </a:spcAft>
                      </a:pPr>
                      <a:r>
                        <a:rPr lang="fr-FR" sz="1100">
                          <a:solidFill>
                            <a:sysClr val="windowText" lastClr="000000"/>
                          </a:solidFill>
                          <a:effectLst/>
                        </a:rPr>
                        <a:t>Email secrétariat :</a:t>
                      </a:r>
                      <a:endParaRPr lang="fr-FR" sz="110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8458" marR="58458"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a:lnSpc>
                          <a:spcPct val="107000"/>
                        </a:lnSpc>
                        <a:spcAft>
                          <a:spcPts val="0"/>
                        </a:spcAft>
                      </a:pPr>
                      <a:r>
                        <a:rPr lang="fr-FR" sz="1100" dirty="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rPr>
                        <a:t>-</a:t>
                      </a:r>
                    </a:p>
                  </a:txBody>
                  <a:tcPr marL="58458" marR="58458"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4278164546"/>
                  </a:ext>
                </a:extLst>
              </a:tr>
              <a:tr h="193916">
                <a:tc>
                  <a:txBody>
                    <a:bodyPr/>
                    <a:lstStyle/>
                    <a:p>
                      <a:pPr algn="l">
                        <a:lnSpc>
                          <a:spcPct val="107000"/>
                        </a:lnSpc>
                        <a:spcAft>
                          <a:spcPts val="0"/>
                        </a:spcAft>
                      </a:pPr>
                      <a:endParaRPr lang="fr-FR" sz="110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8458" marR="58458"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a:lnSpc>
                          <a:spcPct val="107000"/>
                        </a:lnSpc>
                        <a:spcAft>
                          <a:spcPts val="0"/>
                        </a:spcAft>
                      </a:pPr>
                      <a:r>
                        <a:rPr lang="fr-FR" sz="1100">
                          <a:solidFill>
                            <a:sysClr val="windowText" lastClr="000000"/>
                          </a:solidFill>
                          <a:effectLst/>
                        </a:rPr>
                        <a:t> </a:t>
                      </a:r>
                      <a:endParaRPr lang="fr-FR" sz="110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8458" marR="58458"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81446"/>
                  </a:ext>
                </a:extLst>
              </a:tr>
              <a:tr h="203863">
                <a:tc>
                  <a:txBody>
                    <a:bodyPr/>
                    <a:lstStyle/>
                    <a:p>
                      <a:pPr algn="l">
                        <a:lnSpc>
                          <a:spcPct val="107000"/>
                        </a:lnSpc>
                        <a:spcAft>
                          <a:spcPts val="0"/>
                        </a:spcAft>
                      </a:pPr>
                      <a:endParaRPr lang="fr-FR" sz="110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8458" marR="58458"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a:lnSpc>
                          <a:spcPct val="107000"/>
                        </a:lnSpc>
                        <a:spcAft>
                          <a:spcPts val="0"/>
                        </a:spcAft>
                      </a:pPr>
                      <a:r>
                        <a:rPr lang="fr-FR" sz="1100" dirty="0">
                          <a:solidFill>
                            <a:sysClr val="windowText" lastClr="000000"/>
                          </a:solidFill>
                          <a:effectLst/>
                        </a:rPr>
                        <a:t> </a:t>
                      </a:r>
                      <a:endParaRPr lang="fr-FR" sz="1100" dirty="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8458" marR="58458"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402077462"/>
                  </a:ext>
                </a:extLst>
              </a:tr>
            </a:tbl>
          </a:graphicData>
        </a:graphic>
      </p:graphicFrame>
      <p:graphicFrame>
        <p:nvGraphicFramePr>
          <p:cNvPr id="12" name="Tableau 11"/>
          <p:cNvGraphicFramePr>
            <a:graphicFrameLocks noGrp="1"/>
          </p:cNvGraphicFramePr>
          <p:nvPr>
            <p:extLst>
              <p:ext uri="{D42A27DB-BD31-4B8C-83A1-F6EECF244321}">
                <p14:modId xmlns:p14="http://schemas.microsoft.com/office/powerpoint/2010/main" val="2991783821"/>
              </p:ext>
            </p:extLst>
          </p:nvPr>
        </p:nvGraphicFramePr>
        <p:xfrm>
          <a:off x="6949810" y="841372"/>
          <a:ext cx="4215130" cy="4616450"/>
        </p:xfrm>
        <a:graphic>
          <a:graphicData uri="http://schemas.openxmlformats.org/drawingml/2006/table">
            <a:tbl>
              <a:tblPr firstRow="1" firstCol="1" bandRow="1">
                <a:tableStyleId>{5C22544A-7EE6-4342-B048-85BDC9FD1C3A}</a:tableStyleId>
              </a:tblPr>
              <a:tblGrid>
                <a:gridCol w="1413510">
                  <a:extLst>
                    <a:ext uri="{9D8B030D-6E8A-4147-A177-3AD203B41FA5}">
                      <a16:colId xmlns:a16="http://schemas.microsoft.com/office/drawing/2014/main" val="1660685668"/>
                    </a:ext>
                  </a:extLst>
                </a:gridCol>
                <a:gridCol w="2801620">
                  <a:extLst>
                    <a:ext uri="{9D8B030D-6E8A-4147-A177-3AD203B41FA5}">
                      <a16:colId xmlns:a16="http://schemas.microsoft.com/office/drawing/2014/main" val="1024196402"/>
                    </a:ext>
                  </a:extLst>
                </a:gridCol>
              </a:tblGrid>
              <a:tr h="370004">
                <a:tc gridSpan="2">
                  <a:txBody>
                    <a:bodyPr/>
                    <a:lstStyle/>
                    <a:p>
                      <a:pPr algn="l">
                        <a:lnSpc>
                          <a:spcPct val="107000"/>
                        </a:lnSpc>
                        <a:spcAft>
                          <a:spcPts val="0"/>
                        </a:spcAft>
                      </a:pPr>
                      <a:r>
                        <a:rPr lang="fr-FR" sz="1400">
                          <a:solidFill>
                            <a:sysClr val="windowText" lastClr="000000"/>
                          </a:solidFill>
                          <a:effectLst/>
                        </a:rPr>
                        <a:t>Ressources interventionnelles disponibles</a:t>
                      </a:r>
                      <a:endParaRPr lang="fr-FR" sz="140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hMerge="1">
                  <a:txBody>
                    <a:bodyPr/>
                    <a:lstStyle/>
                    <a:p>
                      <a:endParaRPr lang="fr-FR"/>
                    </a:p>
                  </a:txBody>
                  <a:tcPr/>
                </a:tc>
                <a:extLst>
                  <a:ext uri="{0D108BD9-81ED-4DB2-BD59-A6C34878D82A}">
                    <a16:rowId xmlns:a16="http://schemas.microsoft.com/office/drawing/2014/main" val="1228083168"/>
                  </a:ext>
                </a:extLst>
              </a:tr>
              <a:tr h="232328">
                <a:tc>
                  <a:txBody>
                    <a:bodyPr/>
                    <a:lstStyle/>
                    <a:p>
                      <a:pPr algn="l">
                        <a:lnSpc>
                          <a:spcPct val="107000"/>
                        </a:lnSpc>
                        <a:spcAft>
                          <a:spcPts val="0"/>
                        </a:spcAft>
                      </a:pPr>
                      <a:r>
                        <a:rPr lang="fr-FR" sz="1100">
                          <a:solidFill>
                            <a:sysClr val="windowText" lastClr="000000"/>
                          </a:solidFill>
                          <a:effectLst/>
                        </a:rPr>
                        <a:t>Anesthésie :</a:t>
                      </a:r>
                      <a:endParaRPr lang="fr-FR" sz="110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algn="l">
                        <a:lnSpc>
                          <a:spcPct val="107000"/>
                        </a:lnSpc>
                        <a:spcAft>
                          <a:spcPts val="0"/>
                        </a:spcAft>
                      </a:pPr>
                      <a:r>
                        <a:rPr lang="fr-FR" sz="1100">
                          <a:solidFill>
                            <a:sysClr val="windowText" lastClr="000000"/>
                          </a:solidFill>
                          <a:effectLst/>
                        </a:rPr>
                        <a:t>Non</a:t>
                      </a:r>
                      <a:endParaRPr lang="fr-FR" sz="110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mpd="sng">
                      <a:noFill/>
                    </a:lnL>
                    <a:lnR w="12700" cmpd="sng">
                      <a:noFill/>
                    </a:lnR>
                    <a:lnT w="381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832957423"/>
                  </a:ext>
                </a:extLst>
              </a:tr>
              <a:tr h="232328">
                <a:tc gridSpan="2">
                  <a:txBody>
                    <a:bodyPr/>
                    <a:lstStyle/>
                    <a:p>
                      <a:pPr algn="l">
                        <a:lnSpc>
                          <a:spcPct val="107000"/>
                        </a:lnSpc>
                        <a:spcAft>
                          <a:spcPts val="0"/>
                        </a:spcAft>
                      </a:pPr>
                      <a:r>
                        <a:rPr lang="fr-FR" sz="1100" dirty="0">
                          <a:solidFill>
                            <a:sysClr val="windowText" lastClr="000000"/>
                          </a:solidFill>
                          <a:effectLst/>
                        </a:rPr>
                        <a:t>Pour les blocs nerveux périphériques</a:t>
                      </a:r>
                      <a:endParaRPr lang="fr-FR" sz="1100" dirty="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hMerge="1">
                  <a:txBody>
                    <a:bodyPr/>
                    <a:lstStyle/>
                    <a:p>
                      <a:endParaRPr lang="fr-FR"/>
                    </a:p>
                  </a:txBody>
                  <a:tcPr/>
                </a:tc>
                <a:extLst>
                  <a:ext uri="{0D108BD9-81ED-4DB2-BD59-A6C34878D82A}">
                    <a16:rowId xmlns:a16="http://schemas.microsoft.com/office/drawing/2014/main" val="267080170"/>
                  </a:ext>
                </a:extLst>
              </a:tr>
              <a:tr h="243085">
                <a:tc>
                  <a:txBody>
                    <a:bodyPr/>
                    <a:lstStyle/>
                    <a:p>
                      <a:pPr algn="l">
                        <a:lnSpc>
                          <a:spcPct val="107000"/>
                        </a:lnSpc>
                        <a:spcAft>
                          <a:spcPts val="0"/>
                        </a:spcAft>
                      </a:pPr>
                      <a:r>
                        <a:rPr lang="fr-FR" sz="1100">
                          <a:solidFill>
                            <a:sysClr val="windowText" lastClr="000000"/>
                          </a:solidFill>
                          <a:effectLst/>
                        </a:rPr>
                        <a:t> </a:t>
                      </a:r>
                      <a:endParaRPr lang="fr-FR" sz="110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a:lnSpc>
                          <a:spcPct val="107000"/>
                        </a:lnSpc>
                        <a:spcAft>
                          <a:spcPts val="0"/>
                        </a:spcAft>
                      </a:pPr>
                      <a:r>
                        <a:rPr lang="fr-FR" sz="1100" dirty="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rPr>
                        <a:t>-</a:t>
                      </a:r>
                    </a:p>
                  </a:txBody>
                  <a:tcPr marL="68580" marR="6858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676084709"/>
                  </a:ext>
                </a:extLst>
              </a:tr>
              <a:tr h="232328">
                <a:tc>
                  <a:txBody>
                    <a:bodyPr/>
                    <a:lstStyle/>
                    <a:p>
                      <a:pPr algn="l">
                        <a:lnSpc>
                          <a:spcPct val="107000"/>
                        </a:lnSpc>
                        <a:spcAft>
                          <a:spcPts val="0"/>
                        </a:spcAft>
                      </a:pPr>
                      <a:r>
                        <a:rPr lang="fr-FR" sz="1100">
                          <a:solidFill>
                            <a:sysClr val="windowText" lastClr="000000"/>
                          </a:solidFill>
                          <a:effectLst/>
                        </a:rPr>
                        <a:t> </a:t>
                      </a:r>
                      <a:endParaRPr lang="fr-FR" sz="110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a:lnSpc>
                          <a:spcPct val="107000"/>
                        </a:lnSpc>
                        <a:spcAft>
                          <a:spcPts val="0"/>
                        </a:spcAft>
                      </a:pPr>
                      <a:endParaRPr lang="fr-FR" sz="1100" dirty="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454080104"/>
                  </a:ext>
                </a:extLst>
              </a:tr>
              <a:tr h="232328">
                <a:tc gridSpan="2">
                  <a:txBody>
                    <a:bodyPr/>
                    <a:lstStyle/>
                    <a:p>
                      <a:pPr algn="l">
                        <a:lnSpc>
                          <a:spcPct val="107000"/>
                        </a:lnSpc>
                        <a:spcAft>
                          <a:spcPts val="0"/>
                        </a:spcAft>
                      </a:pPr>
                      <a:r>
                        <a:rPr lang="fr-FR" sz="1100" dirty="0">
                          <a:solidFill>
                            <a:sysClr val="windowText" lastClr="000000"/>
                          </a:solidFill>
                          <a:effectLst/>
                        </a:rPr>
                        <a:t>Pour l’analgésie périmédullaire</a:t>
                      </a:r>
                      <a:endParaRPr lang="fr-FR" sz="1100" dirty="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hMerge="1">
                  <a:txBody>
                    <a:bodyPr/>
                    <a:lstStyle/>
                    <a:p>
                      <a:endParaRPr lang="fr-FR"/>
                    </a:p>
                  </a:txBody>
                  <a:tcPr/>
                </a:tc>
                <a:extLst>
                  <a:ext uri="{0D108BD9-81ED-4DB2-BD59-A6C34878D82A}">
                    <a16:rowId xmlns:a16="http://schemas.microsoft.com/office/drawing/2014/main" val="319464426"/>
                  </a:ext>
                </a:extLst>
              </a:tr>
              <a:tr h="243085">
                <a:tc>
                  <a:txBody>
                    <a:bodyPr/>
                    <a:lstStyle/>
                    <a:p>
                      <a:pPr algn="l">
                        <a:lnSpc>
                          <a:spcPct val="107000"/>
                        </a:lnSpc>
                        <a:spcAft>
                          <a:spcPts val="0"/>
                        </a:spcAft>
                      </a:pPr>
                      <a:r>
                        <a:rPr lang="fr-FR" sz="1100">
                          <a:solidFill>
                            <a:sysClr val="windowText" lastClr="000000"/>
                          </a:solidFill>
                          <a:effectLst/>
                        </a:rPr>
                        <a:t> </a:t>
                      </a:r>
                      <a:endParaRPr lang="fr-FR" sz="110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a:lnSpc>
                          <a:spcPct val="107000"/>
                        </a:lnSpc>
                        <a:spcAft>
                          <a:spcPts val="0"/>
                        </a:spcAft>
                      </a:pPr>
                      <a:r>
                        <a:rPr lang="fr-FR" sz="1100" dirty="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rPr>
                        <a:t>-</a:t>
                      </a:r>
                    </a:p>
                  </a:txBody>
                  <a:tcPr marL="68580" marR="6858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811469482"/>
                  </a:ext>
                </a:extLst>
              </a:tr>
              <a:tr h="232328">
                <a:tc>
                  <a:txBody>
                    <a:bodyPr/>
                    <a:lstStyle/>
                    <a:p>
                      <a:pPr algn="l">
                        <a:lnSpc>
                          <a:spcPct val="107000"/>
                        </a:lnSpc>
                        <a:spcAft>
                          <a:spcPts val="0"/>
                        </a:spcAft>
                      </a:pPr>
                      <a:r>
                        <a:rPr lang="fr-FR" sz="1100">
                          <a:solidFill>
                            <a:sysClr val="windowText" lastClr="000000"/>
                          </a:solidFill>
                          <a:effectLst/>
                        </a:rPr>
                        <a:t> </a:t>
                      </a:r>
                      <a:endParaRPr lang="fr-FR" sz="110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a:lnSpc>
                          <a:spcPct val="107000"/>
                        </a:lnSpc>
                        <a:spcAft>
                          <a:spcPts val="0"/>
                        </a:spcAft>
                      </a:pPr>
                      <a:r>
                        <a:rPr lang="fr-FR" sz="1100">
                          <a:solidFill>
                            <a:sysClr val="windowText" lastClr="000000"/>
                          </a:solidFill>
                          <a:effectLst/>
                        </a:rPr>
                        <a:t> </a:t>
                      </a:r>
                      <a:endParaRPr lang="fr-FR" sz="110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498376994"/>
                  </a:ext>
                </a:extLst>
              </a:tr>
              <a:tr h="475413">
                <a:tc gridSpan="2">
                  <a:txBody>
                    <a:bodyPr/>
                    <a:lstStyle/>
                    <a:p>
                      <a:pPr algn="l">
                        <a:lnSpc>
                          <a:spcPct val="107000"/>
                        </a:lnSpc>
                        <a:spcAft>
                          <a:spcPts val="0"/>
                        </a:spcAft>
                      </a:pPr>
                      <a:r>
                        <a:rPr lang="fr-FR" sz="1100" dirty="0">
                          <a:solidFill>
                            <a:sysClr val="windowText" lastClr="000000"/>
                          </a:solidFill>
                          <a:effectLst/>
                        </a:rPr>
                        <a:t>Suivi et gestion des dispositifs à demeure (cathéter périnerveux ou péridural, pompe intrathécale)</a:t>
                      </a:r>
                      <a:endParaRPr lang="fr-FR" sz="1100" dirty="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hMerge="1">
                  <a:txBody>
                    <a:bodyPr/>
                    <a:lstStyle/>
                    <a:p>
                      <a:endParaRPr lang="fr-FR"/>
                    </a:p>
                  </a:txBody>
                  <a:tcPr/>
                </a:tc>
                <a:extLst>
                  <a:ext uri="{0D108BD9-81ED-4DB2-BD59-A6C34878D82A}">
                    <a16:rowId xmlns:a16="http://schemas.microsoft.com/office/drawing/2014/main" val="1752399328"/>
                  </a:ext>
                </a:extLst>
              </a:tr>
              <a:tr h="232328">
                <a:tc>
                  <a:txBody>
                    <a:bodyPr/>
                    <a:lstStyle/>
                    <a:p>
                      <a:pPr algn="l">
                        <a:lnSpc>
                          <a:spcPct val="107000"/>
                        </a:lnSpc>
                        <a:spcAft>
                          <a:spcPts val="0"/>
                        </a:spcAft>
                      </a:pPr>
                      <a:r>
                        <a:rPr lang="fr-FR" sz="1100">
                          <a:solidFill>
                            <a:sysClr val="windowText" lastClr="000000"/>
                          </a:solidFill>
                          <a:effectLst/>
                        </a:rPr>
                        <a:t> </a:t>
                      </a:r>
                      <a:endParaRPr lang="fr-FR" sz="110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a:lnSpc>
                          <a:spcPct val="107000"/>
                        </a:lnSpc>
                        <a:spcAft>
                          <a:spcPts val="0"/>
                        </a:spcAft>
                      </a:pPr>
                      <a:r>
                        <a:rPr lang="fr-FR" sz="1100">
                          <a:solidFill>
                            <a:sysClr val="windowText" lastClr="000000"/>
                          </a:solidFill>
                          <a:effectLst/>
                        </a:rPr>
                        <a:t>Non</a:t>
                      </a:r>
                      <a:endParaRPr lang="fr-FR" sz="110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889135458"/>
                  </a:ext>
                </a:extLst>
              </a:tr>
              <a:tr h="232328">
                <a:tc>
                  <a:txBody>
                    <a:bodyPr/>
                    <a:lstStyle/>
                    <a:p>
                      <a:pPr algn="l">
                        <a:lnSpc>
                          <a:spcPct val="107000"/>
                        </a:lnSpc>
                        <a:spcAft>
                          <a:spcPts val="0"/>
                        </a:spcAft>
                      </a:pPr>
                      <a:r>
                        <a:rPr lang="fr-FR" sz="1100">
                          <a:solidFill>
                            <a:sysClr val="windowText" lastClr="000000"/>
                          </a:solidFill>
                          <a:effectLst/>
                        </a:rPr>
                        <a:t> </a:t>
                      </a:r>
                      <a:endParaRPr lang="fr-FR" sz="110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a:lnSpc>
                          <a:spcPct val="107000"/>
                        </a:lnSpc>
                        <a:spcAft>
                          <a:spcPts val="0"/>
                        </a:spcAft>
                      </a:pPr>
                      <a:r>
                        <a:rPr lang="fr-FR" sz="1100">
                          <a:solidFill>
                            <a:sysClr val="windowText" lastClr="000000"/>
                          </a:solidFill>
                          <a:effectLst/>
                        </a:rPr>
                        <a:t> </a:t>
                      </a:r>
                      <a:endParaRPr lang="fr-FR" sz="110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143744731"/>
                  </a:ext>
                </a:extLst>
              </a:tr>
              <a:tr h="475413">
                <a:tc>
                  <a:txBody>
                    <a:bodyPr/>
                    <a:lstStyle/>
                    <a:p>
                      <a:pPr algn="l">
                        <a:lnSpc>
                          <a:spcPct val="107000"/>
                        </a:lnSpc>
                        <a:spcAft>
                          <a:spcPts val="0"/>
                        </a:spcAft>
                      </a:pPr>
                      <a:r>
                        <a:rPr lang="fr-FR" sz="1100">
                          <a:solidFill>
                            <a:sysClr val="windowText" lastClr="000000"/>
                          </a:solidFill>
                          <a:effectLst/>
                        </a:rPr>
                        <a:t>Radiologie interventionnelle :</a:t>
                      </a:r>
                      <a:endParaRPr lang="fr-FR" sz="110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a:lnSpc>
                          <a:spcPct val="107000"/>
                        </a:lnSpc>
                        <a:spcAft>
                          <a:spcPts val="0"/>
                        </a:spcAft>
                      </a:pPr>
                      <a:r>
                        <a:rPr lang="fr-FR" sz="1100">
                          <a:solidFill>
                            <a:sysClr val="windowText" lastClr="000000"/>
                          </a:solidFill>
                          <a:effectLst/>
                        </a:rPr>
                        <a:t>Non </a:t>
                      </a:r>
                      <a:endParaRPr lang="fr-FR" sz="110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357910419"/>
                  </a:ext>
                </a:extLst>
              </a:tr>
              <a:tr h="243085">
                <a:tc>
                  <a:txBody>
                    <a:bodyPr/>
                    <a:lstStyle/>
                    <a:p>
                      <a:pPr algn="l">
                        <a:lnSpc>
                          <a:spcPct val="107000"/>
                        </a:lnSpc>
                        <a:spcAft>
                          <a:spcPts val="0"/>
                        </a:spcAft>
                      </a:pPr>
                      <a:r>
                        <a:rPr lang="fr-FR" sz="1100">
                          <a:solidFill>
                            <a:sysClr val="windowText" lastClr="000000"/>
                          </a:solidFill>
                          <a:effectLst/>
                        </a:rPr>
                        <a:t> </a:t>
                      </a:r>
                      <a:endParaRPr lang="fr-FR" sz="110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a:lnSpc>
                          <a:spcPct val="107000"/>
                        </a:lnSpc>
                        <a:spcAft>
                          <a:spcPts val="0"/>
                        </a:spcAft>
                      </a:pPr>
                      <a:endParaRPr lang="fr-FR" sz="110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342139411"/>
                  </a:ext>
                </a:extLst>
              </a:tr>
              <a:tr h="232328">
                <a:tc>
                  <a:txBody>
                    <a:bodyPr/>
                    <a:lstStyle/>
                    <a:p>
                      <a:pPr algn="l">
                        <a:lnSpc>
                          <a:spcPct val="107000"/>
                        </a:lnSpc>
                        <a:spcAft>
                          <a:spcPts val="0"/>
                        </a:spcAft>
                      </a:pPr>
                      <a:r>
                        <a:rPr lang="fr-FR" sz="1100">
                          <a:solidFill>
                            <a:sysClr val="windowText" lastClr="000000"/>
                          </a:solidFill>
                          <a:effectLst/>
                        </a:rPr>
                        <a:t> </a:t>
                      </a:r>
                      <a:endParaRPr lang="fr-FR" sz="110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a:lnSpc>
                          <a:spcPct val="107000"/>
                        </a:lnSpc>
                        <a:spcAft>
                          <a:spcPts val="0"/>
                        </a:spcAft>
                      </a:pPr>
                      <a:r>
                        <a:rPr lang="fr-FR" sz="1100">
                          <a:solidFill>
                            <a:sysClr val="windowText" lastClr="000000"/>
                          </a:solidFill>
                          <a:effectLst/>
                        </a:rPr>
                        <a:t> </a:t>
                      </a:r>
                      <a:endParaRPr lang="fr-FR" sz="110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67577007"/>
                  </a:ext>
                </a:extLst>
              </a:tr>
              <a:tr h="232328">
                <a:tc>
                  <a:txBody>
                    <a:bodyPr/>
                    <a:lstStyle/>
                    <a:p>
                      <a:pPr algn="l">
                        <a:lnSpc>
                          <a:spcPct val="107000"/>
                        </a:lnSpc>
                        <a:spcAft>
                          <a:spcPts val="0"/>
                        </a:spcAft>
                      </a:pPr>
                      <a:r>
                        <a:rPr lang="fr-FR" sz="1100">
                          <a:solidFill>
                            <a:sysClr val="windowText" lastClr="000000"/>
                          </a:solidFill>
                          <a:effectLst/>
                        </a:rPr>
                        <a:t>Chirurgie :</a:t>
                      </a:r>
                      <a:endParaRPr lang="fr-FR" sz="110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a:lnSpc>
                          <a:spcPct val="107000"/>
                        </a:lnSpc>
                        <a:spcAft>
                          <a:spcPts val="0"/>
                        </a:spcAft>
                      </a:pPr>
                      <a:r>
                        <a:rPr lang="fr-FR" sz="1100">
                          <a:solidFill>
                            <a:sysClr val="windowText" lastClr="000000"/>
                          </a:solidFill>
                          <a:effectLst/>
                        </a:rPr>
                        <a:t>Non</a:t>
                      </a:r>
                      <a:endParaRPr lang="fr-FR" sz="110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201107679"/>
                  </a:ext>
                </a:extLst>
              </a:tr>
              <a:tr h="243085">
                <a:tc>
                  <a:txBody>
                    <a:bodyPr/>
                    <a:lstStyle/>
                    <a:p>
                      <a:pPr algn="l">
                        <a:lnSpc>
                          <a:spcPct val="107000"/>
                        </a:lnSpc>
                        <a:spcAft>
                          <a:spcPts val="0"/>
                        </a:spcAft>
                      </a:pPr>
                      <a:r>
                        <a:rPr lang="fr-FR" sz="1100">
                          <a:solidFill>
                            <a:sysClr val="windowText" lastClr="000000"/>
                          </a:solidFill>
                          <a:effectLst/>
                        </a:rPr>
                        <a:t> </a:t>
                      </a:r>
                      <a:endParaRPr lang="fr-FR" sz="110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a:lnSpc>
                          <a:spcPct val="107000"/>
                        </a:lnSpc>
                        <a:spcAft>
                          <a:spcPts val="0"/>
                        </a:spcAft>
                      </a:pPr>
                      <a:endParaRPr lang="fr-FR" sz="110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908096642"/>
                  </a:ext>
                </a:extLst>
              </a:tr>
              <a:tr h="232328">
                <a:tc>
                  <a:txBody>
                    <a:bodyPr/>
                    <a:lstStyle/>
                    <a:p>
                      <a:pPr algn="l">
                        <a:lnSpc>
                          <a:spcPct val="107000"/>
                        </a:lnSpc>
                        <a:spcAft>
                          <a:spcPts val="0"/>
                        </a:spcAft>
                      </a:pPr>
                      <a:r>
                        <a:rPr lang="fr-FR" sz="1100">
                          <a:solidFill>
                            <a:sysClr val="windowText" lastClr="000000"/>
                          </a:solidFill>
                          <a:effectLst/>
                        </a:rPr>
                        <a:t> </a:t>
                      </a:r>
                      <a:endParaRPr lang="fr-FR" sz="110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a:lnSpc>
                          <a:spcPct val="107000"/>
                        </a:lnSpc>
                        <a:spcAft>
                          <a:spcPts val="0"/>
                        </a:spcAft>
                      </a:pPr>
                      <a:r>
                        <a:rPr lang="fr-FR" sz="1100" dirty="0">
                          <a:solidFill>
                            <a:sysClr val="windowText" lastClr="000000"/>
                          </a:solidFill>
                          <a:effectLst/>
                        </a:rPr>
                        <a:t> </a:t>
                      </a:r>
                      <a:endParaRPr lang="fr-FR" sz="1100" dirty="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663759197"/>
                  </a:ext>
                </a:extLst>
              </a:tr>
            </a:tbl>
          </a:graphicData>
        </a:graphic>
      </p:graphicFrame>
      <p:sp>
        <p:nvSpPr>
          <p:cNvPr id="13" name="ZoneTexte 12"/>
          <p:cNvSpPr txBox="1"/>
          <p:nvPr/>
        </p:nvSpPr>
        <p:spPr>
          <a:xfrm>
            <a:off x="9525" y="6594559"/>
            <a:ext cx="1646605" cy="253916"/>
          </a:xfrm>
          <a:prstGeom prst="rect">
            <a:avLst/>
          </a:prstGeom>
        </p:spPr>
        <p:txBody>
          <a:bodyPr wrap="none" rtlCol="0">
            <a:spAutoFit/>
          </a:bodyPr>
          <a:lstStyle/>
          <a:p>
            <a:pPr marL="0" indent="0" algn="ctr">
              <a:buNone/>
            </a:pPr>
            <a:r>
              <a:rPr lang="fr-FR" sz="1050" i="1"/>
              <a:t>Enquête DSRC NEON, 2022</a:t>
            </a:r>
          </a:p>
        </p:txBody>
      </p:sp>
    </p:spTree>
    <p:extLst>
      <p:ext uri="{BB962C8B-B14F-4D97-AF65-F5344CB8AC3E}">
        <p14:creationId xmlns:p14="http://schemas.microsoft.com/office/powerpoint/2010/main" val="412037876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26" name="Image 2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79833" y="4330931"/>
            <a:ext cx="5149542" cy="1438102"/>
          </a:xfrm>
          <a:prstGeom prst="rect">
            <a:avLst/>
          </a:prstGeom>
        </p:spPr>
      </p:pic>
      <p:pic>
        <p:nvPicPr>
          <p:cNvPr id="30" name="Image 2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79833" y="1033463"/>
            <a:ext cx="5149542" cy="3015735"/>
          </a:xfrm>
          <a:prstGeom prst="rect">
            <a:avLst/>
          </a:prstGeom>
        </p:spPr>
      </p:pic>
      <p:pic>
        <p:nvPicPr>
          <p:cNvPr id="27" name="Image 2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836409" y="1033463"/>
            <a:ext cx="4328535" cy="2595561"/>
          </a:xfrm>
          <a:prstGeom prst="rect">
            <a:avLst/>
          </a:prstGeom>
        </p:spPr>
      </p:pic>
      <p:pic>
        <p:nvPicPr>
          <p:cNvPr id="28" name="Image 2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836406" y="3752850"/>
            <a:ext cx="4328535" cy="1523999"/>
          </a:xfrm>
          <a:prstGeom prst="rect">
            <a:avLst/>
          </a:prstGeom>
        </p:spPr>
      </p:pic>
      <p:pic>
        <p:nvPicPr>
          <p:cNvPr id="29" name="Image 28"/>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836406" y="5400674"/>
            <a:ext cx="4328535" cy="687709"/>
          </a:xfrm>
          <a:prstGeom prst="rect">
            <a:avLst/>
          </a:prstGeom>
        </p:spPr>
      </p:pic>
      <p:sp>
        <p:nvSpPr>
          <p:cNvPr id="31" name="ZoneTexte 30"/>
          <p:cNvSpPr txBox="1"/>
          <p:nvPr/>
        </p:nvSpPr>
        <p:spPr>
          <a:xfrm>
            <a:off x="1279833" y="301666"/>
            <a:ext cx="3414909" cy="369332"/>
          </a:xfrm>
          <a:prstGeom prst="rect">
            <a:avLst/>
          </a:prstGeom>
        </p:spPr>
        <p:txBody>
          <a:bodyPr wrap="none" rtlCol="0">
            <a:spAutoFit/>
          </a:bodyPr>
          <a:lstStyle/>
          <a:p>
            <a:r>
              <a:rPr lang="fr-FR" b="1" dirty="0"/>
              <a:t>CHRU DE NANCY (Hôpital Central)</a:t>
            </a:r>
            <a:endParaRPr lang="fr-FR" dirty="0"/>
          </a:p>
        </p:txBody>
      </p:sp>
      <p:pic>
        <p:nvPicPr>
          <p:cNvPr id="7" name="Image 6"/>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rot="5400000">
            <a:off x="4451334" y="331301"/>
            <a:ext cx="400110" cy="400110"/>
          </a:xfrm>
          <a:prstGeom prst="rect">
            <a:avLst/>
          </a:prstGeom>
        </p:spPr>
      </p:pic>
      <p:pic>
        <p:nvPicPr>
          <p:cNvPr id="8" name="Image 7"/>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279833" y="252816"/>
            <a:ext cx="404990" cy="409869"/>
          </a:xfrm>
          <a:prstGeom prst="rect">
            <a:avLst/>
          </a:prstGeom>
        </p:spPr>
      </p:pic>
      <p:sp>
        <p:nvSpPr>
          <p:cNvPr id="11" name="Bouton d'action : Retour 10">
            <a:hlinkClick r:id="rId10" action="ppaction://hlinksldjump" highlightClick="1"/>
          </p:cNvPr>
          <p:cNvSpPr/>
          <p:nvPr/>
        </p:nvSpPr>
        <p:spPr>
          <a:xfrm>
            <a:off x="11604625" y="138516"/>
            <a:ext cx="476250" cy="478595"/>
          </a:xfrm>
          <a:prstGeom prst="actionButtonReturn">
            <a:avLst/>
          </a:prstGeom>
          <a:solidFill>
            <a:srgbClr val="EADB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aphicFrame>
        <p:nvGraphicFramePr>
          <p:cNvPr id="4" name="Tableau 3"/>
          <p:cNvGraphicFramePr>
            <a:graphicFrameLocks noGrp="1"/>
          </p:cNvGraphicFramePr>
          <p:nvPr>
            <p:extLst>
              <p:ext uri="{D42A27DB-BD31-4B8C-83A1-F6EECF244321}">
                <p14:modId xmlns:p14="http://schemas.microsoft.com/office/powerpoint/2010/main" val="417657873"/>
              </p:ext>
            </p:extLst>
          </p:nvPr>
        </p:nvGraphicFramePr>
        <p:xfrm>
          <a:off x="1389461" y="837245"/>
          <a:ext cx="5039914" cy="5246720"/>
        </p:xfrm>
        <a:graphic>
          <a:graphicData uri="http://schemas.openxmlformats.org/drawingml/2006/table">
            <a:tbl>
              <a:tblPr firstRow="1" firstCol="1" bandRow="1">
                <a:tableStyleId>{5C22544A-7EE6-4342-B048-85BDC9FD1C3A}</a:tableStyleId>
              </a:tblPr>
              <a:tblGrid>
                <a:gridCol w="2144402">
                  <a:extLst>
                    <a:ext uri="{9D8B030D-6E8A-4147-A177-3AD203B41FA5}">
                      <a16:colId xmlns:a16="http://schemas.microsoft.com/office/drawing/2014/main" val="2236854200"/>
                    </a:ext>
                  </a:extLst>
                </a:gridCol>
                <a:gridCol w="2895512">
                  <a:extLst>
                    <a:ext uri="{9D8B030D-6E8A-4147-A177-3AD203B41FA5}">
                      <a16:colId xmlns:a16="http://schemas.microsoft.com/office/drawing/2014/main" val="946313319"/>
                    </a:ext>
                  </a:extLst>
                </a:gridCol>
              </a:tblGrid>
              <a:tr h="247282">
                <a:tc gridSpan="2">
                  <a:txBody>
                    <a:bodyPr/>
                    <a:lstStyle/>
                    <a:p>
                      <a:pPr algn="l">
                        <a:lnSpc>
                          <a:spcPct val="107000"/>
                        </a:lnSpc>
                        <a:spcAft>
                          <a:spcPts val="0"/>
                        </a:spcAft>
                      </a:pPr>
                      <a:r>
                        <a:rPr lang="fr-FR" sz="1400">
                          <a:solidFill>
                            <a:sysClr val="windowText" lastClr="000000"/>
                          </a:solidFill>
                          <a:effectLst/>
                        </a:rPr>
                        <a:t>Informations générales</a:t>
                      </a:r>
                      <a:endParaRPr lang="fr-FR" sz="140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8458" marR="58458" marT="0" marB="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hMerge="1">
                  <a:txBody>
                    <a:bodyPr/>
                    <a:lstStyle/>
                    <a:p>
                      <a:endParaRPr lang="fr-FR"/>
                    </a:p>
                  </a:txBody>
                  <a:tcPr/>
                </a:tc>
                <a:extLst>
                  <a:ext uri="{0D108BD9-81ED-4DB2-BD59-A6C34878D82A}">
                    <a16:rowId xmlns:a16="http://schemas.microsoft.com/office/drawing/2014/main" val="1384580999"/>
                  </a:ext>
                </a:extLst>
              </a:tr>
              <a:tr h="381177">
                <a:tc>
                  <a:txBody>
                    <a:bodyPr/>
                    <a:lstStyle/>
                    <a:p>
                      <a:pPr algn="l">
                        <a:lnSpc>
                          <a:spcPct val="107000"/>
                        </a:lnSpc>
                        <a:spcAft>
                          <a:spcPts val="0"/>
                        </a:spcAft>
                      </a:pPr>
                      <a:r>
                        <a:rPr lang="fr-FR" sz="1100">
                          <a:solidFill>
                            <a:sysClr val="windowText" lastClr="000000"/>
                          </a:solidFill>
                          <a:effectLst/>
                        </a:rPr>
                        <a:t> Médecin responsable :</a:t>
                      </a:r>
                      <a:endParaRPr lang="fr-FR" sz="110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8458" marR="58458" marT="0" marB="0">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algn="l">
                        <a:lnSpc>
                          <a:spcPct val="107000"/>
                        </a:lnSpc>
                        <a:spcAft>
                          <a:spcPts val="0"/>
                        </a:spcAft>
                      </a:pPr>
                      <a:r>
                        <a:rPr lang="fr-FR" sz="1100" dirty="0">
                          <a:solidFill>
                            <a:sysClr val="windowText" lastClr="000000"/>
                          </a:solidFill>
                          <a:effectLst/>
                        </a:rPr>
                        <a:t>Dr Grégoire BARTHEL et Mme Séverine CONRADI (Psychologue Clinicienne) </a:t>
                      </a:r>
                      <a:endParaRPr lang="fr-FR" sz="1100" dirty="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8458" marR="58458" marT="0" marB="0">
                    <a:lnL w="12700" cmpd="sng">
                      <a:noFill/>
                    </a:lnL>
                    <a:lnR w="12700" cmpd="sng">
                      <a:noFill/>
                    </a:lnR>
                    <a:lnT w="381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693160581"/>
                  </a:ext>
                </a:extLst>
              </a:tr>
              <a:tr h="190589">
                <a:tc>
                  <a:txBody>
                    <a:bodyPr/>
                    <a:lstStyle/>
                    <a:p>
                      <a:pPr algn="l">
                        <a:lnSpc>
                          <a:spcPct val="107000"/>
                        </a:lnSpc>
                        <a:spcAft>
                          <a:spcPts val="0"/>
                        </a:spcAft>
                      </a:pPr>
                      <a:r>
                        <a:rPr lang="fr-FR" sz="1100">
                          <a:solidFill>
                            <a:sysClr val="windowText" lastClr="000000"/>
                          </a:solidFill>
                          <a:effectLst/>
                        </a:rPr>
                        <a:t> </a:t>
                      </a:r>
                      <a:endParaRPr lang="fr-FR" sz="110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8458" marR="58458"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a:lnSpc>
                          <a:spcPct val="107000"/>
                        </a:lnSpc>
                        <a:spcAft>
                          <a:spcPts val="0"/>
                        </a:spcAft>
                      </a:pPr>
                      <a:r>
                        <a:rPr lang="fr-FR" sz="1100">
                          <a:solidFill>
                            <a:sysClr val="windowText" lastClr="000000"/>
                          </a:solidFill>
                          <a:effectLst/>
                        </a:rPr>
                        <a:t> </a:t>
                      </a:r>
                      <a:endParaRPr lang="fr-FR" sz="110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8458" marR="58458"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871112710"/>
                  </a:ext>
                </a:extLst>
              </a:tr>
              <a:tr h="190589">
                <a:tc>
                  <a:txBody>
                    <a:bodyPr/>
                    <a:lstStyle/>
                    <a:p>
                      <a:pPr algn="l">
                        <a:lnSpc>
                          <a:spcPct val="107000"/>
                        </a:lnSpc>
                        <a:spcAft>
                          <a:spcPts val="0"/>
                        </a:spcAft>
                      </a:pPr>
                      <a:r>
                        <a:rPr lang="fr-FR" sz="1100">
                          <a:solidFill>
                            <a:sysClr val="windowText" lastClr="000000"/>
                          </a:solidFill>
                          <a:effectLst/>
                        </a:rPr>
                        <a:t>Labellisation SDC :</a:t>
                      </a:r>
                      <a:endParaRPr lang="fr-FR" sz="110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8458" marR="58458"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a:lnSpc>
                          <a:spcPct val="107000"/>
                        </a:lnSpc>
                        <a:spcAft>
                          <a:spcPts val="0"/>
                        </a:spcAft>
                      </a:pPr>
                      <a:r>
                        <a:rPr lang="fr-FR" sz="1100">
                          <a:solidFill>
                            <a:sysClr val="windowText" lastClr="000000"/>
                          </a:solidFill>
                          <a:effectLst/>
                        </a:rPr>
                        <a:t>Consultation</a:t>
                      </a:r>
                      <a:endParaRPr lang="fr-FR" sz="110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8458" marR="58458"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396111831"/>
                  </a:ext>
                </a:extLst>
              </a:tr>
              <a:tr h="190589">
                <a:tc>
                  <a:txBody>
                    <a:bodyPr/>
                    <a:lstStyle/>
                    <a:p>
                      <a:pPr algn="l">
                        <a:lnSpc>
                          <a:spcPct val="107000"/>
                        </a:lnSpc>
                        <a:spcAft>
                          <a:spcPts val="0"/>
                        </a:spcAft>
                      </a:pPr>
                      <a:r>
                        <a:rPr lang="fr-FR" sz="1100">
                          <a:solidFill>
                            <a:sysClr val="windowText" lastClr="000000"/>
                          </a:solidFill>
                          <a:effectLst/>
                        </a:rPr>
                        <a:t>Type pédiatrique :</a:t>
                      </a:r>
                      <a:endParaRPr lang="fr-FR" sz="110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8458" marR="58458"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a:lnSpc>
                          <a:spcPct val="107000"/>
                        </a:lnSpc>
                        <a:spcAft>
                          <a:spcPts val="0"/>
                        </a:spcAft>
                      </a:pPr>
                      <a:r>
                        <a:rPr lang="fr-FR" sz="1100" dirty="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rPr>
                        <a:t>-</a:t>
                      </a:r>
                    </a:p>
                  </a:txBody>
                  <a:tcPr marL="58458" marR="58458"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860305841"/>
                  </a:ext>
                </a:extLst>
              </a:tr>
              <a:tr h="190589">
                <a:tc>
                  <a:txBody>
                    <a:bodyPr/>
                    <a:lstStyle/>
                    <a:p>
                      <a:pPr algn="l">
                        <a:lnSpc>
                          <a:spcPct val="107000"/>
                        </a:lnSpc>
                        <a:spcAft>
                          <a:spcPts val="0"/>
                        </a:spcAft>
                      </a:pPr>
                      <a:r>
                        <a:rPr lang="fr-FR" sz="1100">
                          <a:solidFill>
                            <a:sysClr val="windowText" lastClr="000000"/>
                          </a:solidFill>
                          <a:effectLst/>
                        </a:rPr>
                        <a:t>Type oncologique :</a:t>
                      </a:r>
                      <a:endParaRPr lang="fr-FR" sz="110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8458" marR="58458"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a:lnSpc>
                          <a:spcPct val="107000"/>
                        </a:lnSpc>
                        <a:spcAft>
                          <a:spcPts val="0"/>
                        </a:spcAft>
                      </a:pPr>
                      <a:r>
                        <a:rPr lang="fr-FR" sz="1100" dirty="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rPr>
                        <a:t>-</a:t>
                      </a:r>
                    </a:p>
                  </a:txBody>
                  <a:tcPr marL="58458" marR="58458"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924178143"/>
                  </a:ext>
                </a:extLst>
              </a:tr>
              <a:tr h="190589">
                <a:tc>
                  <a:txBody>
                    <a:bodyPr/>
                    <a:lstStyle/>
                    <a:p>
                      <a:pPr algn="l">
                        <a:lnSpc>
                          <a:spcPct val="107000"/>
                        </a:lnSpc>
                        <a:spcAft>
                          <a:spcPts val="0"/>
                        </a:spcAft>
                      </a:pPr>
                      <a:r>
                        <a:rPr lang="fr-FR" sz="1100">
                          <a:solidFill>
                            <a:sysClr val="windowText" lastClr="000000"/>
                          </a:solidFill>
                          <a:effectLst/>
                        </a:rPr>
                        <a:t> </a:t>
                      </a:r>
                      <a:endParaRPr lang="fr-FR" sz="110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8458" marR="58458"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a:lnSpc>
                          <a:spcPct val="107000"/>
                        </a:lnSpc>
                        <a:spcAft>
                          <a:spcPts val="0"/>
                        </a:spcAft>
                      </a:pPr>
                      <a:r>
                        <a:rPr lang="fr-FR" sz="1100">
                          <a:solidFill>
                            <a:sysClr val="windowText" lastClr="000000"/>
                          </a:solidFill>
                          <a:effectLst/>
                        </a:rPr>
                        <a:t> </a:t>
                      </a:r>
                      <a:endParaRPr lang="fr-FR" sz="110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8458" marR="58458"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154986989"/>
                  </a:ext>
                </a:extLst>
              </a:tr>
              <a:tr h="190589">
                <a:tc>
                  <a:txBody>
                    <a:bodyPr/>
                    <a:lstStyle/>
                    <a:p>
                      <a:pPr algn="l">
                        <a:lnSpc>
                          <a:spcPct val="107000"/>
                        </a:lnSpc>
                        <a:spcAft>
                          <a:spcPts val="0"/>
                        </a:spcAft>
                      </a:pPr>
                      <a:r>
                        <a:rPr lang="fr-FR" sz="1100">
                          <a:solidFill>
                            <a:sysClr val="windowText" lastClr="000000"/>
                          </a:solidFill>
                          <a:effectLst/>
                        </a:rPr>
                        <a:t>Adressage :</a:t>
                      </a:r>
                      <a:endParaRPr lang="fr-FR" sz="110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8458" marR="58458"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a:lnSpc>
                          <a:spcPct val="107000"/>
                        </a:lnSpc>
                        <a:spcAft>
                          <a:spcPts val="0"/>
                        </a:spcAft>
                      </a:pPr>
                      <a:r>
                        <a:rPr lang="fr-FR" sz="1100" dirty="0">
                          <a:solidFill>
                            <a:sysClr val="windowText" lastClr="000000"/>
                          </a:solidFill>
                          <a:effectLst/>
                        </a:rPr>
                        <a:t>Filière interne à la structure</a:t>
                      </a:r>
                    </a:p>
                    <a:p>
                      <a:pPr algn="l">
                        <a:lnSpc>
                          <a:spcPct val="107000"/>
                        </a:lnSpc>
                        <a:spcAft>
                          <a:spcPts val="0"/>
                        </a:spcAft>
                      </a:pPr>
                      <a:r>
                        <a:rPr lang="fr-FR" sz="1100" b="1" dirty="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rPr>
                        <a:t>Prise en charge</a:t>
                      </a:r>
                      <a:r>
                        <a:rPr lang="fr-FR" sz="1100" b="1" baseline="0" dirty="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rPr>
                        <a:t> des douleurs </a:t>
                      </a:r>
                      <a:r>
                        <a:rPr lang="fr-FR" sz="1100" b="1" u="sng" baseline="0" dirty="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rPr>
                        <a:t>non</a:t>
                      </a:r>
                      <a:r>
                        <a:rPr lang="fr-FR" sz="1100" b="1" baseline="0" dirty="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rPr>
                        <a:t> cancéreuses</a:t>
                      </a:r>
                      <a:endParaRPr lang="fr-FR" sz="1100" b="1" dirty="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8458" marR="58458"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577994437"/>
                  </a:ext>
                </a:extLst>
              </a:tr>
              <a:tr h="190589">
                <a:tc>
                  <a:txBody>
                    <a:bodyPr/>
                    <a:lstStyle/>
                    <a:p>
                      <a:pPr algn="l">
                        <a:lnSpc>
                          <a:spcPct val="107000"/>
                        </a:lnSpc>
                        <a:spcAft>
                          <a:spcPts val="0"/>
                        </a:spcAft>
                      </a:pPr>
                      <a:r>
                        <a:rPr lang="fr-FR" sz="1100">
                          <a:solidFill>
                            <a:sysClr val="windowText" lastClr="000000"/>
                          </a:solidFill>
                          <a:effectLst/>
                        </a:rPr>
                        <a:t> </a:t>
                      </a:r>
                      <a:endParaRPr lang="fr-FR" sz="110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8458" marR="58458"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a:lnSpc>
                          <a:spcPct val="107000"/>
                        </a:lnSpc>
                        <a:spcAft>
                          <a:spcPts val="0"/>
                        </a:spcAft>
                      </a:pPr>
                      <a:r>
                        <a:rPr lang="fr-FR" sz="1100" dirty="0">
                          <a:solidFill>
                            <a:sysClr val="windowText" lastClr="000000"/>
                          </a:solidFill>
                          <a:effectLst/>
                        </a:rPr>
                        <a:t> </a:t>
                      </a:r>
                      <a:endParaRPr lang="fr-FR" sz="1100" dirty="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8458" marR="58458"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997416260"/>
                  </a:ext>
                </a:extLst>
              </a:tr>
              <a:tr h="324917">
                <a:tc>
                  <a:txBody>
                    <a:bodyPr/>
                    <a:lstStyle/>
                    <a:p>
                      <a:pPr algn="l">
                        <a:lnSpc>
                          <a:spcPct val="107000"/>
                        </a:lnSpc>
                        <a:spcAft>
                          <a:spcPts val="0"/>
                        </a:spcAft>
                      </a:pPr>
                      <a:r>
                        <a:rPr lang="fr-FR" sz="1100">
                          <a:solidFill>
                            <a:sysClr val="windowText" lastClr="000000"/>
                          </a:solidFill>
                          <a:effectLst/>
                        </a:rPr>
                        <a:t>Partenariat / En lien avec :</a:t>
                      </a:r>
                      <a:endParaRPr lang="fr-FR" sz="110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8458" marR="58458"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indent="0" algn="l" defTabSz="914377" rtl="0" eaLnBrk="1" fontAlgn="auto" latinLnBrk="0" hangingPunct="1">
                        <a:lnSpc>
                          <a:spcPct val="107000"/>
                        </a:lnSpc>
                        <a:spcBef>
                          <a:spcPts val="0"/>
                        </a:spcBef>
                        <a:spcAft>
                          <a:spcPts val="0"/>
                        </a:spcAft>
                        <a:buClrTx/>
                        <a:buSzTx/>
                        <a:buFontTx/>
                        <a:buNone/>
                        <a:tabLst/>
                        <a:defRPr/>
                      </a:pPr>
                      <a:r>
                        <a:rPr lang="fr-FR" sz="1100" dirty="0">
                          <a:solidFill>
                            <a:sysClr val="windowText" lastClr="000000"/>
                          </a:solidFill>
                          <a:effectLst/>
                        </a:rPr>
                        <a:t>Patients atteints de douleurs cancéreuses adressés à la consultation douleur de l’ICL</a:t>
                      </a:r>
                    </a:p>
                  </a:txBody>
                  <a:tcPr marL="58458" marR="58458"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718766757"/>
                  </a:ext>
                </a:extLst>
              </a:tr>
              <a:tr h="190589">
                <a:tc>
                  <a:txBody>
                    <a:bodyPr/>
                    <a:lstStyle/>
                    <a:p>
                      <a:pPr algn="l">
                        <a:lnSpc>
                          <a:spcPct val="107000"/>
                        </a:lnSpc>
                        <a:spcAft>
                          <a:spcPts val="0"/>
                        </a:spcAft>
                      </a:pPr>
                      <a:r>
                        <a:rPr lang="fr-FR" sz="1100">
                          <a:solidFill>
                            <a:sysClr val="windowText" lastClr="000000"/>
                          </a:solidFill>
                          <a:effectLst/>
                        </a:rPr>
                        <a:t> </a:t>
                      </a:r>
                      <a:endParaRPr lang="fr-FR" sz="110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8458" marR="58458"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a:lnSpc>
                          <a:spcPct val="107000"/>
                        </a:lnSpc>
                        <a:spcAft>
                          <a:spcPts val="0"/>
                        </a:spcAft>
                      </a:pPr>
                      <a:r>
                        <a:rPr lang="fr-FR" sz="1100">
                          <a:solidFill>
                            <a:sysClr val="windowText" lastClr="000000"/>
                          </a:solidFill>
                          <a:effectLst/>
                        </a:rPr>
                        <a:t> </a:t>
                      </a:r>
                      <a:endParaRPr lang="fr-FR" sz="110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8458" marR="58458"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562322118"/>
                  </a:ext>
                </a:extLst>
              </a:tr>
              <a:tr h="242537">
                <a:tc>
                  <a:txBody>
                    <a:bodyPr/>
                    <a:lstStyle/>
                    <a:p>
                      <a:pPr algn="l">
                        <a:lnSpc>
                          <a:spcPct val="107000"/>
                        </a:lnSpc>
                        <a:spcAft>
                          <a:spcPts val="0"/>
                        </a:spcAft>
                      </a:pPr>
                      <a:r>
                        <a:rPr lang="fr-FR" sz="1400">
                          <a:solidFill>
                            <a:sysClr val="windowText" lastClr="000000"/>
                          </a:solidFill>
                          <a:effectLst/>
                        </a:rPr>
                        <a:t>RCP Douleur</a:t>
                      </a:r>
                      <a:endParaRPr lang="fr-FR" sz="140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8458" marR="58458"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a:lnSpc>
                          <a:spcPct val="107000"/>
                        </a:lnSpc>
                        <a:spcAft>
                          <a:spcPts val="0"/>
                        </a:spcAft>
                      </a:pPr>
                      <a:r>
                        <a:rPr lang="fr-FR" sz="1100" dirty="0">
                          <a:solidFill>
                            <a:sysClr val="windowText" lastClr="000000"/>
                          </a:solidFill>
                          <a:effectLst/>
                        </a:rPr>
                        <a:t> -</a:t>
                      </a:r>
                      <a:endParaRPr lang="fr-FR" sz="1100" dirty="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8458" marR="58458"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911187598"/>
                  </a:ext>
                </a:extLst>
              </a:tr>
              <a:tr h="190589">
                <a:tc>
                  <a:txBody>
                    <a:bodyPr/>
                    <a:lstStyle/>
                    <a:p>
                      <a:pPr algn="l">
                        <a:lnSpc>
                          <a:spcPct val="107000"/>
                        </a:lnSpc>
                        <a:spcAft>
                          <a:spcPts val="0"/>
                        </a:spcAft>
                      </a:pPr>
                      <a:r>
                        <a:rPr lang="fr-FR" sz="1100" dirty="0">
                          <a:solidFill>
                            <a:sysClr val="windowText" lastClr="000000"/>
                          </a:solidFill>
                          <a:effectLst/>
                        </a:rPr>
                        <a:t> </a:t>
                      </a:r>
                      <a:endParaRPr lang="fr-FR" sz="1100" dirty="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8458" marR="58458"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a:lnSpc>
                          <a:spcPct val="107000"/>
                        </a:lnSpc>
                        <a:spcAft>
                          <a:spcPts val="0"/>
                        </a:spcAft>
                      </a:pPr>
                      <a:r>
                        <a:rPr lang="fr-FR" sz="1100">
                          <a:solidFill>
                            <a:sysClr val="windowText" lastClr="000000"/>
                          </a:solidFill>
                          <a:effectLst/>
                        </a:rPr>
                        <a:t> </a:t>
                      </a:r>
                      <a:endParaRPr lang="fr-FR" sz="110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8458" marR="58458"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582179987"/>
                  </a:ext>
                </a:extLst>
              </a:tr>
              <a:tr h="190589">
                <a:tc>
                  <a:txBody>
                    <a:bodyPr/>
                    <a:lstStyle/>
                    <a:p>
                      <a:pPr algn="l">
                        <a:lnSpc>
                          <a:spcPct val="107000"/>
                        </a:lnSpc>
                        <a:spcAft>
                          <a:spcPts val="0"/>
                        </a:spcAft>
                      </a:pPr>
                      <a:r>
                        <a:rPr lang="fr-FR" sz="1100">
                          <a:solidFill>
                            <a:sysClr val="windowText" lastClr="000000"/>
                          </a:solidFill>
                          <a:effectLst/>
                        </a:rPr>
                        <a:t> </a:t>
                      </a:r>
                      <a:endParaRPr lang="fr-FR" sz="110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8458" marR="58458"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a:lnSpc>
                          <a:spcPct val="107000"/>
                        </a:lnSpc>
                        <a:spcAft>
                          <a:spcPts val="0"/>
                        </a:spcAft>
                      </a:pPr>
                      <a:r>
                        <a:rPr lang="fr-FR" sz="1100">
                          <a:solidFill>
                            <a:sysClr val="windowText" lastClr="000000"/>
                          </a:solidFill>
                          <a:effectLst/>
                        </a:rPr>
                        <a:t> </a:t>
                      </a:r>
                      <a:endParaRPr lang="fr-FR" sz="110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8458" marR="58458"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939730163"/>
                  </a:ext>
                </a:extLst>
              </a:tr>
              <a:tr h="242537">
                <a:tc gridSpan="2">
                  <a:txBody>
                    <a:bodyPr/>
                    <a:lstStyle/>
                    <a:p>
                      <a:pPr algn="l">
                        <a:lnSpc>
                          <a:spcPct val="107000"/>
                        </a:lnSpc>
                        <a:spcAft>
                          <a:spcPts val="0"/>
                        </a:spcAft>
                      </a:pPr>
                      <a:r>
                        <a:rPr lang="fr-FR" sz="1400">
                          <a:solidFill>
                            <a:sysClr val="windowText" lastClr="000000"/>
                          </a:solidFill>
                          <a:effectLst/>
                        </a:rPr>
                        <a:t>Contact</a:t>
                      </a:r>
                      <a:endParaRPr lang="fr-FR" sz="140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8458" marR="58458"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hMerge="1">
                  <a:txBody>
                    <a:bodyPr/>
                    <a:lstStyle/>
                    <a:p>
                      <a:endParaRPr lang="fr-FR"/>
                    </a:p>
                  </a:txBody>
                  <a:tcPr/>
                </a:tc>
                <a:extLst>
                  <a:ext uri="{0D108BD9-81ED-4DB2-BD59-A6C34878D82A}">
                    <a16:rowId xmlns:a16="http://schemas.microsoft.com/office/drawing/2014/main" val="1846330744"/>
                  </a:ext>
                </a:extLst>
              </a:tr>
              <a:tr h="381177">
                <a:tc>
                  <a:txBody>
                    <a:bodyPr/>
                    <a:lstStyle/>
                    <a:p>
                      <a:pPr algn="l">
                        <a:lnSpc>
                          <a:spcPct val="107000"/>
                        </a:lnSpc>
                        <a:spcAft>
                          <a:spcPts val="0"/>
                        </a:spcAft>
                      </a:pPr>
                      <a:r>
                        <a:rPr lang="fr-FR" sz="1100">
                          <a:solidFill>
                            <a:sysClr val="windowText" lastClr="000000"/>
                          </a:solidFill>
                          <a:effectLst/>
                        </a:rPr>
                        <a:t>Adresse :</a:t>
                      </a:r>
                      <a:endParaRPr lang="fr-FR" sz="110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8458" marR="58458"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a:lnSpc>
                          <a:spcPct val="107000"/>
                        </a:lnSpc>
                        <a:spcAft>
                          <a:spcPts val="0"/>
                        </a:spcAft>
                      </a:pPr>
                      <a:r>
                        <a:rPr lang="fr-FR" sz="1100">
                          <a:solidFill>
                            <a:sysClr val="windowText" lastClr="000000"/>
                          </a:solidFill>
                          <a:effectLst/>
                        </a:rPr>
                        <a:t>29 av De Lattre de Tassigny Co34</a:t>
                      </a:r>
                    </a:p>
                    <a:p>
                      <a:pPr algn="l">
                        <a:lnSpc>
                          <a:spcPct val="107000"/>
                        </a:lnSpc>
                        <a:spcAft>
                          <a:spcPts val="0"/>
                        </a:spcAft>
                      </a:pPr>
                      <a:r>
                        <a:rPr lang="fr-FR" sz="1100">
                          <a:solidFill>
                            <a:sysClr val="windowText" lastClr="000000"/>
                          </a:solidFill>
                          <a:effectLst/>
                        </a:rPr>
                        <a:t>54035 NANCY</a:t>
                      </a:r>
                      <a:endParaRPr lang="fr-FR" sz="110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8458" marR="58458"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64163822"/>
                  </a:ext>
                </a:extLst>
              </a:tr>
              <a:tr h="190589">
                <a:tc>
                  <a:txBody>
                    <a:bodyPr/>
                    <a:lstStyle/>
                    <a:p>
                      <a:pPr algn="l">
                        <a:lnSpc>
                          <a:spcPct val="107000"/>
                        </a:lnSpc>
                        <a:spcAft>
                          <a:spcPts val="0"/>
                        </a:spcAft>
                      </a:pPr>
                      <a:r>
                        <a:rPr lang="fr-FR" sz="1100">
                          <a:solidFill>
                            <a:sysClr val="windowText" lastClr="000000"/>
                          </a:solidFill>
                          <a:effectLst/>
                        </a:rPr>
                        <a:t> </a:t>
                      </a:r>
                      <a:endParaRPr lang="fr-FR" sz="110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8458" marR="58458"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a:lnSpc>
                          <a:spcPct val="107000"/>
                        </a:lnSpc>
                        <a:spcAft>
                          <a:spcPts val="0"/>
                        </a:spcAft>
                      </a:pPr>
                      <a:r>
                        <a:rPr lang="fr-FR" sz="1100">
                          <a:solidFill>
                            <a:sysClr val="windowText" lastClr="000000"/>
                          </a:solidFill>
                          <a:effectLst/>
                        </a:rPr>
                        <a:t> </a:t>
                      </a:r>
                      <a:endParaRPr lang="fr-FR" sz="110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8458" marR="58458"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531912475"/>
                  </a:ext>
                </a:extLst>
              </a:tr>
              <a:tr h="190589">
                <a:tc>
                  <a:txBody>
                    <a:bodyPr/>
                    <a:lstStyle/>
                    <a:p>
                      <a:pPr algn="l">
                        <a:lnSpc>
                          <a:spcPct val="107000"/>
                        </a:lnSpc>
                        <a:spcAft>
                          <a:spcPts val="0"/>
                        </a:spcAft>
                      </a:pPr>
                      <a:r>
                        <a:rPr lang="fr-FR" sz="1100">
                          <a:solidFill>
                            <a:sysClr val="windowText" lastClr="000000"/>
                          </a:solidFill>
                          <a:effectLst/>
                        </a:rPr>
                        <a:t>Accueil téléphonique :</a:t>
                      </a:r>
                      <a:endParaRPr lang="fr-FR" sz="110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8458" marR="58458"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a:lnSpc>
                          <a:spcPct val="107000"/>
                        </a:lnSpc>
                        <a:spcAft>
                          <a:spcPts val="0"/>
                        </a:spcAft>
                      </a:pPr>
                      <a:r>
                        <a:rPr lang="fr-FR" sz="1100">
                          <a:solidFill>
                            <a:sysClr val="windowText" lastClr="000000"/>
                          </a:solidFill>
                          <a:effectLst/>
                        </a:rPr>
                        <a:t>03 83 85 22 56 </a:t>
                      </a:r>
                      <a:endParaRPr lang="fr-FR" sz="110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8458" marR="58458"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656147538"/>
                  </a:ext>
                </a:extLst>
              </a:tr>
              <a:tr h="190589">
                <a:tc>
                  <a:txBody>
                    <a:bodyPr/>
                    <a:lstStyle/>
                    <a:p>
                      <a:pPr algn="l">
                        <a:lnSpc>
                          <a:spcPct val="107000"/>
                        </a:lnSpc>
                        <a:spcAft>
                          <a:spcPts val="0"/>
                        </a:spcAft>
                      </a:pPr>
                      <a:r>
                        <a:rPr lang="fr-FR" sz="1100">
                          <a:solidFill>
                            <a:sysClr val="windowText" lastClr="000000"/>
                          </a:solidFill>
                          <a:effectLst/>
                        </a:rPr>
                        <a:t> </a:t>
                      </a:r>
                      <a:endParaRPr lang="fr-FR" sz="110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8458" marR="58458"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a:lnSpc>
                          <a:spcPct val="107000"/>
                        </a:lnSpc>
                        <a:spcAft>
                          <a:spcPts val="0"/>
                        </a:spcAft>
                      </a:pPr>
                      <a:r>
                        <a:rPr lang="fr-FR" sz="1100">
                          <a:solidFill>
                            <a:sysClr val="windowText" lastClr="000000"/>
                          </a:solidFill>
                          <a:effectLst/>
                        </a:rPr>
                        <a:t>08h30 - 17h00</a:t>
                      </a:r>
                      <a:endParaRPr lang="fr-FR" sz="110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8458" marR="58458"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538591592"/>
                  </a:ext>
                </a:extLst>
              </a:tr>
              <a:tr h="190589">
                <a:tc>
                  <a:txBody>
                    <a:bodyPr/>
                    <a:lstStyle/>
                    <a:p>
                      <a:pPr algn="l">
                        <a:lnSpc>
                          <a:spcPct val="107000"/>
                        </a:lnSpc>
                        <a:spcAft>
                          <a:spcPts val="0"/>
                        </a:spcAft>
                      </a:pPr>
                      <a:r>
                        <a:rPr lang="fr-FR" sz="1100">
                          <a:solidFill>
                            <a:sysClr val="windowText" lastClr="000000"/>
                          </a:solidFill>
                          <a:effectLst/>
                        </a:rPr>
                        <a:t> </a:t>
                      </a:r>
                      <a:endParaRPr lang="fr-FR" sz="110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8458" marR="58458"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a:lnSpc>
                          <a:spcPct val="107000"/>
                        </a:lnSpc>
                        <a:spcAft>
                          <a:spcPts val="0"/>
                        </a:spcAft>
                      </a:pPr>
                      <a:r>
                        <a:rPr lang="fr-FR" sz="1100">
                          <a:solidFill>
                            <a:sysClr val="windowText" lastClr="000000"/>
                          </a:solidFill>
                          <a:effectLst/>
                        </a:rPr>
                        <a:t> </a:t>
                      </a:r>
                      <a:endParaRPr lang="fr-FR" sz="110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8458" marR="58458"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075240058"/>
                  </a:ext>
                </a:extLst>
              </a:tr>
              <a:tr h="190589">
                <a:tc>
                  <a:txBody>
                    <a:bodyPr/>
                    <a:lstStyle/>
                    <a:p>
                      <a:pPr algn="l">
                        <a:lnSpc>
                          <a:spcPct val="107000"/>
                        </a:lnSpc>
                        <a:spcAft>
                          <a:spcPts val="0"/>
                        </a:spcAft>
                      </a:pPr>
                      <a:r>
                        <a:rPr lang="fr-FR" sz="1100">
                          <a:solidFill>
                            <a:sysClr val="windowText" lastClr="000000"/>
                          </a:solidFill>
                          <a:effectLst/>
                        </a:rPr>
                        <a:t>Email secrétariat :</a:t>
                      </a:r>
                      <a:endParaRPr lang="fr-FR" sz="110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8458" marR="58458"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a:lnSpc>
                          <a:spcPct val="107000"/>
                        </a:lnSpc>
                        <a:spcAft>
                          <a:spcPts val="0"/>
                        </a:spcAft>
                      </a:pPr>
                      <a:r>
                        <a:rPr lang="fr-FR" sz="1100" dirty="0">
                          <a:solidFill>
                            <a:sysClr val="windowText" lastClr="000000"/>
                          </a:solidFill>
                          <a:effectLst/>
                        </a:rPr>
                        <a:t>secretariat.UNV-douleur@chru-nancy.fr</a:t>
                      </a:r>
                      <a:endParaRPr lang="fr-FR" sz="1100" dirty="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8458" marR="58458"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572588267"/>
                  </a:ext>
                </a:extLst>
              </a:tr>
              <a:tr h="190589">
                <a:tc>
                  <a:txBody>
                    <a:bodyPr/>
                    <a:lstStyle/>
                    <a:p>
                      <a:pPr algn="l">
                        <a:lnSpc>
                          <a:spcPct val="107000"/>
                        </a:lnSpc>
                        <a:spcAft>
                          <a:spcPts val="0"/>
                        </a:spcAft>
                      </a:pPr>
                      <a:endParaRPr lang="fr-FR" sz="110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8458" marR="58458"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a:lnSpc>
                          <a:spcPct val="107000"/>
                        </a:lnSpc>
                        <a:spcAft>
                          <a:spcPts val="0"/>
                        </a:spcAft>
                      </a:pPr>
                      <a:endParaRPr lang="fr-FR" sz="110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8458" marR="58458"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868494563"/>
                  </a:ext>
                </a:extLst>
              </a:tr>
              <a:tr h="191499">
                <a:tc>
                  <a:txBody>
                    <a:bodyPr/>
                    <a:lstStyle/>
                    <a:p>
                      <a:pPr algn="l">
                        <a:lnSpc>
                          <a:spcPct val="107000"/>
                        </a:lnSpc>
                        <a:spcAft>
                          <a:spcPts val="0"/>
                        </a:spcAft>
                      </a:pPr>
                      <a:endParaRPr lang="fr-FR" sz="110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8458" marR="58458"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a:lnSpc>
                          <a:spcPct val="107000"/>
                        </a:lnSpc>
                        <a:spcAft>
                          <a:spcPts val="0"/>
                        </a:spcAft>
                      </a:pPr>
                      <a:endParaRPr lang="fr-FR" sz="1100" dirty="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8458" marR="58458"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928336337"/>
                  </a:ext>
                </a:extLst>
              </a:tr>
            </a:tbl>
          </a:graphicData>
        </a:graphic>
      </p:graphicFrame>
      <p:graphicFrame>
        <p:nvGraphicFramePr>
          <p:cNvPr id="5" name="Tableau 4"/>
          <p:cNvGraphicFramePr>
            <a:graphicFrameLocks noGrp="1"/>
          </p:cNvGraphicFramePr>
          <p:nvPr>
            <p:extLst>
              <p:ext uri="{D42A27DB-BD31-4B8C-83A1-F6EECF244321}">
                <p14:modId xmlns:p14="http://schemas.microsoft.com/office/powerpoint/2010/main" val="193271087"/>
              </p:ext>
            </p:extLst>
          </p:nvPr>
        </p:nvGraphicFramePr>
        <p:xfrm>
          <a:off x="6943725" y="837247"/>
          <a:ext cx="4221215" cy="5334950"/>
        </p:xfrm>
        <a:graphic>
          <a:graphicData uri="http://schemas.openxmlformats.org/drawingml/2006/table">
            <a:tbl>
              <a:tblPr firstRow="1" firstCol="1" bandRow="1">
                <a:tableStyleId>{5C22544A-7EE6-4342-B048-85BDC9FD1C3A}</a:tableStyleId>
              </a:tblPr>
              <a:tblGrid>
                <a:gridCol w="1415551">
                  <a:extLst>
                    <a:ext uri="{9D8B030D-6E8A-4147-A177-3AD203B41FA5}">
                      <a16:colId xmlns:a16="http://schemas.microsoft.com/office/drawing/2014/main" val="1991309621"/>
                    </a:ext>
                  </a:extLst>
                </a:gridCol>
                <a:gridCol w="2805664">
                  <a:extLst>
                    <a:ext uri="{9D8B030D-6E8A-4147-A177-3AD203B41FA5}">
                      <a16:colId xmlns:a16="http://schemas.microsoft.com/office/drawing/2014/main" val="3859004092"/>
                    </a:ext>
                  </a:extLst>
                </a:gridCol>
              </a:tblGrid>
              <a:tr h="231927">
                <a:tc gridSpan="2">
                  <a:txBody>
                    <a:bodyPr/>
                    <a:lstStyle/>
                    <a:p>
                      <a:pPr algn="l">
                        <a:lnSpc>
                          <a:spcPct val="107000"/>
                        </a:lnSpc>
                        <a:spcAft>
                          <a:spcPts val="0"/>
                        </a:spcAft>
                      </a:pPr>
                      <a:r>
                        <a:rPr lang="fr-FR" sz="1400">
                          <a:solidFill>
                            <a:sysClr val="windowText" lastClr="000000"/>
                          </a:solidFill>
                          <a:effectLst/>
                        </a:rPr>
                        <a:t>Ressources interventionnelles disponibles</a:t>
                      </a:r>
                      <a:endParaRPr lang="fr-FR" sz="140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4502" marR="54502" marT="0" marB="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hMerge="1">
                  <a:txBody>
                    <a:bodyPr/>
                    <a:lstStyle/>
                    <a:p>
                      <a:endParaRPr lang="fr-FR"/>
                    </a:p>
                  </a:txBody>
                  <a:tcPr/>
                </a:tc>
                <a:extLst>
                  <a:ext uri="{0D108BD9-81ED-4DB2-BD59-A6C34878D82A}">
                    <a16:rowId xmlns:a16="http://schemas.microsoft.com/office/drawing/2014/main" val="2380125602"/>
                  </a:ext>
                </a:extLst>
              </a:tr>
              <a:tr h="182251">
                <a:tc>
                  <a:txBody>
                    <a:bodyPr/>
                    <a:lstStyle/>
                    <a:p>
                      <a:pPr algn="l">
                        <a:lnSpc>
                          <a:spcPct val="107000"/>
                        </a:lnSpc>
                        <a:spcAft>
                          <a:spcPts val="0"/>
                        </a:spcAft>
                      </a:pPr>
                      <a:r>
                        <a:rPr lang="fr-FR" sz="1100">
                          <a:solidFill>
                            <a:sysClr val="windowText" lastClr="000000"/>
                          </a:solidFill>
                          <a:effectLst/>
                        </a:rPr>
                        <a:t>Anesthésie :</a:t>
                      </a:r>
                      <a:endParaRPr lang="fr-FR" sz="110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4502" marR="54502" marT="0" marB="0">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algn="l">
                        <a:lnSpc>
                          <a:spcPct val="107000"/>
                        </a:lnSpc>
                        <a:spcAft>
                          <a:spcPts val="0"/>
                        </a:spcAft>
                      </a:pPr>
                      <a:r>
                        <a:rPr lang="fr-FR" sz="1100">
                          <a:solidFill>
                            <a:sysClr val="windowText" lastClr="000000"/>
                          </a:solidFill>
                          <a:effectLst/>
                        </a:rPr>
                        <a:t>Oui</a:t>
                      </a:r>
                      <a:endParaRPr lang="fr-FR" sz="110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4502" marR="54502" marT="0" marB="0">
                    <a:lnL w="12700" cmpd="sng">
                      <a:noFill/>
                    </a:lnL>
                    <a:lnR w="12700" cmpd="sng">
                      <a:noFill/>
                    </a:lnR>
                    <a:lnT w="381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141350886"/>
                  </a:ext>
                </a:extLst>
              </a:tr>
              <a:tr h="182251">
                <a:tc gridSpan="2">
                  <a:txBody>
                    <a:bodyPr/>
                    <a:lstStyle/>
                    <a:p>
                      <a:pPr algn="l">
                        <a:lnSpc>
                          <a:spcPct val="107000"/>
                        </a:lnSpc>
                        <a:spcAft>
                          <a:spcPts val="0"/>
                        </a:spcAft>
                      </a:pPr>
                      <a:r>
                        <a:rPr lang="fr-FR" sz="1100">
                          <a:solidFill>
                            <a:sysClr val="windowText" lastClr="000000"/>
                          </a:solidFill>
                          <a:effectLst/>
                        </a:rPr>
                        <a:t>Pour les blocs nerveux périphériques</a:t>
                      </a:r>
                      <a:endParaRPr lang="fr-FR" sz="110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4502" marR="54502"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hMerge="1">
                  <a:txBody>
                    <a:bodyPr/>
                    <a:lstStyle/>
                    <a:p>
                      <a:endParaRPr lang="fr-FR"/>
                    </a:p>
                  </a:txBody>
                  <a:tcPr/>
                </a:tc>
                <a:extLst>
                  <a:ext uri="{0D108BD9-81ED-4DB2-BD59-A6C34878D82A}">
                    <a16:rowId xmlns:a16="http://schemas.microsoft.com/office/drawing/2014/main" val="2203816894"/>
                  </a:ext>
                </a:extLst>
              </a:tr>
              <a:tr h="546753">
                <a:tc>
                  <a:txBody>
                    <a:bodyPr/>
                    <a:lstStyle/>
                    <a:p>
                      <a:pPr algn="l">
                        <a:lnSpc>
                          <a:spcPct val="107000"/>
                        </a:lnSpc>
                        <a:spcAft>
                          <a:spcPts val="0"/>
                        </a:spcAft>
                      </a:pPr>
                      <a:r>
                        <a:rPr lang="fr-FR" sz="1100">
                          <a:solidFill>
                            <a:sysClr val="windowText" lastClr="000000"/>
                          </a:solidFill>
                          <a:effectLst/>
                        </a:rPr>
                        <a:t> </a:t>
                      </a:r>
                      <a:endParaRPr lang="fr-FR" sz="110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4502" marR="54502"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a:lnSpc>
                          <a:spcPct val="107000"/>
                        </a:lnSpc>
                        <a:spcAft>
                          <a:spcPts val="0"/>
                        </a:spcAft>
                      </a:pPr>
                      <a:r>
                        <a:rPr lang="fr-FR" sz="1100" dirty="0">
                          <a:solidFill>
                            <a:sysClr val="windowText" lastClr="000000"/>
                          </a:solidFill>
                          <a:effectLst/>
                        </a:rPr>
                        <a:t>Injections itératives</a:t>
                      </a:r>
                    </a:p>
                  </a:txBody>
                  <a:tcPr marL="54502" marR="54502"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519281162"/>
                  </a:ext>
                </a:extLst>
              </a:tr>
              <a:tr h="182251">
                <a:tc>
                  <a:txBody>
                    <a:bodyPr/>
                    <a:lstStyle/>
                    <a:p>
                      <a:pPr algn="l">
                        <a:lnSpc>
                          <a:spcPct val="107000"/>
                        </a:lnSpc>
                        <a:spcAft>
                          <a:spcPts val="0"/>
                        </a:spcAft>
                      </a:pPr>
                      <a:r>
                        <a:rPr lang="fr-FR" sz="1100">
                          <a:solidFill>
                            <a:sysClr val="windowText" lastClr="000000"/>
                          </a:solidFill>
                          <a:effectLst/>
                        </a:rPr>
                        <a:t> </a:t>
                      </a:r>
                      <a:endParaRPr lang="fr-FR" sz="110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4502" marR="54502"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a:lnSpc>
                          <a:spcPct val="107000"/>
                        </a:lnSpc>
                        <a:spcAft>
                          <a:spcPts val="0"/>
                        </a:spcAft>
                      </a:pPr>
                      <a:r>
                        <a:rPr lang="fr-FR" sz="1100">
                          <a:solidFill>
                            <a:sysClr val="windowText" lastClr="000000"/>
                          </a:solidFill>
                          <a:effectLst/>
                        </a:rPr>
                        <a:t> </a:t>
                      </a:r>
                      <a:endParaRPr lang="fr-FR" sz="110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4502" marR="54502"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683424253"/>
                  </a:ext>
                </a:extLst>
              </a:tr>
              <a:tr h="182251">
                <a:tc gridSpan="2">
                  <a:txBody>
                    <a:bodyPr/>
                    <a:lstStyle/>
                    <a:p>
                      <a:pPr algn="l">
                        <a:lnSpc>
                          <a:spcPct val="107000"/>
                        </a:lnSpc>
                        <a:spcAft>
                          <a:spcPts val="0"/>
                        </a:spcAft>
                      </a:pPr>
                      <a:r>
                        <a:rPr lang="fr-FR" sz="1100" dirty="0">
                          <a:solidFill>
                            <a:sysClr val="windowText" lastClr="000000"/>
                          </a:solidFill>
                          <a:effectLst/>
                        </a:rPr>
                        <a:t>Pour l’analgésie périmédullaire</a:t>
                      </a:r>
                      <a:endParaRPr lang="fr-FR" sz="1100" dirty="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4502" marR="54502"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hMerge="1">
                  <a:txBody>
                    <a:bodyPr/>
                    <a:lstStyle/>
                    <a:p>
                      <a:endParaRPr lang="fr-FR"/>
                    </a:p>
                  </a:txBody>
                  <a:tcPr/>
                </a:tc>
                <a:extLst>
                  <a:ext uri="{0D108BD9-81ED-4DB2-BD59-A6C34878D82A}">
                    <a16:rowId xmlns:a16="http://schemas.microsoft.com/office/drawing/2014/main" val="2475923622"/>
                  </a:ext>
                </a:extLst>
              </a:tr>
              <a:tr h="546753">
                <a:tc>
                  <a:txBody>
                    <a:bodyPr/>
                    <a:lstStyle/>
                    <a:p>
                      <a:pPr algn="l">
                        <a:lnSpc>
                          <a:spcPct val="107000"/>
                        </a:lnSpc>
                        <a:spcAft>
                          <a:spcPts val="0"/>
                        </a:spcAft>
                      </a:pPr>
                      <a:r>
                        <a:rPr lang="fr-FR" sz="1100">
                          <a:solidFill>
                            <a:sysClr val="windowText" lastClr="000000"/>
                          </a:solidFill>
                          <a:effectLst/>
                        </a:rPr>
                        <a:t> </a:t>
                      </a:r>
                      <a:endParaRPr lang="fr-FR" sz="110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4502" marR="54502"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a:lnSpc>
                          <a:spcPct val="107000"/>
                        </a:lnSpc>
                        <a:spcAft>
                          <a:spcPts val="0"/>
                        </a:spcAft>
                      </a:pPr>
                      <a:r>
                        <a:rPr lang="fr-FR" sz="1100" dirty="0">
                          <a:solidFill>
                            <a:sysClr val="windowText" lastClr="000000"/>
                          </a:solidFill>
                          <a:effectLst/>
                        </a:rPr>
                        <a:t>-</a:t>
                      </a:r>
                    </a:p>
                  </a:txBody>
                  <a:tcPr marL="54502" marR="54502"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07574852"/>
                  </a:ext>
                </a:extLst>
              </a:tr>
              <a:tr h="182251">
                <a:tc>
                  <a:txBody>
                    <a:bodyPr/>
                    <a:lstStyle/>
                    <a:p>
                      <a:pPr algn="l">
                        <a:lnSpc>
                          <a:spcPct val="107000"/>
                        </a:lnSpc>
                        <a:spcAft>
                          <a:spcPts val="0"/>
                        </a:spcAft>
                      </a:pPr>
                      <a:r>
                        <a:rPr lang="fr-FR" sz="1100">
                          <a:solidFill>
                            <a:sysClr val="windowText" lastClr="000000"/>
                          </a:solidFill>
                          <a:effectLst/>
                        </a:rPr>
                        <a:t> </a:t>
                      </a:r>
                      <a:endParaRPr lang="fr-FR" sz="110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4502" marR="54502"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a:lnSpc>
                          <a:spcPct val="107000"/>
                        </a:lnSpc>
                        <a:spcAft>
                          <a:spcPts val="0"/>
                        </a:spcAft>
                      </a:pPr>
                      <a:r>
                        <a:rPr lang="fr-FR" sz="1100">
                          <a:solidFill>
                            <a:sysClr val="windowText" lastClr="000000"/>
                          </a:solidFill>
                          <a:effectLst/>
                        </a:rPr>
                        <a:t> </a:t>
                      </a:r>
                      <a:endParaRPr lang="fr-FR" sz="110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4502" marR="54502"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845051863"/>
                  </a:ext>
                </a:extLst>
              </a:tr>
              <a:tr h="364501">
                <a:tc gridSpan="2">
                  <a:txBody>
                    <a:bodyPr/>
                    <a:lstStyle/>
                    <a:p>
                      <a:pPr algn="l">
                        <a:lnSpc>
                          <a:spcPct val="107000"/>
                        </a:lnSpc>
                        <a:spcAft>
                          <a:spcPts val="0"/>
                        </a:spcAft>
                      </a:pPr>
                      <a:r>
                        <a:rPr lang="fr-FR" sz="1100" dirty="0">
                          <a:solidFill>
                            <a:sysClr val="windowText" lastClr="000000"/>
                          </a:solidFill>
                          <a:effectLst/>
                        </a:rPr>
                        <a:t>Suivi et gestion des dispositifs à demeure (cathéter périnerveux ou péridural, pompe intrathécale)</a:t>
                      </a:r>
                      <a:endParaRPr lang="fr-FR" sz="1100" dirty="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4502" marR="54502"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hMerge="1">
                  <a:txBody>
                    <a:bodyPr/>
                    <a:lstStyle/>
                    <a:p>
                      <a:endParaRPr lang="fr-FR"/>
                    </a:p>
                  </a:txBody>
                  <a:tcPr/>
                </a:tc>
                <a:extLst>
                  <a:ext uri="{0D108BD9-81ED-4DB2-BD59-A6C34878D82A}">
                    <a16:rowId xmlns:a16="http://schemas.microsoft.com/office/drawing/2014/main" val="1648362206"/>
                  </a:ext>
                </a:extLst>
              </a:tr>
              <a:tr h="182251">
                <a:tc>
                  <a:txBody>
                    <a:bodyPr/>
                    <a:lstStyle/>
                    <a:p>
                      <a:pPr algn="l">
                        <a:lnSpc>
                          <a:spcPct val="107000"/>
                        </a:lnSpc>
                        <a:spcAft>
                          <a:spcPts val="0"/>
                        </a:spcAft>
                      </a:pPr>
                      <a:r>
                        <a:rPr lang="fr-FR" sz="1100">
                          <a:solidFill>
                            <a:sysClr val="windowText" lastClr="000000"/>
                          </a:solidFill>
                          <a:effectLst/>
                        </a:rPr>
                        <a:t> </a:t>
                      </a:r>
                      <a:endParaRPr lang="fr-FR" sz="110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4502" marR="54502"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a:lnSpc>
                          <a:spcPct val="107000"/>
                        </a:lnSpc>
                        <a:spcAft>
                          <a:spcPts val="0"/>
                        </a:spcAft>
                      </a:pPr>
                      <a:r>
                        <a:rPr lang="fr-FR" sz="1100">
                          <a:solidFill>
                            <a:sysClr val="windowText" lastClr="000000"/>
                          </a:solidFill>
                          <a:effectLst/>
                        </a:rPr>
                        <a:t>Non</a:t>
                      </a:r>
                      <a:endParaRPr lang="fr-FR" sz="110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4502" marR="54502"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42247676"/>
                  </a:ext>
                </a:extLst>
              </a:tr>
              <a:tr h="182251">
                <a:tc>
                  <a:txBody>
                    <a:bodyPr/>
                    <a:lstStyle/>
                    <a:p>
                      <a:pPr algn="l">
                        <a:lnSpc>
                          <a:spcPct val="107000"/>
                        </a:lnSpc>
                        <a:spcAft>
                          <a:spcPts val="0"/>
                        </a:spcAft>
                      </a:pPr>
                      <a:r>
                        <a:rPr lang="fr-FR" sz="1100">
                          <a:solidFill>
                            <a:sysClr val="windowText" lastClr="000000"/>
                          </a:solidFill>
                          <a:effectLst/>
                        </a:rPr>
                        <a:t> </a:t>
                      </a:r>
                      <a:endParaRPr lang="fr-FR" sz="110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4502" marR="54502"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a:lnSpc>
                          <a:spcPct val="107000"/>
                        </a:lnSpc>
                        <a:spcAft>
                          <a:spcPts val="0"/>
                        </a:spcAft>
                      </a:pPr>
                      <a:r>
                        <a:rPr lang="fr-FR" sz="1100">
                          <a:solidFill>
                            <a:sysClr val="windowText" lastClr="000000"/>
                          </a:solidFill>
                          <a:effectLst/>
                        </a:rPr>
                        <a:t> </a:t>
                      </a:r>
                      <a:endParaRPr lang="fr-FR" sz="110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4502" marR="54502"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506419604"/>
                  </a:ext>
                </a:extLst>
              </a:tr>
              <a:tr h="364501">
                <a:tc>
                  <a:txBody>
                    <a:bodyPr/>
                    <a:lstStyle/>
                    <a:p>
                      <a:pPr algn="l">
                        <a:lnSpc>
                          <a:spcPct val="107000"/>
                        </a:lnSpc>
                        <a:spcAft>
                          <a:spcPts val="0"/>
                        </a:spcAft>
                      </a:pPr>
                      <a:r>
                        <a:rPr lang="fr-FR" sz="1100">
                          <a:solidFill>
                            <a:sysClr val="windowText" lastClr="000000"/>
                          </a:solidFill>
                          <a:effectLst/>
                        </a:rPr>
                        <a:t>Radiologie interventionnelle :</a:t>
                      </a:r>
                      <a:endParaRPr lang="fr-FR" sz="110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4502" marR="54502"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a:lnSpc>
                          <a:spcPct val="107000"/>
                        </a:lnSpc>
                        <a:spcAft>
                          <a:spcPts val="0"/>
                        </a:spcAft>
                      </a:pPr>
                      <a:r>
                        <a:rPr lang="fr-FR" sz="1100">
                          <a:solidFill>
                            <a:sysClr val="windowText" lastClr="000000"/>
                          </a:solidFill>
                          <a:effectLst/>
                        </a:rPr>
                        <a:t>Oui </a:t>
                      </a:r>
                      <a:endParaRPr lang="fr-FR" sz="110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4502" marR="54502"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907553027"/>
                  </a:ext>
                </a:extLst>
              </a:tr>
              <a:tr h="1093504">
                <a:tc>
                  <a:txBody>
                    <a:bodyPr/>
                    <a:lstStyle/>
                    <a:p>
                      <a:pPr algn="l">
                        <a:lnSpc>
                          <a:spcPct val="107000"/>
                        </a:lnSpc>
                        <a:spcAft>
                          <a:spcPts val="0"/>
                        </a:spcAft>
                      </a:pPr>
                      <a:r>
                        <a:rPr lang="fr-FR" sz="1100">
                          <a:solidFill>
                            <a:sysClr val="windowText" lastClr="000000"/>
                          </a:solidFill>
                          <a:effectLst/>
                        </a:rPr>
                        <a:t> </a:t>
                      </a:r>
                      <a:endParaRPr lang="fr-FR" sz="110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4502" marR="54502"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a:lnSpc>
                          <a:spcPct val="107000"/>
                        </a:lnSpc>
                        <a:spcAft>
                          <a:spcPts val="0"/>
                        </a:spcAft>
                      </a:pPr>
                      <a:r>
                        <a:rPr lang="fr-FR" sz="1100" dirty="0">
                          <a:solidFill>
                            <a:sysClr val="windowText" lastClr="000000"/>
                          </a:solidFill>
                          <a:effectLst/>
                        </a:rPr>
                        <a:t>Alcoolisation/phénolisation des plexus sympathique (cœliaque, hypogastrique, impar);</a:t>
                      </a:r>
                    </a:p>
                    <a:p>
                      <a:pPr algn="l">
                        <a:lnSpc>
                          <a:spcPct val="107000"/>
                        </a:lnSpc>
                        <a:spcAft>
                          <a:spcPts val="0"/>
                        </a:spcAft>
                      </a:pPr>
                      <a:r>
                        <a:rPr lang="fr-FR" sz="1100" dirty="0">
                          <a:solidFill>
                            <a:sysClr val="windowText" lastClr="000000"/>
                          </a:solidFill>
                          <a:effectLst/>
                        </a:rPr>
                        <a:t>Embolisation/ chimio-embolisation;</a:t>
                      </a:r>
                    </a:p>
                    <a:p>
                      <a:pPr algn="l">
                        <a:lnSpc>
                          <a:spcPct val="107000"/>
                        </a:lnSpc>
                        <a:spcAft>
                          <a:spcPts val="0"/>
                        </a:spcAft>
                      </a:pPr>
                      <a:r>
                        <a:rPr lang="fr-FR" sz="1100" dirty="0">
                          <a:solidFill>
                            <a:sysClr val="windowText" lastClr="000000"/>
                          </a:solidFill>
                          <a:effectLst/>
                        </a:rPr>
                        <a:t>Radiofréquence;</a:t>
                      </a:r>
                    </a:p>
                    <a:p>
                      <a:pPr algn="l">
                        <a:lnSpc>
                          <a:spcPct val="107000"/>
                        </a:lnSpc>
                        <a:spcAft>
                          <a:spcPts val="0"/>
                        </a:spcAft>
                      </a:pPr>
                      <a:r>
                        <a:rPr lang="fr-FR" sz="1100" dirty="0">
                          <a:solidFill>
                            <a:sysClr val="windowText" lastClr="000000"/>
                          </a:solidFill>
                          <a:effectLst/>
                        </a:rPr>
                        <a:t>Cryothérapie;</a:t>
                      </a:r>
                    </a:p>
                    <a:p>
                      <a:pPr algn="l">
                        <a:lnSpc>
                          <a:spcPct val="107000"/>
                        </a:lnSpc>
                        <a:spcAft>
                          <a:spcPts val="0"/>
                        </a:spcAft>
                      </a:pPr>
                      <a:r>
                        <a:rPr lang="fr-FR" sz="1100" dirty="0">
                          <a:solidFill>
                            <a:sysClr val="windowText" lastClr="000000"/>
                          </a:solidFill>
                          <a:effectLst/>
                        </a:rPr>
                        <a:t>Cimentoplastie</a:t>
                      </a:r>
                      <a:endParaRPr lang="fr-FR" sz="1100" dirty="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4502" marR="54502"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883310227"/>
                  </a:ext>
                </a:extLst>
              </a:tr>
              <a:tr h="182251">
                <a:tc>
                  <a:txBody>
                    <a:bodyPr/>
                    <a:lstStyle/>
                    <a:p>
                      <a:pPr algn="l">
                        <a:lnSpc>
                          <a:spcPct val="107000"/>
                        </a:lnSpc>
                        <a:spcAft>
                          <a:spcPts val="0"/>
                        </a:spcAft>
                      </a:pPr>
                      <a:r>
                        <a:rPr lang="fr-FR" sz="1100" dirty="0">
                          <a:solidFill>
                            <a:sysClr val="windowText" lastClr="000000"/>
                          </a:solidFill>
                          <a:effectLst/>
                        </a:rPr>
                        <a:t> </a:t>
                      </a:r>
                      <a:endParaRPr lang="fr-FR" sz="1100" dirty="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4502" marR="54502"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a:lnSpc>
                          <a:spcPct val="107000"/>
                        </a:lnSpc>
                        <a:spcAft>
                          <a:spcPts val="0"/>
                        </a:spcAft>
                      </a:pPr>
                      <a:r>
                        <a:rPr lang="fr-FR" sz="1100" dirty="0">
                          <a:solidFill>
                            <a:sysClr val="windowText" lastClr="000000"/>
                          </a:solidFill>
                          <a:effectLst/>
                        </a:rPr>
                        <a:t> </a:t>
                      </a:r>
                      <a:endParaRPr lang="fr-FR" sz="1100" dirty="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4502" marR="54502"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550512753"/>
                  </a:ext>
                </a:extLst>
              </a:tr>
              <a:tr h="182251">
                <a:tc>
                  <a:txBody>
                    <a:bodyPr/>
                    <a:lstStyle/>
                    <a:p>
                      <a:pPr algn="l">
                        <a:lnSpc>
                          <a:spcPct val="107000"/>
                        </a:lnSpc>
                        <a:spcAft>
                          <a:spcPts val="0"/>
                        </a:spcAft>
                      </a:pPr>
                      <a:r>
                        <a:rPr lang="fr-FR" sz="1100" dirty="0">
                          <a:solidFill>
                            <a:sysClr val="windowText" lastClr="000000"/>
                          </a:solidFill>
                          <a:effectLst/>
                        </a:rPr>
                        <a:t>Chirurgie :</a:t>
                      </a:r>
                      <a:endParaRPr lang="fr-FR" sz="1100" dirty="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4502" marR="54502"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a:lnSpc>
                          <a:spcPct val="107000"/>
                        </a:lnSpc>
                        <a:spcAft>
                          <a:spcPts val="0"/>
                        </a:spcAft>
                      </a:pPr>
                      <a:r>
                        <a:rPr lang="fr-FR" sz="1100" dirty="0">
                          <a:solidFill>
                            <a:sysClr val="windowText" lastClr="000000"/>
                          </a:solidFill>
                          <a:effectLst/>
                        </a:rPr>
                        <a:t>Oui</a:t>
                      </a:r>
                      <a:endParaRPr lang="fr-FR" sz="1100" dirty="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4502" marR="54502"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603004852"/>
                  </a:ext>
                </a:extLst>
              </a:tr>
              <a:tr h="364501">
                <a:tc>
                  <a:txBody>
                    <a:bodyPr/>
                    <a:lstStyle/>
                    <a:p>
                      <a:pPr algn="l">
                        <a:lnSpc>
                          <a:spcPct val="107000"/>
                        </a:lnSpc>
                        <a:spcAft>
                          <a:spcPts val="0"/>
                        </a:spcAft>
                      </a:pPr>
                      <a:r>
                        <a:rPr lang="fr-FR" sz="1100" dirty="0">
                          <a:solidFill>
                            <a:sysClr val="windowText" lastClr="000000"/>
                          </a:solidFill>
                          <a:effectLst/>
                        </a:rPr>
                        <a:t> </a:t>
                      </a:r>
                      <a:endParaRPr lang="fr-FR" sz="1100" dirty="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4502" marR="54502"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a:lnSpc>
                          <a:spcPct val="107000"/>
                        </a:lnSpc>
                        <a:spcAft>
                          <a:spcPts val="0"/>
                        </a:spcAft>
                      </a:pPr>
                      <a:r>
                        <a:rPr lang="fr-FR" sz="1100" dirty="0">
                          <a:solidFill>
                            <a:sysClr val="windowText" lastClr="000000"/>
                          </a:solidFill>
                          <a:effectLst/>
                        </a:rPr>
                        <a:t>Vertébroplastie;</a:t>
                      </a:r>
                    </a:p>
                    <a:p>
                      <a:pPr algn="l">
                        <a:lnSpc>
                          <a:spcPct val="107000"/>
                        </a:lnSpc>
                        <a:spcAft>
                          <a:spcPts val="0"/>
                        </a:spcAft>
                      </a:pPr>
                      <a:r>
                        <a:rPr lang="fr-FR" sz="1100" dirty="0">
                          <a:solidFill>
                            <a:sysClr val="windowText" lastClr="000000"/>
                          </a:solidFill>
                          <a:effectLst/>
                        </a:rPr>
                        <a:t>Neurostimulation médullaire</a:t>
                      </a:r>
                      <a:endParaRPr lang="fr-FR" sz="1100" dirty="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4502" marR="54502"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4278836061"/>
                  </a:ext>
                </a:extLst>
              </a:tr>
              <a:tr h="182251">
                <a:tc>
                  <a:txBody>
                    <a:bodyPr/>
                    <a:lstStyle/>
                    <a:p>
                      <a:pPr algn="l">
                        <a:lnSpc>
                          <a:spcPct val="107000"/>
                        </a:lnSpc>
                        <a:spcAft>
                          <a:spcPts val="0"/>
                        </a:spcAft>
                      </a:pPr>
                      <a:r>
                        <a:rPr lang="fr-FR" sz="1100" dirty="0">
                          <a:solidFill>
                            <a:sysClr val="windowText" lastClr="000000"/>
                          </a:solidFill>
                          <a:effectLst/>
                        </a:rPr>
                        <a:t> </a:t>
                      </a:r>
                      <a:endParaRPr lang="fr-FR" sz="1100" dirty="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4502" marR="54502"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a:lnSpc>
                          <a:spcPct val="107000"/>
                        </a:lnSpc>
                        <a:spcAft>
                          <a:spcPts val="0"/>
                        </a:spcAft>
                      </a:pPr>
                      <a:r>
                        <a:rPr lang="fr-FR" sz="1100" dirty="0">
                          <a:solidFill>
                            <a:sysClr val="windowText" lastClr="000000"/>
                          </a:solidFill>
                          <a:effectLst/>
                        </a:rPr>
                        <a:t> </a:t>
                      </a:r>
                      <a:endParaRPr lang="fr-FR" sz="1100" dirty="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4502" marR="54502"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617547314"/>
                  </a:ext>
                </a:extLst>
              </a:tr>
            </a:tbl>
          </a:graphicData>
        </a:graphic>
      </p:graphicFrame>
      <p:sp>
        <p:nvSpPr>
          <p:cNvPr id="15" name="ZoneTexte 14"/>
          <p:cNvSpPr txBox="1"/>
          <p:nvPr/>
        </p:nvSpPr>
        <p:spPr>
          <a:xfrm>
            <a:off x="0" y="6604084"/>
            <a:ext cx="2047356" cy="253916"/>
          </a:xfrm>
          <a:prstGeom prst="rect">
            <a:avLst/>
          </a:prstGeom>
        </p:spPr>
        <p:txBody>
          <a:bodyPr wrap="none" rtlCol="0">
            <a:spAutoFit/>
          </a:bodyPr>
          <a:lstStyle/>
          <a:p>
            <a:pPr marL="0" indent="0" algn="ctr">
              <a:buNone/>
            </a:pPr>
            <a:r>
              <a:rPr lang="fr-FR" sz="1050" i="1" dirty="0"/>
              <a:t>Enquêtes DSRC NEON, 2022-2025 </a:t>
            </a:r>
          </a:p>
        </p:txBody>
      </p:sp>
    </p:spTree>
    <p:extLst>
      <p:ext uri="{BB962C8B-B14F-4D97-AF65-F5344CB8AC3E}">
        <p14:creationId xmlns:p14="http://schemas.microsoft.com/office/powerpoint/2010/main" val="272302574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26" name="Image 2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79833" y="4397105"/>
            <a:ext cx="5149542" cy="1651022"/>
          </a:xfrm>
          <a:prstGeom prst="rect">
            <a:avLst/>
          </a:prstGeom>
        </p:spPr>
      </p:pic>
      <p:pic>
        <p:nvPicPr>
          <p:cNvPr id="30" name="Image 2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79833" y="1033463"/>
            <a:ext cx="5149542" cy="2923395"/>
          </a:xfrm>
          <a:prstGeom prst="rect">
            <a:avLst/>
          </a:prstGeom>
        </p:spPr>
      </p:pic>
      <p:pic>
        <p:nvPicPr>
          <p:cNvPr id="27" name="Image 2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836409" y="1033463"/>
            <a:ext cx="4328535" cy="2513797"/>
          </a:xfrm>
          <a:prstGeom prst="rect">
            <a:avLst/>
          </a:prstGeom>
        </p:spPr>
      </p:pic>
      <p:pic>
        <p:nvPicPr>
          <p:cNvPr id="28" name="Image 2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836410" y="3624264"/>
            <a:ext cx="4328535" cy="1481136"/>
          </a:xfrm>
          <a:prstGeom prst="rect">
            <a:avLst/>
          </a:prstGeom>
        </p:spPr>
      </p:pic>
      <p:pic>
        <p:nvPicPr>
          <p:cNvPr id="29" name="Image 28"/>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836409" y="5182404"/>
            <a:ext cx="4328535" cy="675470"/>
          </a:xfrm>
          <a:prstGeom prst="rect">
            <a:avLst/>
          </a:prstGeom>
        </p:spPr>
      </p:pic>
      <p:sp>
        <p:nvSpPr>
          <p:cNvPr id="31" name="ZoneTexte 30"/>
          <p:cNvSpPr txBox="1"/>
          <p:nvPr/>
        </p:nvSpPr>
        <p:spPr>
          <a:xfrm>
            <a:off x="1279833" y="301666"/>
            <a:ext cx="3991670" cy="400110"/>
          </a:xfrm>
          <a:prstGeom prst="rect">
            <a:avLst/>
          </a:prstGeom>
        </p:spPr>
        <p:txBody>
          <a:bodyPr wrap="none" rtlCol="0">
            <a:spAutoFit/>
          </a:bodyPr>
          <a:lstStyle/>
          <a:p>
            <a:r>
              <a:rPr lang="fr-FR" sz="2000" b="1" dirty="0"/>
              <a:t>CHRU DE NANCY (Hôpital d’enfants)</a:t>
            </a:r>
            <a:endParaRPr lang="fr-FR" sz="2000" dirty="0"/>
          </a:p>
        </p:txBody>
      </p:sp>
      <p:pic>
        <p:nvPicPr>
          <p:cNvPr id="7" name="Image 6"/>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rot="5400000">
            <a:off x="4917077" y="358816"/>
            <a:ext cx="400110" cy="400110"/>
          </a:xfrm>
          <a:prstGeom prst="rect">
            <a:avLst/>
          </a:prstGeom>
        </p:spPr>
      </p:pic>
      <p:pic>
        <p:nvPicPr>
          <p:cNvPr id="8" name="Image 7"/>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279833" y="252816"/>
            <a:ext cx="404990" cy="409869"/>
          </a:xfrm>
          <a:prstGeom prst="rect">
            <a:avLst/>
          </a:prstGeom>
        </p:spPr>
      </p:pic>
      <p:graphicFrame>
        <p:nvGraphicFramePr>
          <p:cNvPr id="9" name="Tableau 8"/>
          <p:cNvGraphicFramePr>
            <a:graphicFrameLocks noGrp="1"/>
          </p:cNvGraphicFramePr>
          <p:nvPr>
            <p:extLst>
              <p:ext uri="{D42A27DB-BD31-4B8C-83A1-F6EECF244321}">
                <p14:modId xmlns:p14="http://schemas.microsoft.com/office/powerpoint/2010/main" val="4130632595"/>
              </p:ext>
            </p:extLst>
          </p:nvPr>
        </p:nvGraphicFramePr>
        <p:xfrm>
          <a:off x="1353280" y="819393"/>
          <a:ext cx="5002648" cy="5540689"/>
        </p:xfrm>
        <a:graphic>
          <a:graphicData uri="http://schemas.openxmlformats.org/drawingml/2006/table">
            <a:tbl>
              <a:tblPr firstRow="1" firstCol="1" bandRow="1">
                <a:tableStyleId>{5C22544A-7EE6-4342-B048-85BDC9FD1C3A}</a:tableStyleId>
              </a:tblPr>
              <a:tblGrid>
                <a:gridCol w="2128546">
                  <a:extLst>
                    <a:ext uri="{9D8B030D-6E8A-4147-A177-3AD203B41FA5}">
                      <a16:colId xmlns:a16="http://schemas.microsoft.com/office/drawing/2014/main" val="758165402"/>
                    </a:ext>
                  </a:extLst>
                </a:gridCol>
                <a:gridCol w="2874102">
                  <a:extLst>
                    <a:ext uri="{9D8B030D-6E8A-4147-A177-3AD203B41FA5}">
                      <a16:colId xmlns:a16="http://schemas.microsoft.com/office/drawing/2014/main" val="4286279396"/>
                    </a:ext>
                  </a:extLst>
                </a:gridCol>
              </a:tblGrid>
              <a:tr h="270596">
                <a:tc gridSpan="2">
                  <a:txBody>
                    <a:bodyPr/>
                    <a:lstStyle/>
                    <a:p>
                      <a:pPr algn="l">
                        <a:lnSpc>
                          <a:spcPct val="107000"/>
                        </a:lnSpc>
                        <a:spcAft>
                          <a:spcPts val="0"/>
                        </a:spcAft>
                      </a:pPr>
                      <a:r>
                        <a:rPr lang="fr-FR" sz="1400" dirty="0">
                          <a:solidFill>
                            <a:sysClr val="windowText" lastClr="000000"/>
                          </a:solidFill>
                          <a:effectLst/>
                        </a:rPr>
                        <a:t>Informations générales</a:t>
                      </a:r>
                      <a:endParaRPr lang="fr-FR" sz="1400" dirty="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8458" marR="58458" marT="0" marB="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hMerge="1">
                  <a:txBody>
                    <a:bodyPr/>
                    <a:lstStyle/>
                    <a:p>
                      <a:endParaRPr lang="fr-FR"/>
                    </a:p>
                  </a:txBody>
                  <a:tcPr/>
                </a:tc>
                <a:extLst>
                  <a:ext uri="{0D108BD9-81ED-4DB2-BD59-A6C34878D82A}">
                    <a16:rowId xmlns:a16="http://schemas.microsoft.com/office/drawing/2014/main" val="1186957059"/>
                  </a:ext>
                </a:extLst>
              </a:tr>
              <a:tr h="199329">
                <a:tc>
                  <a:txBody>
                    <a:bodyPr/>
                    <a:lstStyle/>
                    <a:p>
                      <a:pPr algn="l">
                        <a:lnSpc>
                          <a:spcPct val="107000"/>
                        </a:lnSpc>
                        <a:spcAft>
                          <a:spcPts val="0"/>
                        </a:spcAft>
                      </a:pPr>
                      <a:r>
                        <a:rPr lang="fr-FR" sz="1100" dirty="0">
                          <a:solidFill>
                            <a:sysClr val="windowText" lastClr="000000"/>
                          </a:solidFill>
                          <a:effectLst/>
                        </a:rPr>
                        <a:t> Médecin </a:t>
                      </a:r>
                      <a:r>
                        <a:rPr lang="fr-FR" sz="1100" b="1" kern="1200" dirty="0">
                          <a:solidFill>
                            <a:sysClr val="windowText" lastClr="000000"/>
                          </a:solidFill>
                          <a:effectLst/>
                          <a:latin typeface="+mn-lt"/>
                          <a:ea typeface="+mn-ea"/>
                          <a:cs typeface="+mn-cs"/>
                        </a:rPr>
                        <a:t>responsable</a:t>
                      </a:r>
                      <a:r>
                        <a:rPr lang="fr-FR" sz="1100" dirty="0">
                          <a:solidFill>
                            <a:sysClr val="windowText" lastClr="000000"/>
                          </a:solidFill>
                          <a:effectLst/>
                        </a:rPr>
                        <a:t> :</a:t>
                      </a:r>
                      <a:endParaRPr lang="fr-FR" sz="1100" dirty="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8458" marR="58458" marT="0" marB="0">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algn="l">
                        <a:lnSpc>
                          <a:spcPct val="107000"/>
                        </a:lnSpc>
                        <a:spcAft>
                          <a:spcPts val="0"/>
                        </a:spcAft>
                      </a:pPr>
                      <a:r>
                        <a:rPr lang="fr-FR" sz="1100" dirty="0">
                          <a:solidFill>
                            <a:sysClr val="windowText" lastClr="000000"/>
                          </a:solidFill>
                          <a:effectLst/>
                        </a:rPr>
                        <a:t>Dr Ludovic MANSUY </a:t>
                      </a:r>
                      <a:endParaRPr lang="fr-FR" sz="1100" dirty="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8458" marR="58458" marT="0" marB="0">
                    <a:lnL w="12700" cmpd="sng">
                      <a:noFill/>
                    </a:lnL>
                    <a:lnR w="12700" cmpd="sng">
                      <a:noFill/>
                    </a:lnR>
                    <a:lnT w="381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67895559"/>
                  </a:ext>
                </a:extLst>
              </a:tr>
              <a:tr h="199329">
                <a:tc>
                  <a:txBody>
                    <a:bodyPr/>
                    <a:lstStyle/>
                    <a:p>
                      <a:pPr algn="l">
                        <a:lnSpc>
                          <a:spcPct val="107000"/>
                        </a:lnSpc>
                        <a:spcAft>
                          <a:spcPts val="0"/>
                        </a:spcAft>
                      </a:pPr>
                      <a:r>
                        <a:rPr lang="fr-FR" sz="1100" dirty="0">
                          <a:solidFill>
                            <a:sysClr val="windowText" lastClr="000000"/>
                          </a:solidFill>
                          <a:effectLst/>
                        </a:rPr>
                        <a:t> </a:t>
                      </a:r>
                      <a:endParaRPr lang="fr-FR" sz="1100" dirty="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8458" marR="58458"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a:lnSpc>
                          <a:spcPct val="107000"/>
                        </a:lnSpc>
                        <a:spcAft>
                          <a:spcPts val="0"/>
                        </a:spcAft>
                      </a:pPr>
                      <a:r>
                        <a:rPr lang="fr-FR" sz="1100" dirty="0">
                          <a:solidFill>
                            <a:sysClr val="windowText" lastClr="000000"/>
                          </a:solidFill>
                          <a:effectLst/>
                        </a:rPr>
                        <a:t> </a:t>
                      </a:r>
                      <a:endParaRPr lang="fr-FR" sz="1100" dirty="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8458" marR="58458"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708685160"/>
                  </a:ext>
                </a:extLst>
              </a:tr>
              <a:tr h="199329">
                <a:tc>
                  <a:txBody>
                    <a:bodyPr/>
                    <a:lstStyle/>
                    <a:p>
                      <a:pPr algn="l">
                        <a:lnSpc>
                          <a:spcPct val="107000"/>
                        </a:lnSpc>
                        <a:spcAft>
                          <a:spcPts val="0"/>
                        </a:spcAft>
                      </a:pPr>
                      <a:r>
                        <a:rPr lang="fr-FR" sz="1100" dirty="0">
                          <a:solidFill>
                            <a:sysClr val="windowText" lastClr="000000"/>
                          </a:solidFill>
                          <a:effectLst/>
                        </a:rPr>
                        <a:t>Labellisation SDC :</a:t>
                      </a:r>
                      <a:endParaRPr lang="fr-FR" sz="1100" dirty="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8458" marR="58458"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a:lnSpc>
                          <a:spcPct val="107000"/>
                        </a:lnSpc>
                        <a:spcAft>
                          <a:spcPts val="0"/>
                        </a:spcAft>
                      </a:pPr>
                      <a:r>
                        <a:rPr lang="fr-FR" sz="1100" dirty="0">
                          <a:solidFill>
                            <a:sysClr val="windowText" lastClr="000000"/>
                          </a:solidFill>
                          <a:effectLst/>
                        </a:rPr>
                        <a:t>Centre</a:t>
                      </a:r>
                      <a:endParaRPr lang="fr-FR" sz="1100" dirty="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8458" marR="58458"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439699308"/>
                  </a:ext>
                </a:extLst>
              </a:tr>
              <a:tr h="199329">
                <a:tc>
                  <a:txBody>
                    <a:bodyPr/>
                    <a:lstStyle/>
                    <a:p>
                      <a:pPr algn="l">
                        <a:lnSpc>
                          <a:spcPct val="107000"/>
                        </a:lnSpc>
                        <a:spcAft>
                          <a:spcPts val="0"/>
                        </a:spcAft>
                      </a:pPr>
                      <a:r>
                        <a:rPr lang="fr-FR" sz="1100" dirty="0">
                          <a:solidFill>
                            <a:sysClr val="windowText" lastClr="000000"/>
                          </a:solidFill>
                          <a:effectLst/>
                        </a:rPr>
                        <a:t>Type pédiatrique :</a:t>
                      </a:r>
                      <a:endParaRPr lang="fr-FR" sz="1100" dirty="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8458" marR="58458"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a:lnSpc>
                          <a:spcPct val="107000"/>
                        </a:lnSpc>
                        <a:spcAft>
                          <a:spcPts val="0"/>
                        </a:spcAft>
                      </a:pPr>
                      <a:r>
                        <a:rPr lang="fr-FR" sz="1100" dirty="0">
                          <a:solidFill>
                            <a:sysClr val="windowText" lastClr="000000"/>
                          </a:solidFill>
                          <a:effectLst/>
                        </a:rPr>
                        <a:t>exclusive</a:t>
                      </a:r>
                      <a:endParaRPr lang="fr-FR" sz="1100" dirty="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8458" marR="58458"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995944050"/>
                  </a:ext>
                </a:extLst>
              </a:tr>
              <a:tr h="199329">
                <a:tc>
                  <a:txBody>
                    <a:bodyPr/>
                    <a:lstStyle/>
                    <a:p>
                      <a:pPr algn="l">
                        <a:lnSpc>
                          <a:spcPct val="107000"/>
                        </a:lnSpc>
                        <a:spcAft>
                          <a:spcPts val="0"/>
                        </a:spcAft>
                      </a:pPr>
                      <a:r>
                        <a:rPr lang="fr-FR" sz="1100" dirty="0">
                          <a:solidFill>
                            <a:sysClr val="windowText" lastClr="000000"/>
                          </a:solidFill>
                          <a:effectLst/>
                        </a:rPr>
                        <a:t>Type oncologique :</a:t>
                      </a:r>
                      <a:endParaRPr lang="fr-FR" sz="1100" dirty="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8458" marR="58458"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a:lnSpc>
                          <a:spcPct val="107000"/>
                        </a:lnSpc>
                        <a:spcAft>
                          <a:spcPts val="0"/>
                        </a:spcAft>
                      </a:pPr>
                      <a:r>
                        <a:rPr lang="fr-FR" sz="1100" dirty="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rPr>
                        <a:t>-</a:t>
                      </a:r>
                    </a:p>
                  </a:txBody>
                  <a:tcPr marL="58458" marR="58458"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417029450"/>
                  </a:ext>
                </a:extLst>
              </a:tr>
              <a:tr h="199329">
                <a:tc>
                  <a:txBody>
                    <a:bodyPr/>
                    <a:lstStyle/>
                    <a:p>
                      <a:pPr algn="l">
                        <a:lnSpc>
                          <a:spcPct val="107000"/>
                        </a:lnSpc>
                        <a:spcAft>
                          <a:spcPts val="0"/>
                        </a:spcAft>
                      </a:pPr>
                      <a:r>
                        <a:rPr lang="fr-FR" sz="1100" dirty="0">
                          <a:solidFill>
                            <a:sysClr val="windowText" lastClr="000000"/>
                          </a:solidFill>
                          <a:effectLst/>
                        </a:rPr>
                        <a:t> </a:t>
                      </a:r>
                      <a:endParaRPr lang="fr-FR" sz="1100" dirty="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8458" marR="58458"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a:lnSpc>
                          <a:spcPct val="107000"/>
                        </a:lnSpc>
                        <a:spcAft>
                          <a:spcPts val="0"/>
                        </a:spcAft>
                      </a:pPr>
                      <a:r>
                        <a:rPr lang="fr-FR" sz="1100" dirty="0">
                          <a:solidFill>
                            <a:sysClr val="windowText" lastClr="000000"/>
                          </a:solidFill>
                          <a:effectLst/>
                        </a:rPr>
                        <a:t> </a:t>
                      </a:r>
                      <a:endParaRPr lang="fr-FR" sz="1100" dirty="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8458" marR="58458"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553000475"/>
                  </a:ext>
                </a:extLst>
              </a:tr>
              <a:tr h="616444">
                <a:tc>
                  <a:txBody>
                    <a:bodyPr/>
                    <a:lstStyle/>
                    <a:p>
                      <a:pPr algn="l">
                        <a:lnSpc>
                          <a:spcPct val="107000"/>
                        </a:lnSpc>
                        <a:spcAft>
                          <a:spcPts val="0"/>
                        </a:spcAft>
                      </a:pPr>
                      <a:r>
                        <a:rPr lang="fr-FR" sz="1100" dirty="0">
                          <a:solidFill>
                            <a:sysClr val="windowText" lastClr="000000"/>
                          </a:solidFill>
                          <a:effectLst/>
                        </a:rPr>
                        <a:t>Adressage :</a:t>
                      </a:r>
                      <a:endParaRPr lang="fr-FR" sz="1100" dirty="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8458" marR="58458"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a:lnSpc>
                          <a:spcPct val="107000"/>
                        </a:lnSpc>
                        <a:spcAft>
                          <a:spcPts val="0"/>
                        </a:spcAft>
                      </a:pPr>
                      <a:r>
                        <a:rPr lang="fr-FR" sz="1100" dirty="0">
                          <a:solidFill>
                            <a:sysClr val="windowText" lastClr="000000"/>
                          </a:solidFill>
                          <a:effectLst/>
                        </a:rPr>
                        <a:t>Filière interne à la structure ;</a:t>
                      </a:r>
                    </a:p>
                    <a:p>
                      <a:pPr algn="l">
                        <a:lnSpc>
                          <a:spcPct val="107000"/>
                        </a:lnSpc>
                        <a:spcAft>
                          <a:spcPts val="0"/>
                        </a:spcAft>
                      </a:pPr>
                      <a:r>
                        <a:rPr lang="fr-FR" sz="1100" dirty="0">
                          <a:solidFill>
                            <a:sysClr val="windowText" lastClr="000000"/>
                          </a:solidFill>
                          <a:effectLst/>
                        </a:rPr>
                        <a:t>Filière inter-établissements ;</a:t>
                      </a:r>
                    </a:p>
                    <a:p>
                      <a:pPr algn="l">
                        <a:lnSpc>
                          <a:spcPct val="107000"/>
                        </a:lnSpc>
                        <a:spcAft>
                          <a:spcPts val="0"/>
                        </a:spcAft>
                      </a:pPr>
                      <a:r>
                        <a:rPr lang="fr-FR" sz="1100" dirty="0">
                          <a:solidFill>
                            <a:sysClr val="windowText" lastClr="000000"/>
                          </a:solidFill>
                          <a:effectLst/>
                        </a:rPr>
                        <a:t>Adressage direct Ville-Hôpital</a:t>
                      </a:r>
                      <a:endParaRPr lang="fr-FR" sz="1100" dirty="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8458" marR="58458"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17100150"/>
                  </a:ext>
                </a:extLst>
              </a:tr>
              <a:tr h="199329">
                <a:tc>
                  <a:txBody>
                    <a:bodyPr/>
                    <a:lstStyle/>
                    <a:p>
                      <a:pPr algn="l">
                        <a:lnSpc>
                          <a:spcPct val="107000"/>
                        </a:lnSpc>
                        <a:spcAft>
                          <a:spcPts val="0"/>
                        </a:spcAft>
                      </a:pPr>
                      <a:r>
                        <a:rPr lang="fr-FR" sz="1100" dirty="0">
                          <a:solidFill>
                            <a:sysClr val="windowText" lastClr="000000"/>
                          </a:solidFill>
                          <a:effectLst/>
                        </a:rPr>
                        <a:t> </a:t>
                      </a:r>
                      <a:endParaRPr lang="fr-FR" sz="1100" dirty="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8458" marR="58458"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a:lnSpc>
                          <a:spcPct val="107000"/>
                        </a:lnSpc>
                        <a:spcAft>
                          <a:spcPts val="0"/>
                        </a:spcAft>
                      </a:pPr>
                      <a:r>
                        <a:rPr lang="fr-FR" sz="1100" dirty="0">
                          <a:solidFill>
                            <a:sysClr val="windowText" lastClr="000000"/>
                          </a:solidFill>
                          <a:effectLst/>
                        </a:rPr>
                        <a:t> </a:t>
                      </a:r>
                      <a:endParaRPr lang="fr-FR" sz="1100" dirty="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8458" marR="58458"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351109622"/>
                  </a:ext>
                </a:extLst>
              </a:tr>
              <a:tr h="199329">
                <a:tc>
                  <a:txBody>
                    <a:bodyPr/>
                    <a:lstStyle/>
                    <a:p>
                      <a:pPr algn="l">
                        <a:lnSpc>
                          <a:spcPct val="107000"/>
                        </a:lnSpc>
                        <a:spcAft>
                          <a:spcPts val="0"/>
                        </a:spcAft>
                      </a:pPr>
                      <a:r>
                        <a:rPr lang="fr-FR" sz="1100" dirty="0">
                          <a:solidFill>
                            <a:sysClr val="windowText" lastClr="000000"/>
                          </a:solidFill>
                          <a:effectLst/>
                        </a:rPr>
                        <a:t>Partenariat / En lien avec :</a:t>
                      </a:r>
                      <a:endParaRPr lang="fr-FR" sz="1100" dirty="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8458" marR="58458"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a:lnSpc>
                          <a:spcPct val="107000"/>
                        </a:lnSpc>
                        <a:spcAft>
                          <a:spcPts val="0"/>
                        </a:spcAft>
                      </a:pPr>
                      <a:r>
                        <a:rPr lang="fr-FR" sz="1100" dirty="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rPr>
                        <a:t>-</a:t>
                      </a:r>
                    </a:p>
                  </a:txBody>
                  <a:tcPr marL="58458" marR="58458"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755796776"/>
                  </a:ext>
                </a:extLst>
              </a:tr>
              <a:tr h="199329">
                <a:tc>
                  <a:txBody>
                    <a:bodyPr/>
                    <a:lstStyle/>
                    <a:p>
                      <a:pPr algn="l">
                        <a:lnSpc>
                          <a:spcPct val="107000"/>
                        </a:lnSpc>
                        <a:spcAft>
                          <a:spcPts val="0"/>
                        </a:spcAft>
                      </a:pPr>
                      <a:r>
                        <a:rPr lang="fr-FR" sz="1100" dirty="0">
                          <a:solidFill>
                            <a:sysClr val="windowText" lastClr="000000"/>
                          </a:solidFill>
                          <a:effectLst/>
                        </a:rPr>
                        <a:t> </a:t>
                      </a:r>
                      <a:endParaRPr lang="fr-FR" sz="1100" dirty="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8458" marR="58458"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a:lnSpc>
                          <a:spcPct val="107000"/>
                        </a:lnSpc>
                        <a:spcAft>
                          <a:spcPts val="0"/>
                        </a:spcAft>
                      </a:pPr>
                      <a:r>
                        <a:rPr lang="fr-FR" sz="1100" dirty="0">
                          <a:solidFill>
                            <a:sysClr val="windowText" lastClr="000000"/>
                          </a:solidFill>
                          <a:effectLst/>
                        </a:rPr>
                        <a:t> </a:t>
                      </a:r>
                      <a:endParaRPr lang="fr-FR" sz="1100" dirty="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8458" marR="58458"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729997984"/>
                  </a:ext>
                </a:extLst>
              </a:tr>
              <a:tr h="253665">
                <a:tc>
                  <a:txBody>
                    <a:bodyPr/>
                    <a:lstStyle/>
                    <a:p>
                      <a:pPr algn="l">
                        <a:lnSpc>
                          <a:spcPct val="107000"/>
                        </a:lnSpc>
                        <a:spcAft>
                          <a:spcPts val="0"/>
                        </a:spcAft>
                      </a:pPr>
                      <a:r>
                        <a:rPr lang="fr-FR" sz="1400" dirty="0">
                          <a:solidFill>
                            <a:sysClr val="windowText" lastClr="000000"/>
                          </a:solidFill>
                          <a:effectLst/>
                        </a:rPr>
                        <a:t>RCP Douleur</a:t>
                      </a:r>
                      <a:endParaRPr lang="fr-FR" sz="1400" dirty="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8458" marR="58458"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a:lnSpc>
                          <a:spcPct val="107000"/>
                        </a:lnSpc>
                        <a:spcAft>
                          <a:spcPts val="0"/>
                        </a:spcAft>
                      </a:pPr>
                      <a:r>
                        <a:rPr lang="fr-FR" sz="1100" dirty="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rPr>
                        <a:t>-</a:t>
                      </a:r>
                    </a:p>
                  </a:txBody>
                  <a:tcPr marL="58458" marR="58458"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4082380804"/>
                  </a:ext>
                </a:extLst>
              </a:tr>
              <a:tr h="199329">
                <a:tc>
                  <a:txBody>
                    <a:bodyPr/>
                    <a:lstStyle/>
                    <a:p>
                      <a:pPr algn="l">
                        <a:lnSpc>
                          <a:spcPct val="107000"/>
                        </a:lnSpc>
                        <a:spcAft>
                          <a:spcPts val="0"/>
                        </a:spcAft>
                      </a:pPr>
                      <a:r>
                        <a:rPr lang="fr-FR" sz="1100" dirty="0">
                          <a:solidFill>
                            <a:sysClr val="windowText" lastClr="000000"/>
                          </a:solidFill>
                          <a:effectLst/>
                        </a:rPr>
                        <a:t> </a:t>
                      </a:r>
                      <a:endParaRPr lang="fr-FR" sz="1100" dirty="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8458" marR="58458"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a:lnSpc>
                          <a:spcPct val="107000"/>
                        </a:lnSpc>
                        <a:spcAft>
                          <a:spcPts val="0"/>
                        </a:spcAft>
                      </a:pPr>
                      <a:r>
                        <a:rPr lang="fr-FR" sz="1100" dirty="0">
                          <a:solidFill>
                            <a:sysClr val="windowText" lastClr="000000"/>
                          </a:solidFill>
                          <a:effectLst/>
                        </a:rPr>
                        <a:t> </a:t>
                      </a:r>
                      <a:endParaRPr lang="fr-FR" sz="1100" dirty="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8458" marR="58458"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51688409"/>
                  </a:ext>
                </a:extLst>
              </a:tr>
              <a:tr h="199329">
                <a:tc>
                  <a:txBody>
                    <a:bodyPr/>
                    <a:lstStyle/>
                    <a:p>
                      <a:pPr algn="l">
                        <a:lnSpc>
                          <a:spcPct val="107000"/>
                        </a:lnSpc>
                        <a:spcAft>
                          <a:spcPts val="0"/>
                        </a:spcAft>
                      </a:pPr>
                      <a:r>
                        <a:rPr lang="fr-FR" sz="1100" dirty="0">
                          <a:solidFill>
                            <a:sysClr val="windowText" lastClr="000000"/>
                          </a:solidFill>
                          <a:effectLst/>
                        </a:rPr>
                        <a:t> </a:t>
                      </a:r>
                      <a:endParaRPr lang="fr-FR" sz="1100" dirty="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8458" marR="58458"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a:lnSpc>
                          <a:spcPct val="107000"/>
                        </a:lnSpc>
                        <a:spcAft>
                          <a:spcPts val="0"/>
                        </a:spcAft>
                      </a:pPr>
                      <a:r>
                        <a:rPr lang="fr-FR" sz="1100" dirty="0">
                          <a:solidFill>
                            <a:sysClr val="windowText" lastClr="000000"/>
                          </a:solidFill>
                          <a:effectLst/>
                        </a:rPr>
                        <a:t> </a:t>
                      </a:r>
                      <a:endParaRPr lang="fr-FR" sz="1100" dirty="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8458" marR="58458"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548194733"/>
                  </a:ext>
                </a:extLst>
              </a:tr>
              <a:tr h="263674">
                <a:tc gridSpan="2">
                  <a:txBody>
                    <a:bodyPr/>
                    <a:lstStyle/>
                    <a:p>
                      <a:pPr algn="l">
                        <a:lnSpc>
                          <a:spcPct val="107000"/>
                        </a:lnSpc>
                        <a:spcAft>
                          <a:spcPts val="0"/>
                        </a:spcAft>
                      </a:pPr>
                      <a:r>
                        <a:rPr lang="fr-FR" sz="1400" dirty="0">
                          <a:solidFill>
                            <a:sysClr val="windowText" lastClr="000000"/>
                          </a:solidFill>
                          <a:effectLst/>
                        </a:rPr>
                        <a:t>Contact</a:t>
                      </a:r>
                      <a:endParaRPr lang="fr-FR" sz="1100" dirty="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8458" marR="58458"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hMerge="1">
                  <a:txBody>
                    <a:bodyPr/>
                    <a:lstStyle/>
                    <a:p>
                      <a:endParaRPr lang="fr-FR"/>
                    </a:p>
                  </a:txBody>
                  <a:tcPr/>
                </a:tc>
                <a:extLst>
                  <a:ext uri="{0D108BD9-81ED-4DB2-BD59-A6C34878D82A}">
                    <a16:rowId xmlns:a16="http://schemas.microsoft.com/office/drawing/2014/main" val="3354922231"/>
                  </a:ext>
                </a:extLst>
              </a:tr>
              <a:tr h="407887">
                <a:tc>
                  <a:txBody>
                    <a:bodyPr/>
                    <a:lstStyle/>
                    <a:p>
                      <a:pPr algn="l">
                        <a:lnSpc>
                          <a:spcPct val="107000"/>
                        </a:lnSpc>
                        <a:spcAft>
                          <a:spcPts val="0"/>
                        </a:spcAft>
                      </a:pPr>
                      <a:r>
                        <a:rPr lang="fr-FR" sz="1100" dirty="0">
                          <a:solidFill>
                            <a:sysClr val="windowText" lastClr="000000"/>
                          </a:solidFill>
                          <a:effectLst/>
                        </a:rPr>
                        <a:t>Adresse :</a:t>
                      </a:r>
                      <a:endParaRPr lang="fr-FR" sz="1100" dirty="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8458" marR="58458"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a:lnSpc>
                          <a:spcPct val="107000"/>
                        </a:lnSpc>
                        <a:spcAft>
                          <a:spcPts val="0"/>
                        </a:spcAft>
                      </a:pPr>
                      <a:r>
                        <a:rPr lang="fr-FR" sz="1100" dirty="0">
                          <a:solidFill>
                            <a:sysClr val="windowText" lastClr="000000"/>
                          </a:solidFill>
                          <a:effectLst/>
                        </a:rPr>
                        <a:t>Hôpitaux de </a:t>
                      </a:r>
                      <a:r>
                        <a:rPr lang="fr-FR" sz="1100" dirty="0" err="1">
                          <a:solidFill>
                            <a:sysClr val="windowText" lastClr="000000"/>
                          </a:solidFill>
                          <a:effectLst/>
                        </a:rPr>
                        <a:t>Brabois</a:t>
                      </a:r>
                      <a:endParaRPr lang="fr-FR" sz="1100" dirty="0">
                        <a:solidFill>
                          <a:sysClr val="windowText" lastClr="000000"/>
                        </a:solidFill>
                        <a:effectLst/>
                      </a:endParaRPr>
                    </a:p>
                    <a:p>
                      <a:pPr algn="l">
                        <a:lnSpc>
                          <a:spcPct val="107000"/>
                        </a:lnSpc>
                        <a:spcAft>
                          <a:spcPts val="0"/>
                        </a:spcAft>
                      </a:pPr>
                      <a:r>
                        <a:rPr lang="fr-FR" sz="1100" dirty="0">
                          <a:solidFill>
                            <a:sysClr val="windowText" lastClr="000000"/>
                          </a:solidFill>
                          <a:effectLst/>
                        </a:rPr>
                        <a:t>rue du Morvan</a:t>
                      </a:r>
                    </a:p>
                    <a:p>
                      <a:pPr algn="l">
                        <a:lnSpc>
                          <a:spcPct val="107000"/>
                        </a:lnSpc>
                        <a:spcAft>
                          <a:spcPts val="0"/>
                        </a:spcAft>
                      </a:pPr>
                      <a:r>
                        <a:rPr lang="fr-FR" sz="1100" dirty="0">
                          <a:solidFill>
                            <a:sysClr val="windowText" lastClr="000000"/>
                          </a:solidFill>
                          <a:effectLst/>
                        </a:rPr>
                        <a:t>54511 VANDOEUVRE-LES-NANCY</a:t>
                      </a:r>
                      <a:endParaRPr lang="fr-FR" sz="1100" dirty="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8458" marR="58458"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4255998054"/>
                  </a:ext>
                </a:extLst>
              </a:tr>
              <a:tr h="199329">
                <a:tc>
                  <a:txBody>
                    <a:bodyPr/>
                    <a:lstStyle/>
                    <a:p>
                      <a:pPr algn="l">
                        <a:lnSpc>
                          <a:spcPct val="107000"/>
                        </a:lnSpc>
                        <a:spcAft>
                          <a:spcPts val="0"/>
                        </a:spcAft>
                      </a:pPr>
                      <a:r>
                        <a:rPr lang="fr-FR" sz="1100">
                          <a:solidFill>
                            <a:sysClr val="windowText" lastClr="000000"/>
                          </a:solidFill>
                          <a:effectLst/>
                        </a:rPr>
                        <a:t> </a:t>
                      </a:r>
                      <a:endParaRPr lang="fr-FR" sz="110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8458" marR="58458"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a:lnSpc>
                          <a:spcPct val="107000"/>
                        </a:lnSpc>
                        <a:spcAft>
                          <a:spcPts val="0"/>
                        </a:spcAft>
                      </a:pPr>
                      <a:r>
                        <a:rPr lang="fr-FR" sz="1100">
                          <a:solidFill>
                            <a:sysClr val="windowText" lastClr="000000"/>
                          </a:solidFill>
                          <a:effectLst/>
                        </a:rPr>
                        <a:t> </a:t>
                      </a:r>
                      <a:endParaRPr lang="fr-FR" sz="110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8458" marR="58458"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4164622756"/>
                  </a:ext>
                </a:extLst>
              </a:tr>
              <a:tr h="199329">
                <a:tc>
                  <a:txBody>
                    <a:bodyPr/>
                    <a:lstStyle/>
                    <a:p>
                      <a:pPr algn="l">
                        <a:lnSpc>
                          <a:spcPct val="107000"/>
                        </a:lnSpc>
                        <a:spcAft>
                          <a:spcPts val="0"/>
                        </a:spcAft>
                      </a:pPr>
                      <a:r>
                        <a:rPr lang="fr-FR" sz="1100">
                          <a:solidFill>
                            <a:sysClr val="windowText" lastClr="000000"/>
                          </a:solidFill>
                          <a:effectLst/>
                        </a:rPr>
                        <a:t>Accueil téléphonique :</a:t>
                      </a:r>
                      <a:endParaRPr lang="fr-FR" sz="110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8458" marR="58458"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a:lnSpc>
                          <a:spcPct val="107000"/>
                        </a:lnSpc>
                        <a:spcAft>
                          <a:spcPts val="0"/>
                        </a:spcAft>
                      </a:pPr>
                      <a:r>
                        <a:rPr lang="fr-FR" sz="1100">
                          <a:solidFill>
                            <a:sysClr val="windowText" lastClr="000000"/>
                          </a:solidFill>
                          <a:effectLst/>
                        </a:rPr>
                        <a:t>03 83 15 47 34 </a:t>
                      </a:r>
                      <a:endParaRPr lang="fr-FR" sz="110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8458" marR="58458"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395229839"/>
                  </a:ext>
                </a:extLst>
              </a:tr>
              <a:tr h="199329">
                <a:tc>
                  <a:txBody>
                    <a:bodyPr/>
                    <a:lstStyle/>
                    <a:p>
                      <a:pPr algn="l">
                        <a:lnSpc>
                          <a:spcPct val="107000"/>
                        </a:lnSpc>
                        <a:spcAft>
                          <a:spcPts val="0"/>
                        </a:spcAft>
                      </a:pPr>
                      <a:r>
                        <a:rPr lang="fr-FR" sz="1100">
                          <a:solidFill>
                            <a:sysClr val="windowText" lastClr="000000"/>
                          </a:solidFill>
                          <a:effectLst/>
                        </a:rPr>
                        <a:t> </a:t>
                      </a:r>
                      <a:endParaRPr lang="fr-FR" sz="110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8458" marR="58458"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a:lnSpc>
                          <a:spcPct val="107000"/>
                        </a:lnSpc>
                        <a:spcAft>
                          <a:spcPts val="0"/>
                        </a:spcAft>
                      </a:pPr>
                      <a:r>
                        <a:rPr lang="fr-FR" sz="1050" dirty="0">
                          <a:solidFill>
                            <a:sysClr val="windowText" lastClr="000000"/>
                          </a:solidFill>
                          <a:effectLst/>
                        </a:rPr>
                        <a:t>lundi au vendredi : 8h30 - 16h30</a:t>
                      </a:r>
                      <a:endParaRPr lang="fr-FR" sz="1050" dirty="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8458" marR="58458"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804538626"/>
                  </a:ext>
                </a:extLst>
              </a:tr>
              <a:tr h="199329">
                <a:tc>
                  <a:txBody>
                    <a:bodyPr/>
                    <a:lstStyle/>
                    <a:p>
                      <a:pPr algn="l">
                        <a:lnSpc>
                          <a:spcPct val="107000"/>
                        </a:lnSpc>
                        <a:spcAft>
                          <a:spcPts val="0"/>
                        </a:spcAft>
                      </a:pPr>
                      <a:r>
                        <a:rPr lang="fr-FR" sz="1100">
                          <a:solidFill>
                            <a:sysClr val="windowText" lastClr="000000"/>
                          </a:solidFill>
                          <a:effectLst/>
                        </a:rPr>
                        <a:t> </a:t>
                      </a:r>
                      <a:endParaRPr lang="fr-FR" sz="110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8458" marR="58458"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a:lnSpc>
                          <a:spcPct val="107000"/>
                        </a:lnSpc>
                        <a:spcAft>
                          <a:spcPts val="0"/>
                        </a:spcAft>
                      </a:pPr>
                      <a:r>
                        <a:rPr lang="fr-FR" sz="1100">
                          <a:solidFill>
                            <a:sysClr val="windowText" lastClr="000000"/>
                          </a:solidFill>
                          <a:effectLst/>
                        </a:rPr>
                        <a:t> </a:t>
                      </a:r>
                      <a:endParaRPr lang="fr-FR" sz="110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8458" marR="58458"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370742380"/>
                  </a:ext>
                </a:extLst>
              </a:tr>
              <a:tr h="199329">
                <a:tc>
                  <a:txBody>
                    <a:bodyPr/>
                    <a:lstStyle/>
                    <a:p>
                      <a:pPr algn="l">
                        <a:lnSpc>
                          <a:spcPct val="107000"/>
                        </a:lnSpc>
                        <a:spcAft>
                          <a:spcPts val="0"/>
                        </a:spcAft>
                      </a:pPr>
                      <a:r>
                        <a:rPr lang="fr-FR" sz="1100">
                          <a:solidFill>
                            <a:sysClr val="windowText" lastClr="000000"/>
                          </a:solidFill>
                          <a:effectLst/>
                        </a:rPr>
                        <a:t>Email secrétariat :</a:t>
                      </a:r>
                      <a:endParaRPr lang="fr-FR" sz="110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8458" marR="58458"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a:lnSpc>
                          <a:spcPct val="107000"/>
                        </a:lnSpc>
                        <a:spcAft>
                          <a:spcPts val="0"/>
                        </a:spcAft>
                      </a:pPr>
                      <a:r>
                        <a:rPr lang="fr-FR" sz="1100">
                          <a:solidFill>
                            <a:sysClr val="windowText" lastClr="000000"/>
                          </a:solidFill>
                          <a:effectLst/>
                        </a:rPr>
                        <a:t>cetdpedia@chru-nancy.fr</a:t>
                      </a:r>
                      <a:endParaRPr lang="fr-FR" sz="110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8458" marR="58458"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38046938"/>
                  </a:ext>
                </a:extLst>
              </a:tr>
              <a:tr h="199329">
                <a:tc>
                  <a:txBody>
                    <a:bodyPr/>
                    <a:lstStyle/>
                    <a:p>
                      <a:pPr algn="l">
                        <a:lnSpc>
                          <a:spcPct val="107000"/>
                        </a:lnSpc>
                        <a:spcAft>
                          <a:spcPts val="0"/>
                        </a:spcAft>
                      </a:pPr>
                      <a:r>
                        <a:rPr lang="fr-FR" sz="1100">
                          <a:solidFill>
                            <a:sysClr val="windowText" lastClr="000000"/>
                          </a:solidFill>
                          <a:effectLst/>
                        </a:rPr>
                        <a:t> </a:t>
                      </a:r>
                      <a:endParaRPr lang="fr-FR" sz="110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8458" marR="58458"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a:lnSpc>
                          <a:spcPct val="107000"/>
                        </a:lnSpc>
                        <a:spcAft>
                          <a:spcPts val="0"/>
                        </a:spcAft>
                      </a:pPr>
                      <a:r>
                        <a:rPr lang="fr-FR" sz="1100">
                          <a:solidFill>
                            <a:sysClr val="windowText" lastClr="000000"/>
                          </a:solidFill>
                          <a:effectLst/>
                        </a:rPr>
                        <a:t> </a:t>
                      </a:r>
                      <a:endParaRPr lang="fr-FR" sz="110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8458" marR="58458"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992617292"/>
                  </a:ext>
                </a:extLst>
              </a:tr>
              <a:tr h="209554">
                <a:tc>
                  <a:txBody>
                    <a:bodyPr/>
                    <a:lstStyle/>
                    <a:p>
                      <a:pPr algn="l">
                        <a:lnSpc>
                          <a:spcPct val="107000"/>
                        </a:lnSpc>
                        <a:spcAft>
                          <a:spcPts val="0"/>
                        </a:spcAft>
                      </a:pPr>
                      <a:r>
                        <a:rPr lang="fr-FR" sz="1100">
                          <a:solidFill>
                            <a:sysClr val="windowText" lastClr="000000"/>
                          </a:solidFill>
                          <a:effectLst/>
                        </a:rPr>
                        <a:t> </a:t>
                      </a:r>
                      <a:endParaRPr lang="fr-FR" sz="110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8458" marR="58458"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a:lnSpc>
                          <a:spcPct val="107000"/>
                        </a:lnSpc>
                        <a:spcAft>
                          <a:spcPts val="0"/>
                        </a:spcAft>
                      </a:pPr>
                      <a:r>
                        <a:rPr lang="fr-FR" sz="1100" dirty="0">
                          <a:solidFill>
                            <a:sysClr val="windowText" lastClr="000000"/>
                          </a:solidFill>
                          <a:effectLst/>
                        </a:rPr>
                        <a:t> </a:t>
                      </a:r>
                      <a:endParaRPr lang="fr-FR" sz="1100" dirty="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8458" marR="58458"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46616335"/>
                  </a:ext>
                </a:extLst>
              </a:tr>
            </a:tbl>
          </a:graphicData>
        </a:graphic>
      </p:graphicFrame>
      <p:graphicFrame>
        <p:nvGraphicFramePr>
          <p:cNvPr id="10" name="Tableau 9"/>
          <p:cNvGraphicFramePr>
            <a:graphicFrameLocks noGrp="1"/>
          </p:cNvGraphicFramePr>
          <p:nvPr>
            <p:extLst>
              <p:ext uri="{D42A27DB-BD31-4B8C-83A1-F6EECF244321}">
                <p14:modId xmlns:p14="http://schemas.microsoft.com/office/powerpoint/2010/main" val="3151065074"/>
              </p:ext>
            </p:extLst>
          </p:nvPr>
        </p:nvGraphicFramePr>
        <p:xfrm>
          <a:off x="6909857" y="819393"/>
          <a:ext cx="4215130" cy="5136914"/>
        </p:xfrm>
        <a:graphic>
          <a:graphicData uri="http://schemas.openxmlformats.org/drawingml/2006/table">
            <a:tbl>
              <a:tblPr firstRow="1" firstCol="1" bandRow="1">
                <a:tableStyleId>{5C22544A-7EE6-4342-B048-85BDC9FD1C3A}</a:tableStyleId>
              </a:tblPr>
              <a:tblGrid>
                <a:gridCol w="1413510">
                  <a:extLst>
                    <a:ext uri="{9D8B030D-6E8A-4147-A177-3AD203B41FA5}">
                      <a16:colId xmlns:a16="http://schemas.microsoft.com/office/drawing/2014/main" val="3635758919"/>
                    </a:ext>
                  </a:extLst>
                </a:gridCol>
                <a:gridCol w="2801620">
                  <a:extLst>
                    <a:ext uri="{9D8B030D-6E8A-4147-A177-3AD203B41FA5}">
                      <a16:colId xmlns:a16="http://schemas.microsoft.com/office/drawing/2014/main" val="1406924517"/>
                    </a:ext>
                  </a:extLst>
                </a:gridCol>
              </a:tblGrid>
              <a:tr h="375657">
                <a:tc gridSpan="2">
                  <a:txBody>
                    <a:bodyPr/>
                    <a:lstStyle/>
                    <a:p>
                      <a:pPr algn="l">
                        <a:lnSpc>
                          <a:spcPct val="107000"/>
                        </a:lnSpc>
                        <a:spcAft>
                          <a:spcPts val="0"/>
                        </a:spcAft>
                      </a:pPr>
                      <a:r>
                        <a:rPr lang="fr-FR" sz="1400">
                          <a:solidFill>
                            <a:srgbClr val="21112A"/>
                          </a:solidFill>
                          <a:effectLst/>
                        </a:rPr>
                        <a:t>Ressources interventionnelles disponibles</a:t>
                      </a:r>
                      <a:endParaRPr lang="fr-FR" sz="1400">
                        <a:solidFill>
                          <a:srgbClr val="21112A"/>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hMerge="1">
                  <a:txBody>
                    <a:bodyPr/>
                    <a:lstStyle/>
                    <a:p>
                      <a:endParaRPr lang="fr-FR"/>
                    </a:p>
                  </a:txBody>
                  <a:tcPr/>
                </a:tc>
                <a:extLst>
                  <a:ext uri="{0D108BD9-81ED-4DB2-BD59-A6C34878D82A}">
                    <a16:rowId xmlns:a16="http://schemas.microsoft.com/office/drawing/2014/main" val="2867918699"/>
                  </a:ext>
                </a:extLst>
              </a:tr>
              <a:tr h="235879">
                <a:tc>
                  <a:txBody>
                    <a:bodyPr/>
                    <a:lstStyle/>
                    <a:p>
                      <a:pPr algn="l">
                        <a:lnSpc>
                          <a:spcPct val="107000"/>
                        </a:lnSpc>
                        <a:spcAft>
                          <a:spcPts val="0"/>
                        </a:spcAft>
                      </a:pPr>
                      <a:r>
                        <a:rPr lang="fr-FR" sz="1100">
                          <a:solidFill>
                            <a:srgbClr val="21112A"/>
                          </a:solidFill>
                          <a:effectLst/>
                        </a:rPr>
                        <a:t>Anesthésie :</a:t>
                      </a:r>
                      <a:endParaRPr lang="fr-FR" sz="1100">
                        <a:solidFill>
                          <a:srgbClr val="21112A"/>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algn="l">
                        <a:lnSpc>
                          <a:spcPct val="107000"/>
                        </a:lnSpc>
                        <a:spcAft>
                          <a:spcPts val="0"/>
                        </a:spcAft>
                      </a:pPr>
                      <a:r>
                        <a:rPr lang="fr-FR" sz="1100">
                          <a:solidFill>
                            <a:srgbClr val="21112A"/>
                          </a:solidFill>
                          <a:effectLst/>
                        </a:rPr>
                        <a:t>Oui</a:t>
                      </a:r>
                      <a:endParaRPr lang="fr-FR" sz="1100">
                        <a:solidFill>
                          <a:srgbClr val="21112A"/>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mpd="sng">
                      <a:noFill/>
                    </a:lnL>
                    <a:lnR w="12700" cmpd="sng">
                      <a:noFill/>
                    </a:lnR>
                    <a:lnT w="381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516528174"/>
                  </a:ext>
                </a:extLst>
              </a:tr>
              <a:tr h="235879">
                <a:tc gridSpan="2">
                  <a:txBody>
                    <a:bodyPr/>
                    <a:lstStyle/>
                    <a:p>
                      <a:pPr algn="l">
                        <a:lnSpc>
                          <a:spcPct val="107000"/>
                        </a:lnSpc>
                        <a:spcAft>
                          <a:spcPts val="0"/>
                        </a:spcAft>
                      </a:pPr>
                      <a:r>
                        <a:rPr lang="fr-FR" sz="1100">
                          <a:solidFill>
                            <a:srgbClr val="21112A"/>
                          </a:solidFill>
                          <a:effectLst/>
                        </a:rPr>
                        <a:t>Pour les blocs nerveux périphériques</a:t>
                      </a:r>
                      <a:endParaRPr lang="fr-FR" sz="1100">
                        <a:solidFill>
                          <a:srgbClr val="21112A"/>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hMerge="1">
                  <a:txBody>
                    <a:bodyPr/>
                    <a:lstStyle/>
                    <a:p>
                      <a:endParaRPr lang="fr-FR"/>
                    </a:p>
                  </a:txBody>
                  <a:tcPr/>
                </a:tc>
                <a:extLst>
                  <a:ext uri="{0D108BD9-81ED-4DB2-BD59-A6C34878D82A}">
                    <a16:rowId xmlns:a16="http://schemas.microsoft.com/office/drawing/2014/main" val="2497893435"/>
                  </a:ext>
                </a:extLst>
              </a:tr>
              <a:tr h="235879">
                <a:tc>
                  <a:txBody>
                    <a:bodyPr/>
                    <a:lstStyle/>
                    <a:p>
                      <a:pPr algn="l">
                        <a:lnSpc>
                          <a:spcPct val="107000"/>
                        </a:lnSpc>
                        <a:spcAft>
                          <a:spcPts val="0"/>
                        </a:spcAft>
                      </a:pPr>
                      <a:r>
                        <a:rPr lang="fr-FR" sz="1100">
                          <a:solidFill>
                            <a:srgbClr val="21112A"/>
                          </a:solidFill>
                          <a:effectLst/>
                        </a:rPr>
                        <a:t> </a:t>
                      </a:r>
                      <a:endParaRPr lang="fr-FR" sz="1100">
                        <a:solidFill>
                          <a:srgbClr val="21112A"/>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a:lnSpc>
                          <a:spcPct val="107000"/>
                        </a:lnSpc>
                        <a:spcAft>
                          <a:spcPts val="0"/>
                        </a:spcAft>
                      </a:pPr>
                      <a:r>
                        <a:rPr lang="fr-FR" sz="1100">
                          <a:solidFill>
                            <a:srgbClr val="21112A"/>
                          </a:solidFill>
                          <a:effectLst/>
                        </a:rPr>
                        <a:t>Cathéter à demeure</a:t>
                      </a:r>
                      <a:endParaRPr lang="fr-FR" sz="1100">
                        <a:solidFill>
                          <a:srgbClr val="21112A"/>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520358026"/>
                  </a:ext>
                </a:extLst>
              </a:tr>
              <a:tr h="235879">
                <a:tc>
                  <a:txBody>
                    <a:bodyPr/>
                    <a:lstStyle/>
                    <a:p>
                      <a:pPr algn="l">
                        <a:lnSpc>
                          <a:spcPct val="107000"/>
                        </a:lnSpc>
                        <a:spcAft>
                          <a:spcPts val="0"/>
                        </a:spcAft>
                      </a:pPr>
                      <a:r>
                        <a:rPr lang="fr-FR" sz="1100">
                          <a:solidFill>
                            <a:srgbClr val="21112A"/>
                          </a:solidFill>
                          <a:effectLst/>
                        </a:rPr>
                        <a:t> </a:t>
                      </a:r>
                      <a:endParaRPr lang="fr-FR" sz="1100">
                        <a:solidFill>
                          <a:srgbClr val="21112A"/>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a:lnSpc>
                          <a:spcPct val="107000"/>
                        </a:lnSpc>
                        <a:spcAft>
                          <a:spcPts val="0"/>
                        </a:spcAft>
                      </a:pPr>
                      <a:r>
                        <a:rPr lang="fr-FR" sz="1100">
                          <a:solidFill>
                            <a:srgbClr val="21112A"/>
                          </a:solidFill>
                          <a:effectLst/>
                        </a:rPr>
                        <a:t> </a:t>
                      </a:r>
                      <a:endParaRPr lang="fr-FR" sz="1100">
                        <a:solidFill>
                          <a:srgbClr val="21112A"/>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053334293"/>
                  </a:ext>
                </a:extLst>
              </a:tr>
              <a:tr h="235879">
                <a:tc gridSpan="2">
                  <a:txBody>
                    <a:bodyPr/>
                    <a:lstStyle/>
                    <a:p>
                      <a:pPr algn="l">
                        <a:lnSpc>
                          <a:spcPct val="107000"/>
                        </a:lnSpc>
                        <a:spcAft>
                          <a:spcPts val="0"/>
                        </a:spcAft>
                      </a:pPr>
                      <a:r>
                        <a:rPr lang="fr-FR" sz="1100" dirty="0">
                          <a:solidFill>
                            <a:srgbClr val="21112A"/>
                          </a:solidFill>
                          <a:effectLst/>
                        </a:rPr>
                        <a:t>Pour l’analgésie périmédullaire</a:t>
                      </a:r>
                      <a:endParaRPr lang="fr-FR" sz="1100" dirty="0">
                        <a:solidFill>
                          <a:srgbClr val="21112A"/>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hMerge="1">
                  <a:txBody>
                    <a:bodyPr/>
                    <a:lstStyle/>
                    <a:p>
                      <a:endParaRPr lang="fr-FR"/>
                    </a:p>
                  </a:txBody>
                  <a:tcPr/>
                </a:tc>
                <a:extLst>
                  <a:ext uri="{0D108BD9-81ED-4DB2-BD59-A6C34878D82A}">
                    <a16:rowId xmlns:a16="http://schemas.microsoft.com/office/drawing/2014/main" val="879625479"/>
                  </a:ext>
                </a:extLst>
              </a:tr>
              <a:tr h="235879">
                <a:tc>
                  <a:txBody>
                    <a:bodyPr/>
                    <a:lstStyle/>
                    <a:p>
                      <a:pPr algn="l">
                        <a:lnSpc>
                          <a:spcPct val="107000"/>
                        </a:lnSpc>
                        <a:spcAft>
                          <a:spcPts val="0"/>
                        </a:spcAft>
                      </a:pPr>
                      <a:r>
                        <a:rPr lang="fr-FR" sz="1100">
                          <a:solidFill>
                            <a:srgbClr val="21112A"/>
                          </a:solidFill>
                          <a:effectLst/>
                        </a:rPr>
                        <a:t> </a:t>
                      </a:r>
                      <a:endParaRPr lang="fr-FR" sz="1100">
                        <a:solidFill>
                          <a:srgbClr val="21112A"/>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a:lnSpc>
                          <a:spcPct val="107000"/>
                        </a:lnSpc>
                        <a:spcAft>
                          <a:spcPts val="0"/>
                        </a:spcAft>
                      </a:pPr>
                      <a:r>
                        <a:rPr lang="fr-FR" sz="1100">
                          <a:solidFill>
                            <a:srgbClr val="21112A"/>
                          </a:solidFill>
                          <a:effectLst/>
                        </a:rPr>
                        <a:t>Péridurale avec cathéter à demeure</a:t>
                      </a:r>
                    </a:p>
                  </a:txBody>
                  <a:tcPr marL="68580" marR="6858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988869466"/>
                  </a:ext>
                </a:extLst>
              </a:tr>
              <a:tr h="235879">
                <a:tc>
                  <a:txBody>
                    <a:bodyPr/>
                    <a:lstStyle/>
                    <a:p>
                      <a:pPr algn="l">
                        <a:lnSpc>
                          <a:spcPct val="107000"/>
                        </a:lnSpc>
                        <a:spcAft>
                          <a:spcPts val="0"/>
                        </a:spcAft>
                      </a:pPr>
                      <a:r>
                        <a:rPr lang="fr-FR" sz="1100">
                          <a:solidFill>
                            <a:srgbClr val="21112A"/>
                          </a:solidFill>
                          <a:effectLst/>
                        </a:rPr>
                        <a:t> </a:t>
                      </a:r>
                      <a:endParaRPr lang="fr-FR" sz="1100">
                        <a:solidFill>
                          <a:srgbClr val="21112A"/>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a:lnSpc>
                          <a:spcPct val="107000"/>
                        </a:lnSpc>
                        <a:spcAft>
                          <a:spcPts val="0"/>
                        </a:spcAft>
                      </a:pPr>
                      <a:r>
                        <a:rPr lang="fr-FR" sz="1100">
                          <a:solidFill>
                            <a:srgbClr val="21112A"/>
                          </a:solidFill>
                          <a:effectLst/>
                        </a:rPr>
                        <a:t> </a:t>
                      </a:r>
                      <a:endParaRPr lang="fr-FR" sz="1100">
                        <a:solidFill>
                          <a:srgbClr val="21112A"/>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588600026"/>
                  </a:ext>
                </a:extLst>
              </a:tr>
              <a:tr h="482678">
                <a:tc gridSpan="2">
                  <a:txBody>
                    <a:bodyPr/>
                    <a:lstStyle/>
                    <a:p>
                      <a:pPr algn="l">
                        <a:lnSpc>
                          <a:spcPct val="107000"/>
                        </a:lnSpc>
                        <a:spcAft>
                          <a:spcPts val="0"/>
                        </a:spcAft>
                      </a:pPr>
                      <a:r>
                        <a:rPr lang="fr-FR" sz="1100" dirty="0">
                          <a:solidFill>
                            <a:srgbClr val="21112A"/>
                          </a:solidFill>
                          <a:effectLst/>
                        </a:rPr>
                        <a:t>Suivi et gestion des dispositifs à demeure (cathéter périnerveux ou péridural, pompe intrathécale)</a:t>
                      </a:r>
                      <a:endParaRPr lang="fr-FR" sz="1100" dirty="0">
                        <a:solidFill>
                          <a:srgbClr val="21112A"/>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hMerge="1">
                  <a:txBody>
                    <a:bodyPr/>
                    <a:lstStyle/>
                    <a:p>
                      <a:endParaRPr lang="fr-FR"/>
                    </a:p>
                  </a:txBody>
                  <a:tcPr/>
                </a:tc>
                <a:extLst>
                  <a:ext uri="{0D108BD9-81ED-4DB2-BD59-A6C34878D82A}">
                    <a16:rowId xmlns:a16="http://schemas.microsoft.com/office/drawing/2014/main" val="305790570"/>
                  </a:ext>
                </a:extLst>
              </a:tr>
              <a:tr h="235879">
                <a:tc>
                  <a:txBody>
                    <a:bodyPr/>
                    <a:lstStyle/>
                    <a:p>
                      <a:pPr algn="l">
                        <a:lnSpc>
                          <a:spcPct val="107000"/>
                        </a:lnSpc>
                        <a:spcAft>
                          <a:spcPts val="0"/>
                        </a:spcAft>
                      </a:pPr>
                      <a:r>
                        <a:rPr lang="fr-FR" sz="1100">
                          <a:solidFill>
                            <a:srgbClr val="21112A"/>
                          </a:solidFill>
                          <a:effectLst/>
                        </a:rPr>
                        <a:t> </a:t>
                      </a:r>
                      <a:endParaRPr lang="fr-FR" sz="1100">
                        <a:solidFill>
                          <a:srgbClr val="21112A"/>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a:lnSpc>
                          <a:spcPct val="107000"/>
                        </a:lnSpc>
                        <a:spcAft>
                          <a:spcPts val="0"/>
                        </a:spcAft>
                      </a:pPr>
                      <a:r>
                        <a:rPr lang="fr-FR" sz="1100">
                          <a:solidFill>
                            <a:srgbClr val="21112A"/>
                          </a:solidFill>
                          <a:effectLst/>
                        </a:rPr>
                        <a:t>Oui</a:t>
                      </a:r>
                      <a:endParaRPr lang="fr-FR" sz="1100">
                        <a:solidFill>
                          <a:srgbClr val="21112A"/>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983813123"/>
                  </a:ext>
                </a:extLst>
              </a:tr>
              <a:tr h="235879">
                <a:tc>
                  <a:txBody>
                    <a:bodyPr/>
                    <a:lstStyle/>
                    <a:p>
                      <a:pPr algn="l">
                        <a:lnSpc>
                          <a:spcPct val="107000"/>
                        </a:lnSpc>
                        <a:spcAft>
                          <a:spcPts val="0"/>
                        </a:spcAft>
                      </a:pPr>
                      <a:r>
                        <a:rPr lang="fr-FR" sz="1100">
                          <a:solidFill>
                            <a:srgbClr val="21112A"/>
                          </a:solidFill>
                          <a:effectLst/>
                        </a:rPr>
                        <a:t> </a:t>
                      </a:r>
                      <a:endParaRPr lang="fr-FR" sz="1100">
                        <a:solidFill>
                          <a:srgbClr val="21112A"/>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a:lnSpc>
                          <a:spcPct val="107000"/>
                        </a:lnSpc>
                        <a:spcAft>
                          <a:spcPts val="0"/>
                        </a:spcAft>
                      </a:pPr>
                      <a:r>
                        <a:rPr lang="fr-FR" sz="1100">
                          <a:solidFill>
                            <a:srgbClr val="21112A"/>
                          </a:solidFill>
                          <a:effectLst/>
                        </a:rPr>
                        <a:t> </a:t>
                      </a:r>
                      <a:endParaRPr lang="fr-FR" sz="1100">
                        <a:solidFill>
                          <a:srgbClr val="21112A"/>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464036191"/>
                  </a:ext>
                </a:extLst>
              </a:tr>
              <a:tr h="482678">
                <a:tc>
                  <a:txBody>
                    <a:bodyPr/>
                    <a:lstStyle/>
                    <a:p>
                      <a:pPr algn="l">
                        <a:lnSpc>
                          <a:spcPct val="107000"/>
                        </a:lnSpc>
                        <a:spcAft>
                          <a:spcPts val="0"/>
                        </a:spcAft>
                      </a:pPr>
                      <a:r>
                        <a:rPr lang="fr-FR" sz="1100">
                          <a:solidFill>
                            <a:srgbClr val="21112A"/>
                          </a:solidFill>
                          <a:effectLst/>
                        </a:rPr>
                        <a:t>Radiologie interventionnelle :</a:t>
                      </a:r>
                      <a:endParaRPr lang="fr-FR" sz="1100">
                        <a:solidFill>
                          <a:srgbClr val="21112A"/>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a:lnSpc>
                          <a:spcPct val="107000"/>
                        </a:lnSpc>
                        <a:spcAft>
                          <a:spcPts val="0"/>
                        </a:spcAft>
                      </a:pPr>
                      <a:r>
                        <a:rPr lang="fr-FR" sz="1100">
                          <a:solidFill>
                            <a:srgbClr val="21112A"/>
                          </a:solidFill>
                          <a:effectLst/>
                        </a:rPr>
                        <a:t>Oui </a:t>
                      </a:r>
                      <a:endParaRPr lang="fr-FR" sz="1100">
                        <a:solidFill>
                          <a:srgbClr val="21112A"/>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68787851"/>
                  </a:ext>
                </a:extLst>
              </a:tr>
              <a:tr h="729474">
                <a:tc>
                  <a:txBody>
                    <a:bodyPr/>
                    <a:lstStyle/>
                    <a:p>
                      <a:pPr algn="l">
                        <a:lnSpc>
                          <a:spcPct val="107000"/>
                        </a:lnSpc>
                        <a:spcAft>
                          <a:spcPts val="0"/>
                        </a:spcAft>
                      </a:pPr>
                      <a:r>
                        <a:rPr lang="fr-FR" sz="1100">
                          <a:solidFill>
                            <a:srgbClr val="21112A"/>
                          </a:solidFill>
                          <a:effectLst/>
                        </a:rPr>
                        <a:t> </a:t>
                      </a:r>
                      <a:endParaRPr lang="fr-FR" sz="1100">
                        <a:solidFill>
                          <a:srgbClr val="21112A"/>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a:lnSpc>
                          <a:spcPct val="107000"/>
                        </a:lnSpc>
                        <a:spcAft>
                          <a:spcPts val="0"/>
                        </a:spcAft>
                      </a:pPr>
                      <a:r>
                        <a:rPr lang="fr-FR" sz="1100" dirty="0">
                          <a:solidFill>
                            <a:srgbClr val="21112A"/>
                          </a:solidFill>
                          <a:effectLst/>
                        </a:rPr>
                        <a:t>Radiofréquence;</a:t>
                      </a:r>
                    </a:p>
                    <a:p>
                      <a:pPr algn="l">
                        <a:lnSpc>
                          <a:spcPct val="107000"/>
                        </a:lnSpc>
                        <a:spcAft>
                          <a:spcPts val="0"/>
                        </a:spcAft>
                      </a:pPr>
                      <a:r>
                        <a:rPr lang="fr-FR" sz="1100" dirty="0">
                          <a:solidFill>
                            <a:srgbClr val="21112A"/>
                          </a:solidFill>
                          <a:effectLst/>
                        </a:rPr>
                        <a:t>Cryothérapie;</a:t>
                      </a:r>
                    </a:p>
                    <a:p>
                      <a:pPr algn="l">
                        <a:lnSpc>
                          <a:spcPct val="107000"/>
                        </a:lnSpc>
                        <a:spcAft>
                          <a:spcPts val="0"/>
                        </a:spcAft>
                      </a:pPr>
                      <a:r>
                        <a:rPr lang="fr-FR" sz="1100" dirty="0">
                          <a:solidFill>
                            <a:srgbClr val="21112A"/>
                          </a:solidFill>
                          <a:effectLst/>
                        </a:rPr>
                        <a:t>Cimentoplastie</a:t>
                      </a:r>
                      <a:endParaRPr lang="fr-FR" sz="1100" dirty="0">
                        <a:solidFill>
                          <a:srgbClr val="21112A"/>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465565195"/>
                  </a:ext>
                </a:extLst>
              </a:tr>
              <a:tr h="235879">
                <a:tc>
                  <a:txBody>
                    <a:bodyPr/>
                    <a:lstStyle/>
                    <a:p>
                      <a:pPr algn="l">
                        <a:lnSpc>
                          <a:spcPct val="107000"/>
                        </a:lnSpc>
                        <a:spcAft>
                          <a:spcPts val="0"/>
                        </a:spcAft>
                      </a:pPr>
                      <a:r>
                        <a:rPr lang="fr-FR" sz="1100">
                          <a:solidFill>
                            <a:srgbClr val="21112A"/>
                          </a:solidFill>
                          <a:effectLst/>
                        </a:rPr>
                        <a:t> </a:t>
                      </a:r>
                      <a:endParaRPr lang="fr-FR" sz="1100">
                        <a:solidFill>
                          <a:srgbClr val="21112A"/>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a:lnSpc>
                          <a:spcPct val="107000"/>
                        </a:lnSpc>
                        <a:spcAft>
                          <a:spcPts val="0"/>
                        </a:spcAft>
                      </a:pPr>
                      <a:r>
                        <a:rPr lang="fr-FR" sz="1100">
                          <a:solidFill>
                            <a:srgbClr val="21112A"/>
                          </a:solidFill>
                          <a:effectLst/>
                        </a:rPr>
                        <a:t> </a:t>
                      </a:r>
                      <a:endParaRPr lang="fr-FR" sz="1100">
                        <a:solidFill>
                          <a:srgbClr val="21112A"/>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194552312"/>
                  </a:ext>
                </a:extLst>
              </a:tr>
              <a:tr h="235879">
                <a:tc>
                  <a:txBody>
                    <a:bodyPr/>
                    <a:lstStyle/>
                    <a:p>
                      <a:pPr algn="l">
                        <a:lnSpc>
                          <a:spcPct val="107000"/>
                        </a:lnSpc>
                        <a:spcAft>
                          <a:spcPts val="0"/>
                        </a:spcAft>
                      </a:pPr>
                      <a:r>
                        <a:rPr lang="fr-FR" sz="1100">
                          <a:solidFill>
                            <a:srgbClr val="21112A"/>
                          </a:solidFill>
                          <a:effectLst/>
                        </a:rPr>
                        <a:t>Chirurgie :</a:t>
                      </a:r>
                      <a:endParaRPr lang="fr-FR" sz="1100">
                        <a:solidFill>
                          <a:srgbClr val="21112A"/>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a:lnSpc>
                          <a:spcPct val="107000"/>
                        </a:lnSpc>
                        <a:spcAft>
                          <a:spcPts val="0"/>
                        </a:spcAft>
                      </a:pPr>
                      <a:r>
                        <a:rPr lang="fr-FR" sz="1100">
                          <a:solidFill>
                            <a:srgbClr val="21112A"/>
                          </a:solidFill>
                          <a:effectLst/>
                        </a:rPr>
                        <a:t>Oui</a:t>
                      </a:r>
                      <a:endParaRPr lang="fr-FR" sz="1100">
                        <a:solidFill>
                          <a:srgbClr val="21112A"/>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16005144"/>
                  </a:ext>
                </a:extLst>
              </a:tr>
              <a:tr h="235879">
                <a:tc>
                  <a:txBody>
                    <a:bodyPr/>
                    <a:lstStyle/>
                    <a:p>
                      <a:pPr algn="l">
                        <a:lnSpc>
                          <a:spcPct val="107000"/>
                        </a:lnSpc>
                        <a:spcAft>
                          <a:spcPts val="0"/>
                        </a:spcAft>
                      </a:pPr>
                      <a:r>
                        <a:rPr lang="fr-FR" sz="1100">
                          <a:solidFill>
                            <a:srgbClr val="21112A"/>
                          </a:solidFill>
                          <a:effectLst/>
                        </a:rPr>
                        <a:t> </a:t>
                      </a:r>
                      <a:endParaRPr lang="fr-FR" sz="1100">
                        <a:solidFill>
                          <a:srgbClr val="21112A"/>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a:lnSpc>
                          <a:spcPct val="107000"/>
                        </a:lnSpc>
                        <a:spcAft>
                          <a:spcPts val="0"/>
                        </a:spcAft>
                      </a:pPr>
                      <a:r>
                        <a:rPr lang="fr-FR" sz="1100" dirty="0">
                          <a:solidFill>
                            <a:srgbClr val="21112A"/>
                          </a:solidFill>
                          <a:effectLst/>
                        </a:rPr>
                        <a:t>Vertébroplastie</a:t>
                      </a:r>
                      <a:endParaRPr lang="fr-FR" sz="1100" dirty="0">
                        <a:solidFill>
                          <a:srgbClr val="21112A"/>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580496166"/>
                  </a:ext>
                </a:extLst>
              </a:tr>
              <a:tr h="235879">
                <a:tc>
                  <a:txBody>
                    <a:bodyPr/>
                    <a:lstStyle/>
                    <a:p>
                      <a:pPr algn="l">
                        <a:lnSpc>
                          <a:spcPct val="107000"/>
                        </a:lnSpc>
                        <a:spcAft>
                          <a:spcPts val="0"/>
                        </a:spcAft>
                      </a:pPr>
                      <a:r>
                        <a:rPr lang="fr-FR" sz="1100">
                          <a:solidFill>
                            <a:srgbClr val="21112A"/>
                          </a:solidFill>
                          <a:effectLst/>
                        </a:rPr>
                        <a:t> </a:t>
                      </a:r>
                      <a:endParaRPr lang="fr-FR" sz="1100">
                        <a:solidFill>
                          <a:srgbClr val="21112A"/>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a:lnSpc>
                          <a:spcPct val="107000"/>
                        </a:lnSpc>
                        <a:spcAft>
                          <a:spcPts val="0"/>
                        </a:spcAft>
                      </a:pPr>
                      <a:r>
                        <a:rPr lang="fr-FR" sz="1100">
                          <a:solidFill>
                            <a:srgbClr val="21112A"/>
                          </a:solidFill>
                          <a:effectLst/>
                        </a:rPr>
                        <a:t> </a:t>
                      </a:r>
                      <a:endParaRPr lang="fr-FR" sz="1100">
                        <a:solidFill>
                          <a:srgbClr val="21112A"/>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51885790"/>
                  </a:ext>
                </a:extLst>
              </a:tr>
            </a:tbl>
          </a:graphicData>
        </a:graphic>
      </p:graphicFrame>
      <p:sp>
        <p:nvSpPr>
          <p:cNvPr id="20" name="Bouton d'action : Retour 19">
            <a:hlinkClick r:id="rId10" action="ppaction://hlinksldjump" highlightClick="1"/>
          </p:cNvPr>
          <p:cNvSpPr/>
          <p:nvPr/>
        </p:nvSpPr>
        <p:spPr>
          <a:xfrm>
            <a:off x="11604625" y="138516"/>
            <a:ext cx="476250" cy="478595"/>
          </a:xfrm>
          <a:prstGeom prst="actionButtonReturn">
            <a:avLst/>
          </a:prstGeom>
          <a:solidFill>
            <a:srgbClr val="EADB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3" name="ZoneTexte 12"/>
          <p:cNvSpPr txBox="1"/>
          <p:nvPr/>
        </p:nvSpPr>
        <p:spPr>
          <a:xfrm>
            <a:off x="9525" y="6594559"/>
            <a:ext cx="1646605" cy="253916"/>
          </a:xfrm>
          <a:prstGeom prst="rect">
            <a:avLst/>
          </a:prstGeom>
        </p:spPr>
        <p:txBody>
          <a:bodyPr wrap="none" rtlCol="0">
            <a:spAutoFit/>
          </a:bodyPr>
          <a:lstStyle/>
          <a:p>
            <a:pPr marL="0" indent="0" algn="ctr">
              <a:buNone/>
            </a:pPr>
            <a:r>
              <a:rPr lang="fr-FR" sz="1050" i="1"/>
              <a:t>Enquête DSRC NEON, 2022</a:t>
            </a:r>
          </a:p>
        </p:txBody>
      </p:sp>
      <p:sp>
        <p:nvSpPr>
          <p:cNvPr id="14" name="Ellipse 13"/>
          <p:cNvSpPr/>
          <p:nvPr/>
        </p:nvSpPr>
        <p:spPr>
          <a:xfrm>
            <a:off x="4813371" y="1001053"/>
            <a:ext cx="303761" cy="281940"/>
          </a:xfrm>
          <a:prstGeom prst="ellipse">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114085756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26" name="Image 2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79833" y="4138196"/>
            <a:ext cx="5149542" cy="1605900"/>
          </a:xfrm>
          <a:prstGeom prst="rect">
            <a:avLst/>
          </a:prstGeom>
        </p:spPr>
      </p:pic>
      <p:pic>
        <p:nvPicPr>
          <p:cNvPr id="30" name="Image 2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79833" y="1033464"/>
            <a:ext cx="5149542" cy="2582572"/>
          </a:xfrm>
          <a:prstGeom prst="rect">
            <a:avLst/>
          </a:prstGeom>
        </p:spPr>
      </p:pic>
      <p:sp>
        <p:nvSpPr>
          <p:cNvPr id="31" name="ZoneTexte 30"/>
          <p:cNvSpPr txBox="1"/>
          <p:nvPr/>
        </p:nvSpPr>
        <p:spPr>
          <a:xfrm>
            <a:off x="1279833" y="301666"/>
            <a:ext cx="2636171" cy="369332"/>
          </a:xfrm>
          <a:prstGeom prst="rect">
            <a:avLst/>
          </a:prstGeom>
        </p:spPr>
        <p:txBody>
          <a:bodyPr wrap="none" rtlCol="0">
            <a:spAutoFit/>
          </a:bodyPr>
          <a:lstStyle/>
          <a:p>
            <a:r>
              <a:rPr lang="fr-FR" b="1"/>
              <a:t>CLINIQUE LOUIS PASTEUR</a:t>
            </a:r>
            <a:endParaRPr lang="fr-FR"/>
          </a:p>
        </p:txBody>
      </p:sp>
      <p:pic>
        <p:nvPicPr>
          <p:cNvPr id="7" name="Imag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5400000">
            <a:off x="3550954" y="331301"/>
            <a:ext cx="400110" cy="400110"/>
          </a:xfrm>
          <a:prstGeom prst="rect">
            <a:avLst/>
          </a:prstGeom>
        </p:spPr>
      </p:pic>
      <p:pic>
        <p:nvPicPr>
          <p:cNvPr id="8" name="Image 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279833" y="252816"/>
            <a:ext cx="404990" cy="409869"/>
          </a:xfrm>
          <a:prstGeom prst="rect">
            <a:avLst/>
          </a:prstGeom>
        </p:spPr>
      </p:pic>
      <p:sp>
        <p:nvSpPr>
          <p:cNvPr id="11" name="Bouton d'action : Retour 10">
            <a:hlinkClick r:id="rId7" action="ppaction://hlinksldjump" highlightClick="1"/>
          </p:cNvPr>
          <p:cNvSpPr/>
          <p:nvPr/>
        </p:nvSpPr>
        <p:spPr>
          <a:xfrm>
            <a:off x="11604625" y="138516"/>
            <a:ext cx="476250" cy="478595"/>
          </a:xfrm>
          <a:prstGeom prst="actionButtonReturn">
            <a:avLst/>
          </a:prstGeom>
          <a:solidFill>
            <a:srgbClr val="EADB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22" name="Image 21"/>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836409" y="1033463"/>
            <a:ext cx="4328535" cy="2412381"/>
          </a:xfrm>
          <a:prstGeom prst="rect">
            <a:avLst/>
          </a:prstGeom>
        </p:spPr>
      </p:pic>
      <p:pic>
        <p:nvPicPr>
          <p:cNvPr id="23" name="Image 22"/>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6836406" y="3542098"/>
            <a:ext cx="4328535" cy="1565308"/>
          </a:xfrm>
          <a:prstGeom prst="rect">
            <a:avLst/>
          </a:prstGeom>
        </p:spPr>
      </p:pic>
      <p:pic>
        <p:nvPicPr>
          <p:cNvPr id="24" name="Image 23"/>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6836692" y="5203659"/>
            <a:ext cx="4328535" cy="609547"/>
          </a:xfrm>
          <a:prstGeom prst="rect">
            <a:avLst/>
          </a:prstGeom>
        </p:spPr>
      </p:pic>
      <p:sp>
        <p:nvSpPr>
          <p:cNvPr id="18" name="ZoneTexte 17"/>
          <p:cNvSpPr txBox="1"/>
          <p:nvPr/>
        </p:nvSpPr>
        <p:spPr>
          <a:xfrm>
            <a:off x="9525" y="6594559"/>
            <a:ext cx="1646605" cy="253916"/>
          </a:xfrm>
          <a:prstGeom prst="rect">
            <a:avLst/>
          </a:prstGeom>
        </p:spPr>
        <p:txBody>
          <a:bodyPr wrap="none" rtlCol="0">
            <a:spAutoFit/>
          </a:bodyPr>
          <a:lstStyle/>
          <a:p>
            <a:pPr marL="0" indent="0" algn="ctr">
              <a:buNone/>
            </a:pPr>
            <a:r>
              <a:rPr lang="fr-FR" sz="1050" i="1"/>
              <a:t>Enquête DSRC NEON, 2022</a:t>
            </a:r>
          </a:p>
        </p:txBody>
      </p:sp>
      <p:graphicFrame>
        <p:nvGraphicFramePr>
          <p:cNvPr id="21" name="Tableau 20"/>
          <p:cNvGraphicFramePr>
            <a:graphicFrameLocks noGrp="1"/>
          </p:cNvGraphicFramePr>
          <p:nvPr>
            <p:extLst>
              <p:ext uri="{D42A27DB-BD31-4B8C-83A1-F6EECF244321}">
                <p14:modId xmlns:p14="http://schemas.microsoft.com/office/powerpoint/2010/main" val="4075597290"/>
              </p:ext>
            </p:extLst>
          </p:nvPr>
        </p:nvGraphicFramePr>
        <p:xfrm>
          <a:off x="1371454" y="808029"/>
          <a:ext cx="5043300" cy="5296298"/>
        </p:xfrm>
        <a:graphic>
          <a:graphicData uri="http://schemas.openxmlformats.org/drawingml/2006/table">
            <a:tbl>
              <a:tblPr firstRow="1" firstCol="1" bandRow="1">
                <a:tableStyleId>{5C22544A-7EE6-4342-B048-85BDC9FD1C3A}</a:tableStyleId>
              </a:tblPr>
              <a:tblGrid>
                <a:gridCol w="2145843">
                  <a:extLst>
                    <a:ext uri="{9D8B030D-6E8A-4147-A177-3AD203B41FA5}">
                      <a16:colId xmlns:a16="http://schemas.microsoft.com/office/drawing/2014/main" val="1408352906"/>
                    </a:ext>
                  </a:extLst>
                </a:gridCol>
                <a:gridCol w="2897457">
                  <a:extLst>
                    <a:ext uri="{9D8B030D-6E8A-4147-A177-3AD203B41FA5}">
                      <a16:colId xmlns:a16="http://schemas.microsoft.com/office/drawing/2014/main" val="1065362058"/>
                    </a:ext>
                  </a:extLst>
                </a:gridCol>
              </a:tblGrid>
              <a:tr h="294369">
                <a:tc gridSpan="2">
                  <a:txBody>
                    <a:bodyPr/>
                    <a:lstStyle/>
                    <a:p>
                      <a:pPr algn="l">
                        <a:lnSpc>
                          <a:spcPct val="107000"/>
                        </a:lnSpc>
                        <a:spcAft>
                          <a:spcPts val="0"/>
                        </a:spcAft>
                      </a:pPr>
                      <a:r>
                        <a:rPr lang="fr-FR" sz="1400">
                          <a:solidFill>
                            <a:sysClr val="windowText" lastClr="000000"/>
                          </a:solidFill>
                          <a:effectLst/>
                        </a:rPr>
                        <a:t>Informations générales</a:t>
                      </a:r>
                      <a:endParaRPr lang="fr-FR" sz="140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2877" marR="62877" marT="0" marB="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hMerge="1">
                  <a:txBody>
                    <a:bodyPr/>
                    <a:lstStyle/>
                    <a:p>
                      <a:endParaRPr lang="fr-FR"/>
                    </a:p>
                  </a:txBody>
                  <a:tcPr/>
                </a:tc>
                <a:extLst>
                  <a:ext uri="{0D108BD9-81ED-4DB2-BD59-A6C34878D82A}">
                    <a16:rowId xmlns:a16="http://schemas.microsoft.com/office/drawing/2014/main" val="4119428891"/>
                  </a:ext>
                </a:extLst>
              </a:tr>
              <a:tr h="210935">
                <a:tc>
                  <a:txBody>
                    <a:bodyPr/>
                    <a:lstStyle/>
                    <a:p>
                      <a:pPr algn="l">
                        <a:lnSpc>
                          <a:spcPct val="107000"/>
                        </a:lnSpc>
                        <a:spcAft>
                          <a:spcPts val="0"/>
                        </a:spcAft>
                      </a:pPr>
                      <a:r>
                        <a:rPr lang="fr-FR" sz="1100">
                          <a:solidFill>
                            <a:sysClr val="windowText" lastClr="000000"/>
                          </a:solidFill>
                          <a:effectLst/>
                        </a:rPr>
                        <a:t> Médecin responsable :</a:t>
                      </a:r>
                      <a:endParaRPr lang="fr-FR" sz="110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2877" marR="62877" marT="0" marB="0">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marL="0" marR="0" indent="0" algn="l" defTabSz="914377" rtl="0" eaLnBrk="1" fontAlgn="auto" latinLnBrk="0" hangingPunct="1">
                        <a:lnSpc>
                          <a:spcPct val="107000"/>
                        </a:lnSpc>
                        <a:spcBef>
                          <a:spcPts val="0"/>
                        </a:spcBef>
                        <a:spcAft>
                          <a:spcPts val="0"/>
                        </a:spcAft>
                        <a:buClrTx/>
                        <a:buSzTx/>
                        <a:buFontTx/>
                        <a:buNone/>
                        <a:tabLst/>
                        <a:defRPr/>
                      </a:pPr>
                      <a:r>
                        <a:rPr lang="fr-FR" sz="1100" i="1" dirty="0">
                          <a:solidFill>
                            <a:sysClr val="windowText" lastClr="000000"/>
                          </a:solidFill>
                          <a:effectLst/>
                        </a:rPr>
                        <a:t>Information non disponible</a:t>
                      </a:r>
                      <a:endParaRPr lang="fr-FR" sz="1100" dirty="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2877" marR="62877" marT="0" marB="0">
                    <a:lnL w="12700" cmpd="sng">
                      <a:noFill/>
                    </a:lnL>
                    <a:lnR w="12700" cmpd="sng">
                      <a:noFill/>
                    </a:lnR>
                    <a:lnT w="381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298684234"/>
                  </a:ext>
                </a:extLst>
              </a:tr>
              <a:tr h="210935">
                <a:tc>
                  <a:txBody>
                    <a:bodyPr/>
                    <a:lstStyle/>
                    <a:p>
                      <a:pPr algn="l">
                        <a:lnSpc>
                          <a:spcPct val="107000"/>
                        </a:lnSpc>
                        <a:spcAft>
                          <a:spcPts val="0"/>
                        </a:spcAft>
                      </a:pPr>
                      <a:r>
                        <a:rPr lang="fr-FR" sz="1100">
                          <a:solidFill>
                            <a:sysClr val="windowText" lastClr="000000"/>
                          </a:solidFill>
                          <a:effectLst/>
                        </a:rPr>
                        <a:t> </a:t>
                      </a:r>
                      <a:endParaRPr lang="fr-FR" sz="110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2877" marR="62877"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a:lnSpc>
                          <a:spcPct val="107000"/>
                        </a:lnSpc>
                        <a:spcAft>
                          <a:spcPts val="0"/>
                        </a:spcAft>
                      </a:pPr>
                      <a:r>
                        <a:rPr lang="fr-FR" sz="1100">
                          <a:solidFill>
                            <a:sysClr val="windowText" lastClr="000000"/>
                          </a:solidFill>
                          <a:effectLst/>
                        </a:rPr>
                        <a:t> </a:t>
                      </a:r>
                      <a:endParaRPr lang="fr-FR" sz="110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2877" marR="62877"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568908319"/>
                  </a:ext>
                </a:extLst>
              </a:tr>
              <a:tr h="210935">
                <a:tc>
                  <a:txBody>
                    <a:bodyPr/>
                    <a:lstStyle/>
                    <a:p>
                      <a:pPr algn="l">
                        <a:lnSpc>
                          <a:spcPct val="107000"/>
                        </a:lnSpc>
                        <a:spcAft>
                          <a:spcPts val="0"/>
                        </a:spcAft>
                      </a:pPr>
                      <a:r>
                        <a:rPr lang="fr-FR" sz="1100">
                          <a:solidFill>
                            <a:sysClr val="windowText" lastClr="000000"/>
                          </a:solidFill>
                          <a:effectLst/>
                        </a:rPr>
                        <a:t>Labellisation SDC :</a:t>
                      </a:r>
                      <a:endParaRPr lang="fr-FR" sz="110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2877" marR="62877"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a:lnSpc>
                          <a:spcPct val="107000"/>
                        </a:lnSpc>
                        <a:spcAft>
                          <a:spcPts val="0"/>
                        </a:spcAft>
                      </a:pPr>
                      <a:r>
                        <a:rPr lang="fr-FR" sz="1100" dirty="0">
                          <a:solidFill>
                            <a:sysClr val="windowText" lastClr="000000"/>
                          </a:solidFill>
                          <a:effectLst/>
                        </a:rPr>
                        <a:t>Non</a:t>
                      </a:r>
                      <a:endParaRPr lang="fr-FR" sz="1100" dirty="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2877" marR="62877"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59999805"/>
                  </a:ext>
                </a:extLst>
              </a:tr>
              <a:tr h="210935">
                <a:tc>
                  <a:txBody>
                    <a:bodyPr/>
                    <a:lstStyle/>
                    <a:p>
                      <a:pPr algn="l">
                        <a:lnSpc>
                          <a:spcPct val="107000"/>
                        </a:lnSpc>
                        <a:spcAft>
                          <a:spcPts val="0"/>
                        </a:spcAft>
                      </a:pPr>
                      <a:r>
                        <a:rPr lang="fr-FR" sz="1100">
                          <a:solidFill>
                            <a:sysClr val="windowText" lastClr="000000"/>
                          </a:solidFill>
                          <a:effectLst/>
                        </a:rPr>
                        <a:t>Type pédiatrique :</a:t>
                      </a:r>
                      <a:endParaRPr lang="fr-FR" sz="110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2877" marR="62877"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a:lnSpc>
                          <a:spcPct val="107000"/>
                        </a:lnSpc>
                        <a:spcAft>
                          <a:spcPts val="0"/>
                        </a:spcAft>
                      </a:pPr>
                      <a:r>
                        <a:rPr lang="fr-FR" sz="1100" dirty="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rPr>
                        <a:t>-</a:t>
                      </a:r>
                    </a:p>
                  </a:txBody>
                  <a:tcPr marL="62877" marR="62877"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53366292"/>
                  </a:ext>
                </a:extLst>
              </a:tr>
              <a:tr h="210935">
                <a:tc>
                  <a:txBody>
                    <a:bodyPr/>
                    <a:lstStyle/>
                    <a:p>
                      <a:pPr algn="l">
                        <a:lnSpc>
                          <a:spcPct val="107000"/>
                        </a:lnSpc>
                        <a:spcAft>
                          <a:spcPts val="0"/>
                        </a:spcAft>
                      </a:pPr>
                      <a:r>
                        <a:rPr lang="fr-FR" sz="1100">
                          <a:solidFill>
                            <a:sysClr val="windowText" lastClr="000000"/>
                          </a:solidFill>
                          <a:effectLst/>
                        </a:rPr>
                        <a:t>Type oncologique :</a:t>
                      </a:r>
                      <a:endParaRPr lang="fr-FR" sz="110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2877" marR="62877"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a:lnSpc>
                          <a:spcPct val="107000"/>
                        </a:lnSpc>
                        <a:spcAft>
                          <a:spcPts val="0"/>
                        </a:spcAft>
                      </a:pPr>
                      <a:r>
                        <a:rPr lang="fr-FR" sz="1100" dirty="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rPr>
                        <a:t>-</a:t>
                      </a:r>
                    </a:p>
                  </a:txBody>
                  <a:tcPr marL="62877" marR="62877"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475796567"/>
                  </a:ext>
                </a:extLst>
              </a:tr>
              <a:tr h="210935">
                <a:tc>
                  <a:txBody>
                    <a:bodyPr/>
                    <a:lstStyle/>
                    <a:p>
                      <a:pPr algn="l">
                        <a:lnSpc>
                          <a:spcPct val="107000"/>
                        </a:lnSpc>
                        <a:spcAft>
                          <a:spcPts val="0"/>
                        </a:spcAft>
                      </a:pPr>
                      <a:r>
                        <a:rPr lang="fr-FR" sz="1100">
                          <a:solidFill>
                            <a:sysClr val="windowText" lastClr="000000"/>
                          </a:solidFill>
                          <a:effectLst/>
                        </a:rPr>
                        <a:t> </a:t>
                      </a:r>
                      <a:endParaRPr lang="fr-FR" sz="110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2877" marR="62877"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a:lnSpc>
                          <a:spcPct val="107000"/>
                        </a:lnSpc>
                        <a:spcAft>
                          <a:spcPts val="0"/>
                        </a:spcAft>
                      </a:pPr>
                      <a:r>
                        <a:rPr lang="fr-FR" sz="1100" dirty="0">
                          <a:solidFill>
                            <a:sysClr val="windowText" lastClr="000000"/>
                          </a:solidFill>
                          <a:effectLst/>
                        </a:rPr>
                        <a:t> </a:t>
                      </a:r>
                      <a:endParaRPr lang="fr-FR" sz="1100" dirty="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2877" marR="62877"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345088049"/>
                  </a:ext>
                </a:extLst>
              </a:tr>
              <a:tr h="210935">
                <a:tc>
                  <a:txBody>
                    <a:bodyPr/>
                    <a:lstStyle/>
                    <a:p>
                      <a:pPr algn="l">
                        <a:lnSpc>
                          <a:spcPct val="107000"/>
                        </a:lnSpc>
                        <a:spcAft>
                          <a:spcPts val="0"/>
                        </a:spcAft>
                      </a:pPr>
                      <a:r>
                        <a:rPr lang="fr-FR" sz="1100">
                          <a:solidFill>
                            <a:sysClr val="windowText" lastClr="000000"/>
                          </a:solidFill>
                          <a:effectLst/>
                        </a:rPr>
                        <a:t>Adressage :</a:t>
                      </a:r>
                      <a:endParaRPr lang="fr-FR" sz="110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2877" marR="62877"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a:lnSpc>
                          <a:spcPct val="107000"/>
                        </a:lnSpc>
                        <a:spcAft>
                          <a:spcPts val="0"/>
                        </a:spcAft>
                      </a:pPr>
                      <a:r>
                        <a:rPr lang="fr-FR" sz="1100" dirty="0">
                          <a:solidFill>
                            <a:sysClr val="windowText" lastClr="000000"/>
                          </a:solidFill>
                          <a:effectLst/>
                        </a:rPr>
                        <a:t>Filière interne à la structure</a:t>
                      </a:r>
                      <a:endParaRPr lang="fr-FR" sz="1100" dirty="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2877" marR="62877"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699811266"/>
                  </a:ext>
                </a:extLst>
              </a:tr>
              <a:tr h="210935">
                <a:tc>
                  <a:txBody>
                    <a:bodyPr/>
                    <a:lstStyle/>
                    <a:p>
                      <a:pPr algn="l">
                        <a:lnSpc>
                          <a:spcPct val="107000"/>
                        </a:lnSpc>
                        <a:spcAft>
                          <a:spcPts val="0"/>
                        </a:spcAft>
                      </a:pPr>
                      <a:r>
                        <a:rPr lang="fr-FR" sz="1100">
                          <a:solidFill>
                            <a:sysClr val="windowText" lastClr="000000"/>
                          </a:solidFill>
                          <a:effectLst/>
                        </a:rPr>
                        <a:t> </a:t>
                      </a:r>
                      <a:endParaRPr lang="fr-FR" sz="110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2877" marR="62877"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a:lnSpc>
                          <a:spcPct val="107000"/>
                        </a:lnSpc>
                        <a:spcAft>
                          <a:spcPts val="0"/>
                        </a:spcAft>
                      </a:pPr>
                      <a:r>
                        <a:rPr lang="fr-FR" sz="1100" dirty="0">
                          <a:solidFill>
                            <a:sysClr val="windowText" lastClr="000000"/>
                          </a:solidFill>
                          <a:effectLst/>
                        </a:rPr>
                        <a:t> </a:t>
                      </a:r>
                      <a:endParaRPr lang="fr-FR" sz="1100" dirty="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2877" marR="62877"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582156306"/>
                  </a:ext>
                </a:extLst>
              </a:tr>
              <a:tr h="210935">
                <a:tc>
                  <a:txBody>
                    <a:bodyPr/>
                    <a:lstStyle/>
                    <a:p>
                      <a:pPr algn="l">
                        <a:lnSpc>
                          <a:spcPct val="107000"/>
                        </a:lnSpc>
                        <a:spcAft>
                          <a:spcPts val="0"/>
                        </a:spcAft>
                      </a:pPr>
                      <a:r>
                        <a:rPr lang="fr-FR" sz="1100">
                          <a:solidFill>
                            <a:sysClr val="windowText" lastClr="000000"/>
                          </a:solidFill>
                          <a:effectLst/>
                        </a:rPr>
                        <a:t>Partenariat / En lien avec :</a:t>
                      </a:r>
                      <a:endParaRPr lang="fr-FR" sz="110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2877" marR="62877"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a:lnSpc>
                          <a:spcPct val="107000"/>
                        </a:lnSpc>
                        <a:spcAft>
                          <a:spcPts val="0"/>
                        </a:spcAft>
                      </a:pPr>
                      <a:r>
                        <a:rPr lang="fr-FR" sz="1100" dirty="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rPr>
                        <a:t>-</a:t>
                      </a:r>
                    </a:p>
                  </a:txBody>
                  <a:tcPr marL="62877" marR="62877"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4214661208"/>
                  </a:ext>
                </a:extLst>
              </a:tr>
              <a:tr h="210935">
                <a:tc>
                  <a:txBody>
                    <a:bodyPr/>
                    <a:lstStyle/>
                    <a:p>
                      <a:pPr algn="l">
                        <a:lnSpc>
                          <a:spcPct val="107000"/>
                        </a:lnSpc>
                        <a:spcAft>
                          <a:spcPts val="0"/>
                        </a:spcAft>
                      </a:pPr>
                      <a:r>
                        <a:rPr lang="fr-FR" sz="1100">
                          <a:solidFill>
                            <a:sysClr val="windowText" lastClr="000000"/>
                          </a:solidFill>
                          <a:effectLst/>
                        </a:rPr>
                        <a:t> </a:t>
                      </a:r>
                      <a:endParaRPr lang="fr-FR" sz="110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2877" marR="62877"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a:lnSpc>
                          <a:spcPct val="107000"/>
                        </a:lnSpc>
                        <a:spcAft>
                          <a:spcPts val="0"/>
                        </a:spcAft>
                      </a:pPr>
                      <a:r>
                        <a:rPr lang="fr-FR" sz="1100" dirty="0">
                          <a:solidFill>
                            <a:sysClr val="windowText" lastClr="000000"/>
                          </a:solidFill>
                          <a:effectLst/>
                        </a:rPr>
                        <a:t> </a:t>
                      </a:r>
                      <a:endParaRPr lang="fr-FR" sz="1100" dirty="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2877" marR="62877"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481809000"/>
                  </a:ext>
                </a:extLst>
              </a:tr>
              <a:tr h="268428">
                <a:tc>
                  <a:txBody>
                    <a:bodyPr/>
                    <a:lstStyle/>
                    <a:p>
                      <a:pPr algn="l">
                        <a:lnSpc>
                          <a:spcPct val="107000"/>
                        </a:lnSpc>
                        <a:spcAft>
                          <a:spcPts val="0"/>
                        </a:spcAft>
                      </a:pPr>
                      <a:r>
                        <a:rPr lang="fr-FR" sz="1400">
                          <a:solidFill>
                            <a:sysClr val="windowText" lastClr="000000"/>
                          </a:solidFill>
                          <a:effectLst/>
                        </a:rPr>
                        <a:t>RCP Douleur</a:t>
                      </a:r>
                      <a:endParaRPr lang="fr-FR" sz="140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2877" marR="62877"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a:lnSpc>
                          <a:spcPct val="107000"/>
                        </a:lnSpc>
                        <a:spcAft>
                          <a:spcPts val="0"/>
                        </a:spcAft>
                      </a:pPr>
                      <a:r>
                        <a:rPr lang="fr-FR" sz="1100" dirty="0">
                          <a:solidFill>
                            <a:sysClr val="windowText" lastClr="000000"/>
                          </a:solidFill>
                          <a:effectLst/>
                        </a:rPr>
                        <a:t> -</a:t>
                      </a:r>
                      <a:endParaRPr lang="fr-FR" sz="1100" dirty="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2877" marR="62877"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784332346"/>
                  </a:ext>
                </a:extLst>
              </a:tr>
              <a:tr h="210935">
                <a:tc>
                  <a:txBody>
                    <a:bodyPr/>
                    <a:lstStyle/>
                    <a:p>
                      <a:pPr algn="l">
                        <a:lnSpc>
                          <a:spcPct val="107000"/>
                        </a:lnSpc>
                        <a:spcAft>
                          <a:spcPts val="0"/>
                        </a:spcAft>
                      </a:pPr>
                      <a:r>
                        <a:rPr lang="fr-FR" sz="1100" dirty="0">
                          <a:solidFill>
                            <a:sysClr val="windowText" lastClr="000000"/>
                          </a:solidFill>
                          <a:effectLst/>
                        </a:rPr>
                        <a:t> </a:t>
                      </a:r>
                      <a:endParaRPr lang="fr-FR" sz="1100" dirty="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2877" marR="62877"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a:lnSpc>
                          <a:spcPct val="107000"/>
                        </a:lnSpc>
                        <a:spcAft>
                          <a:spcPts val="0"/>
                        </a:spcAft>
                      </a:pPr>
                      <a:r>
                        <a:rPr lang="fr-FR" sz="1100">
                          <a:solidFill>
                            <a:sysClr val="windowText" lastClr="000000"/>
                          </a:solidFill>
                          <a:effectLst/>
                        </a:rPr>
                        <a:t> </a:t>
                      </a:r>
                      <a:endParaRPr lang="fr-FR" sz="110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2877" marR="62877"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558563832"/>
                  </a:ext>
                </a:extLst>
              </a:tr>
              <a:tr h="210935">
                <a:tc>
                  <a:txBody>
                    <a:bodyPr/>
                    <a:lstStyle/>
                    <a:p>
                      <a:pPr algn="l">
                        <a:lnSpc>
                          <a:spcPct val="107000"/>
                        </a:lnSpc>
                        <a:spcAft>
                          <a:spcPts val="0"/>
                        </a:spcAft>
                      </a:pPr>
                      <a:r>
                        <a:rPr lang="fr-FR" sz="1100">
                          <a:solidFill>
                            <a:sysClr val="windowText" lastClr="000000"/>
                          </a:solidFill>
                          <a:effectLst/>
                        </a:rPr>
                        <a:t> </a:t>
                      </a:r>
                      <a:endParaRPr lang="fr-FR" sz="110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2877" marR="62877"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a:lnSpc>
                          <a:spcPct val="107000"/>
                        </a:lnSpc>
                        <a:spcAft>
                          <a:spcPts val="0"/>
                        </a:spcAft>
                      </a:pPr>
                      <a:r>
                        <a:rPr lang="fr-FR" sz="1100">
                          <a:solidFill>
                            <a:sysClr val="windowText" lastClr="000000"/>
                          </a:solidFill>
                          <a:effectLst/>
                        </a:rPr>
                        <a:t> </a:t>
                      </a:r>
                      <a:endParaRPr lang="fr-FR" sz="110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2877" marR="62877"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657793564"/>
                  </a:ext>
                </a:extLst>
              </a:tr>
              <a:tr h="286838">
                <a:tc gridSpan="2">
                  <a:txBody>
                    <a:bodyPr/>
                    <a:lstStyle/>
                    <a:p>
                      <a:pPr algn="l">
                        <a:lnSpc>
                          <a:spcPct val="107000"/>
                        </a:lnSpc>
                        <a:spcAft>
                          <a:spcPts val="0"/>
                        </a:spcAft>
                      </a:pPr>
                      <a:r>
                        <a:rPr lang="fr-FR" sz="1400">
                          <a:solidFill>
                            <a:sysClr val="windowText" lastClr="000000"/>
                          </a:solidFill>
                          <a:effectLst/>
                        </a:rPr>
                        <a:t>Contact</a:t>
                      </a:r>
                      <a:endParaRPr lang="fr-FR" sz="140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2877" marR="62877"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hMerge="1">
                  <a:txBody>
                    <a:bodyPr/>
                    <a:lstStyle/>
                    <a:p>
                      <a:endParaRPr lang="fr-FR"/>
                    </a:p>
                  </a:txBody>
                  <a:tcPr/>
                </a:tc>
                <a:extLst>
                  <a:ext uri="{0D108BD9-81ED-4DB2-BD59-A6C34878D82A}">
                    <a16:rowId xmlns:a16="http://schemas.microsoft.com/office/drawing/2014/main" val="3021645985"/>
                  </a:ext>
                </a:extLst>
              </a:tr>
              <a:tr h="421868">
                <a:tc>
                  <a:txBody>
                    <a:bodyPr/>
                    <a:lstStyle/>
                    <a:p>
                      <a:pPr algn="l">
                        <a:lnSpc>
                          <a:spcPct val="107000"/>
                        </a:lnSpc>
                        <a:spcAft>
                          <a:spcPts val="0"/>
                        </a:spcAft>
                      </a:pPr>
                      <a:r>
                        <a:rPr lang="fr-FR" sz="1100">
                          <a:solidFill>
                            <a:sysClr val="windowText" lastClr="000000"/>
                          </a:solidFill>
                          <a:effectLst/>
                        </a:rPr>
                        <a:t>Adresse :</a:t>
                      </a:r>
                      <a:endParaRPr lang="fr-FR" sz="110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2877" marR="62877"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a:lnSpc>
                          <a:spcPct val="107000"/>
                        </a:lnSpc>
                        <a:spcAft>
                          <a:spcPts val="0"/>
                        </a:spcAft>
                      </a:pPr>
                      <a:r>
                        <a:rPr lang="fr-FR" sz="1100">
                          <a:solidFill>
                            <a:sysClr val="windowText" lastClr="000000"/>
                          </a:solidFill>
                          <a:effectLst/>
                        </a:rPr>
                        <a:t>7 rue Parmentier</a:t>
                      </a:r>
                    </a:p>
                    <a:p>
                      <a:pPr algn="l">
                        <a:lnSpc>
                          <a:spcPct val="107000"/>
                        </a:lnSpc>
                        <a:spcAft>
                          <a:spcPts val="0"/>
                        </a:spcAft>
                      </a:pPr>
                      <a:r>
                        <a:rPr lang="fr-FR" sz="1100">
                          <a:solidFill>
                            <a:sysClr val="windowText" lastClr="000000"/>
                          </a:solidFill>
                          <a:effectLst/>
                        </a:rPr>
                        <a:t>54270 ESSEY-LES-NANCY</a:t>
                      </a:r>
                      <a:endParaRPr lang="fr-FR" sz="110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2877" marR="62877"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12716109"/>
                  </a:ext>
                </a:extLst>
              </a:tr>
              <a:tr h="210935">
                <a:tc>
                  <a:txBody>
                    <a:bodyPr/>
                    <a:lstStyle/>
                    <a:p>
                      <a:pPr algn="l">
                        <a:lnSpc>
                          <a:spcPct val="107000"/>
                        </a:lnSpc>
                        <a:spcAft>
                          <a:spcPts val="0"/>
                        </a:spcAft>
                      </a:pPr>
                      <a:r>
                        <a:rPr lang="fr-FR" sz="1100">
                          <a:solidFill>
                            <a:sysClr val="windowText" lastClr="000000"/>
                          </a:solidFill>
                          <a:effectLst/>
                        </a:rPr>
                        <a:t> </a:t>
                      </a:r>
                      <a:endParaRPr lang="fr-FR" sz="110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2877" marR="62877"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a:lnSpc>
                          <a:spcPct val="107000"/>
                        </a:lnSpc>
                        <a:spcAft>
                          <a:spcPts val="0"/>
                        </a:spcAft>
                      </a:pPr>
                      <a:r>
                        <a:rPr lang="fr-FR" sz="1100">
                          <a:solidFill>
                            <a:sysClr val="windowText" lastClr="000000"/>
                          </a:solidFill>
                          <a:effectLst/>
                        </a:rPr>
                        <a:t> </a:t>
                      </a:r>
                      <a:endParaRPr lang="fr-FR" sz="110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2877" marR="62877"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154491087"/>
                  </a:ext>
                </a:extLst>
              </a:tr>
              <a:tr h="210935">
                <a:tc>
                  <a:txBody>
                    <a:bodyPr/>
                    <a:lstStyle/>
                    <a:p>
                      <a:pPr algn="l">
                        <a:lnSpc>
                          <a:spcPct val="107000"/>
                        </a:lnSpc>
                        <a:spcAft>
                          <a:spcPts val="0"/>
                        </a:spcAft>
                      </a:pPr>
                      <a:r>
                        <a:rPr lang="fr-FR" sz="1100">
                          <a:solidFill>
                            <a:sysClr val="windowText" lastClr="000000"/>
                          </a:solidFill>
                          <a:effectLst/>
                        </a:rPr>
                        <a:t>Accueil téléphonique :</a:t>
                      </a:r>
                      <a:endParaRPr lang="fr-FR" sz="110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2877" marR="62877"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a:lnSpc>
                          <a:spcPct val="107000"/>
                        </a:lnSpc>
                        <a:spcAft>
                          <a:spcPts val="0"/>
                        </a:spcAft>
                      </a:pPr>
                      <a:r>
                        <a:rPr lang="fr-FR" sz="1100" dirty="0">
                          <a:solidFill>
                            <a:sysClr val="windowText" lastClr="000000"/>
                          </a:solidFill>
                          <a:effectLst/>
                        </a:rPr>
                        <a:t> 03 83 18 83 83</a:t>
                      </a:r>
                      <a:endParaRPr lang="fr-FR" sz="1100" dirty="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2877" marR="62877"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923374886"/>
                  </a:ext>
                </a:extLst>
              </a:tr>
              <a:tr h="210935">
                <a:tc>
                  <a:txBody>
                    <a:bodyPr/>
                    <a:lstStyle/>
                    <a:p>
                      <a:pPr algn="l">
                        <a:lnSpc>
                          <a:spcPct val="107000"/>
                        </a:lnSpc>
                        <a:spcAft>
                          <a:spcPts val="0"/>
                        </a:spcAft>
                      </a:pPr>
                      <a:r>
                        <a:rPr lang="fr-FR" sz="1100">
                          <a:solidFill>
                            <a:sysClr val="windowText" lastClr="000000"/>
                          </a:solidFill>
                          <a:effectLst/>
                        </a:rPr>
                        <a:t> </a:t>
                      </a:r>
                      <a:endParaRPr lang="fr-FR" sz="110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2877" marR="62877"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a:lnSpc>
                          <a:spcPct val="107000"/>
                        </a:lnSpc>
                        <a:spcAft>
                          <a:spcPts val="0"/>
                        </a:spcAft>
                      </a:pPr>
                      <a:endParaRPr lang="fr-FR" sz="110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2877" marR="62877"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242240719"/>
                  </a:ext>
                </a:extLst>
              </a:tr>
              <a:tr h="210935">
                <a:tc>
                  <a:txBody>
                    <a:bodyPr/>
                    <a:lstStyle/>
                    <a:p>
                      <a:pPr algn="l">
                        <a:lnSpc>
                          <a:spcPct val="107000"/>
                        </a:lnSpc>
                        <a:spcAft>
                          <a:spcPts val="0"/>
                        </a:spcAft>
                      </a:pPr>
                      <a:r>
                        <a:rPr lang="fr-FR" sz="1100">
                          <a:solidFill>
                            <a:sysClr val="windowText" lastClr="000000"/>
                          </a:solidFill>
                          <a:effectLst/>
                        </a:rPr>
                        <a:t> </a:t>
                      </a:r>
                      <a:endParaRPr lang="fr-FR" sz="110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2877" marR="62877"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a:lnSpc>
                          <a:spcPct val="107000"/>
                        </a:lnSpc>
                        <a:spcAft>
                          <a:spcPts val="0"/>
                        </a:spcAft>
                      </a:pPr>
                      <a:r>
                        <a:rPr lang="fr-FR" sz="1100">
                          <a:solidFill>
                            <a:sysClr val="windowText" lastClr="000000"/>
                          </a:solidFill>
                          <a:effectLst/>
                        </a:rPr>
                        <a:t> </a:t>
                      </a:r>
                      <a:endParaRPr lang="fr-FR" sz="110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2877" marR="62877"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656557838"/>
                  </a:ext>
                </a:extLst>
              </a:tr>
              <a:tr h="210935">
                <a:tc>
                  <a:txBody>
                    <a:bodyPr/>
                    <a:lstStyle/>
                    <a:p>
                      <a:pPr algn="l">
                        <a:lnSpc>
                          <a:spcPct val="107000"/>
                        </a:lnSpc>
                        <a:spcAft>
                          <a:spcPts val="0"/>
                        </a:spcAft>
                      </a:pPr>
                      <a:r>
                        <a:rPr lang="fr-FR" sz="1100">
                          <a:solidFill>
                            <a:sysClr val="windowText" lastClr="000000"/>
                          </a:solidFill>
                          <a:effectLst/>
                        </a:rPr>
                        <a:t>Email secrétariat :</a:t>
                      </a:r>
                      <a:endParaRPr lang="fr-FR" sz="110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2877" marR="62877"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a:lnSpc>
                          <a:spcPct val="107000"/>
                        </a:lnSpc>
                        <a:spcAft>
                          <a:spcPts val="0"/>
                        </a:spcAft>
                      </a:pPr>
                      <a:r>
                        <a:rPr lang="fr-FR" sz="1100" dirty="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rPr>
                        <a:t>-</a:t>
                      </a:r>
                    </a:p>
                  </a:txBody>
                  <a:tcPr marL="62877" marR="62877"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634901861"/>
                  </a:ext>
                </a:extLst>
              </a:tr>
              <a:tr h="210935">
                <a:tc>
                  <a:txBody>
                    <a:bodyPr/>
                    <a:lstStyle/>
                    <a:p>
                      <a:pPr algn="l">
                        <a:lnSpc>
                          <a:spcPct val="107000"/>
                        </a:lnSpc>
                        <a:spcAft>
                          <a:spcPts val="0"/>
                        </a:spcAft>
                      </a:pPr>
                      <a:r>
                        <a:rPr lang="fr-FR" sz="1100">
                          <a:solidFill>
                            <a:sysClr val="windowText" lastClr="000000"/>
                          </a:solidFill>
                          <a:effectLst/>
                        </a:rPr>
                        <a:t> </a:t>
                      </a:r>
                      <a:endParaRPr lang="fr-FR" sz="110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2877" marR="62877"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a:lnSpc>
                          <a:spcPct val="107000"/>
                        </a:lnSpc>
                        <a:spcAft>
                          <a:spcPts val="0"/>
                        </a:spcAft>
                      </a:pPr>
                      <a:r>
                        <a:rPr lang="fr-FR" sz="1100">
                          <a:solidFill>
                            <a:sysClr val="windowText" lastClr="000000"/>
                          </a:solidFill>
                          <a:effectLst/>
                        </a:rPr>
                        <a:t> </a:t>
                      </a:r>
                      <a:endParaRPr lang="fr-FR" sz="110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2877" marR="62877"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534213760"/>
                  </a:ext>
                </a:extLst>
              </a:tr>
              <a:tr h="227965">
                <a:tc>
                  <a:txBody>
                    <a:bodyPr/>
                    <a:lstStyle/>
                    <a:p>
                      <a:pPr algn="l">
                        <a:lnSpc>
                          <a:spcPct val="107000"/>
                        </a:lnSpc>
                        <a:spcAft>
                          <a:spcPts val="0"/>
                        </a:spcAft>
                      </a:pPr>
                      <a:endParaRPr lang="fr-FR" sz="110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2877" marR="62877"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a:lnSpc>
                          <a:spcPct val="107000"/>
                        </a:lnSpc>
                        <a:spcAft>
                          <a:spcPts val="0"/>
                        </a:spcAft>
                      </a:pPr>
                      <a:r>
                        <a:rPr lang="fr-FR" sz="1100" dirty="0">
                          <a:solidFill>
                            <a:sysClr val="windowText" lastClr="000000"/>
                          </a:solidFill>
                          <a:effectLst/>
                        </a:rPr>
                        <a:t> </a:t>
                      </a:r>
                      <a:endParaRPr lang="fr-FR" sz="1100" dirty="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2877" marR="62877"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501990853"/>
                  </a:ext>
                </a:extLst>
              </a:tr>
            </a:tbl>
          </a:graphicData>
        </a:graphic>
      </p:graphicFrame>
      <p:graphicFrame>
        <p:nvGraphicFramePr>
          <p:cNvPr id="32" name="Tableau 31"/>
          <p:cNvGraphicFramePr>
            <a:graphicFrameLocks noGrp="1"/>
          </p:cNvGraphicFramePr>
          <p:nvPr>
            <p:extLst>
              <p:ext uri="{D42A27DB-BD31-4B8C-83A1-F6EECF244321}">
                <p14:modId xmlns:p14="http://schemas.microsoft.com/office/powerpoint/2010/main" val="4062477815"/>
              </p:ext>
            </p:extLst>
          </p:nvPr>
        </p:nvGraphicFramePr>
        <p:xfrm>
          <a:off x="6979039" y="808022"/>
          <a:ext cx="4185902" cy="5053762"/>
        </p:xfrm>
        <a:graphic>
          <a:graphicData uri="http://schemas.openxmlformats.org/drawingml/2006/table">
            <a:tbl>
              <a:tblPr firstRow="1" firstCol="1" bandRow="1">
                <a:tableStyleId>{5C22544A-7EE6-4342-B048-85BDC9FD1C3A}</a:tableStyleId>
              </a:tblPr>
              <a:tblGrid>
                <a:gridCol w="1403709">
                  <a:extLst>
                    <a:ext uri="{9D8B030D-6E8A-4147-A177-3AD203B41FA5}">
                      <a16:colId xmlns:a16="http://schemas.microsoft.com/office/drawing/2014/main" val="2057652628"/>
                    </a:ext>
                  </a:extLst>
                </a:gridCol>
                <a:gridCol w="2782193">
                  <a:extLst>
                    <a:ext uri="{9D8B030D-6E8A-4147-A177-3AD203B41FA5}">
                      <a16:colId xmlns:a16="http://schemas.microsoft.com/office/drawing/2014/main" val="1836794306"/>
                    </a:ext>
                  </a:extLst>
                </a:gridCol>
              </a:tblGrid>
              <a:tr h="266570">
                <a:tc gridSpan="2">
                  <a:txBody>
                    <a:bodyPr/>
                    <a:lstStyle/>
                    <a:p>
                      <a:pPr algn="l">
                        <a:lnSpc>
                          <a:spcPct val="107000"/>
                        </a:lnSpc>
                        <a:spcAft>
                          <a:spcPts val="0"/>
                        </a:spcAft>
                      </a:pPr>
                      <a:r>
                        <a:rPr lang="fr-FR" sz="1400">
                          <a:solidFill>
                            <a:sysClr val="windowText" lastClr="000000"/>
                          </a:solidFill>
                          <a:effectLst/>
                        </a:rPr>
                        <a:t>Ressources interventionnelles disponibles</a:t>
                      </a:r>
                      <a:endParaRPr lang="fr-FR" sz="140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2722" marR="62722" marT="0" marB="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hMerge="1">
                  <a:txBody>
                    <a:bodyPr/>
                    <a:lstStyle/>
                    <a:p>
                      <a:endParaRPr lang="fr-FR"/>
                    </a:p>
                  </a:txBody>
                  <a:tcPr/>
                </a:tc>
                <a:extLst>
                  <a:ext uri="{0D108BD9-81ED-4DB2-BD59-A6C34878D82A}">
                    <a16:rowId xmlns:a16="http://schemas.microsoft.com/office/drawing/2014/main" val="2164738080"/>
                  </a:ext>
                </a:extLst>
              </a:tr>
              <a:tr h="191488">
                <a:tc>
                  <a:txBody>
                    <a:bodyPr/>
                    <a:lstStyle/>
                    <a:p>
                      <a:pPr algn="l">
                        <a:lnSpc>
                          <a:spcPct val="107000"/>
                        </a:lnSpc>
                        <a:spcAft>
                          <a:spcPts val="0"/>
                        </a:spcAft>
                      </a:pPr>
                      <a:r>
                        <a:rPr lang="fr-FR" sz="1100">
                          <a:solidFill>
                            <a:sysClr val="windowText" lastClr="000000"/>
                          </a:solidFill>
                          <a:effectLst/>
                        </a:rPr>
                        <a:t>Anesthésie :</a:t>
                      </a:r>
                      <a:endParaRPr lang="fr-FR" sz="110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2722" marR="62722" marT="0" marB="0">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algn="l">
                        <a:lnSpc>
                          <a:spcPct val="107000"/>
                        </a:lnSpc>
                        <a:spcAft>
                          <a:spcPts val="0"/>
                        </a:spcAft>
                      </a:pPr>
                      <a:r>
                        <a:rPr lang="fr-FR" sz="1100">
                          <a:solidFill>
                            <a:sysClr val="windowText" lastClr="000000"/>
                          </a:solidFill>
                          <a:effectLst/>
                        </a:rPr>
                        <a:t>Oui</a:t>
                      </a:r>
                      <a:endParaRPr lang="fr-FR" sz="110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2722" marR="62722" marT="0" marB="0">
                    <a:lnL w="12700" cmpd="sng">
                      <a:noFill/>
                    </a:lnL>
                    <a:lnR w="12700" cmpd="sng">
                      <a:noFill/>
                    </a:lnR>
                    <a:lnT w="381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975555069"/>
                  </a:ext>
                </a:extLst>
              </a:tr>
              <a:tr h="191488">
                <a:tc gridSpan="2">
                  <a:txBody>
                    <a:bodyPr/>
                    <a:lstStyle/>
                    <a:p>
                      <a:pPr algn="l">
                        <a:lnSpc>
                          <a:spcPct val="107000"/>
                        </a:lnSpc>
                        <a:spcAft>
                          <a:spcPts val="0"/>
                        </a:spcAft>
                      </a:pPr>
                      <a:r>
                        <a:rPr lang="fr-FR" sz="1100">
                          <a:solidFill>
                            <a:sysClr val="windowText" lastClr="000000"/>
                          </a:solidFill>
                          <a:effectLst/>
                        </a:rPr>
                        <a:t>Pour les blocs nerveux périphériques</a:t>
                      </a:r>
                      <a:endParaRPr lang="fr-FR" sz="110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2722" marR="62722"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hMerge="1">
                  <a:txBody>
                    <a:bodyPr/>
                    <a:lstStyle/>
                    <a:p>
                      <a:endParaRPr lang="fr-FR"/>
                    </a:p>
                  </a:txBody>
                  <a:tcPr/>
                </a:tc>
                <a:extLst>
                  <a:ext uri="{0D108BD9-81ED-4DB2-BD59-A6C34878D82A}">
                    <a16:rowId xmlns:a16="http://schemas.microsoft.com/office/drawing/2014/main" val="3929596192"/>
                  </a:ext>
                </a:extLst>
              </a:tr>
              <a:tr h="382975">
                <a:tc>
                  <a:txBody>
                    <a:bodyPr/>
                    <a:lstStyle/>
                    <a:p>
                      <a:pPr algn="l">
                        <a:lnSpc>
                          <a:spcPct val="107000"/>
                        </a:lnSpc>
                        <a:spcAft>
                          <a:spcPts val="0"/>
                        </a:spcAft>
                      </a:pPr>
                      <a:r>
                        <a:rPr lang="fr-FR" sz="1100">
                          <a:solidFill>
                            <a:sysClr val="windowText" lastClr="000000"/>
                          </a:solidFill>
                          <a:effectLst/>
                        </a:rPr>
                        <a:t> </a:t>
                      </a:r>
                      <a:endParaRPr lang="fr-FR" sz="110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2722" marR="62722"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a:lnSpc>
                          <a:spcPct val="107000"/>
                        </a:lnSpc>
                        <a:spcAft>
                          <a:spcPts val="0"/>
                        </a:spcAft>
                      </a:pPr>
                      <a:r>
                        <a:rPr lang="fr-FR" sz="1100">
                          <a:solidFill>
                            <a:sysClr val="windowText" lastClr="000000"/>
                          </a:solidFill>
                          <a:effectLst/>
                        </a:rPr>
                        <a:t>Injections itératives;</a:t>
                      </a:r>
                    </a:p>
                    <a:p>
                      <a:pPr algn="l">
                        <a:lnSpc>
                          <a:spcPct val="107000"/>
                        </a:lnSpc>
                        <a:spcAft>
                          <a:spcPts val="0"/>
                        </a:spcAft>
                      </a:pPr>
                      <a:r>
                        <a:rPr lang="fr-FR" sz="1100">
                          <a:solidFill>
                            <a:sysClr val="windowText" lastClr="000000"/>
                          </a:solidFill>
                          <a:effectLst/>
                        </a:rPr>
                        <a:t>Cathéter à demeure</a:t>
                      </a:r>
                      <a:endParaRPr lang="fr-FR" sz="110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2722" marR="62722"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895692447"/>
                  </a:ext>
                </a:extLst>
              </a:tr>
              <a:tr h="191488">
                <a:tc>
                  <a:txBody>
                    <a:bodyPr/>
                    <a:lstStyle/>
                    <a:p>
                      <a:pPr algn="l">
                        <a:lnSpc>
                          <a:spcPct val="107000"/>
                        </a:lnSpc>
                        <a:spcAft>
                          <a:spcPts val="0"/>
                        </a:spcAft>
                      </a:pPr>
                      <a:r>
                        <a:rPr lang="fr-FR" sz="1100">
                          <a:solidFill>
                            <a:sysClr val="windowText" lastClr="000000"/>
                          </a:solidFill>
                          <a:effectLst/>
                        </a:rPr>
                        <a:t> </a:t>
                      </a:r>
                      <a:endParaRPr lang="fr-FR" sz="110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2722" marR="62722"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a:lnSpc>
                          <a:spcPct val="107000"/>
                        </a:lnSpc>
                        <a:spcAft>
                          <a:spcPts val="0"/>
                        </a:spcAft>
                      </a:pPr>
                      <a:r>
                        <a:rPr lang="fr-FR" sz="1100">
                          <a:solidFill>
                            <a:sysClr val="windowText" lastClr="000000"/>
                          </a:solidFill>
                          <a:effectLst/>
                        </a:rPr>
                        <a:t> </a:t>
                      </a:r>
                      <a:endParaRPr lang="fr-FR" sz="110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2722" marR="62722"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37503476"/>
                  </a:ext>
                </a:extLst>
              </a:tr>
              <a:tr h="191488">
                <a:tc gridSpan="2">
                  <a:txBody>
                    <a:bodyPr/>
                    <a:lstStyle/>
                    <a:p>
                      <a:pPr algn="l">
                        <a:lnSpc>
                          <a:spcPct val="107000"/>
                        </a:lnSpc>
                        <a:spcAft>
                          <a:spcPts val="0"/>
                        </a:spcAft>
                      </a:pPr>
                      <a:r>
                        <a:rPr lang="fr-FR" sz="1100" dirty="0">
                          <a:solidFill>
                            <a:sysClr val="windowText" lastClr="000000"/>
                          </a:solidFill>
                          <a:effectLst/>
                        </a:rPr>
                        <a:t>Pour l’analgésie périmédullaire</a:t>
                      </a:r>
                      <a:endParaRPr lang="fr-FR" sz="1100" dirty="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2722" marR="62722"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hMerge="1">
                  <a:txBody>
                    <a:bodyPr/>
                    <a:lstStyle/>
                    <a:p>
                      <a:endParaRPr lang="fr-FR"/>
                    </a:p>
                  </a:txBody>
                  <a:tcPr/>
                </a:tc>
                <a:extLst>
                  <a:ext uri="{0D108BD9-81ED-4DB2-BD59-A6C34878D82A}">
                    <a16:rowId xmlns:a16="http://schemas.microsoft.com/office/drawing/2014/main" val="1395085106"/>
                  </a:ext>
                </a:extLst>
              </a:tr>
              <a:tr h="382975">
                <a:tc>
                  <a:txBody>
                    <a:bodyPr/>
                    <a:lstStyle/>
                    <a:p>
                      <a:pPr algn="l">
                        <a:lnSpc>
                          <a:spcPct val="107000"/>
                        </a:lnSpc>
                        <a:spcAft>
                          <a:spcPts val="0"/>
                        </a:spcAft>
                      </a:pPr>
                      <a:r>
                        <a:rPr lang="fr-FR" sz="1100">
                          <a:solidFill>
                            <a:sysClr val="windowText" lastClr="000000"/>
                          </a:solidFill>
                          <a:effectLst/>
                        </a:rPr>
                        <a:t> </a:t>
                      </a:r>
                      <a:endParaRPr lang="fr-FR" sz="110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2722" marR="62722"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a:lnSpc>
                          <a:spcPct val="107000"/>
                        </a:lnSpc>
                        <a:spcAft>
                          <a:spcPts val="0"/>
                        </a:spcAft>
                      </a:pPr>
                      <a:r>
                        <a:rPr lang="fr-FR" sz="1100">
                          <a:solidFill>
                            <a:sysClr val="windowText" lastClr="000000"/>
                          </a:solidFill>
                          <a:effectLst/>
                        </a:rPr>
                        <a:t>Péridurale avec cathéter à demeure</a:t>
                      </a:r>
                      <a:endParaRPr lang="fr-FR" sz="110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2722" marR="62722"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62735990"/>
                  </a:ext>
                </a:extLst>
              </a:tr>
              <a:tr h="191488">
                <a:tc>
                  <a:txBody>
                    <a:bodyPr/>
                    <a:lstStyle/>
                    <a:p>
                      <a:pPr algn="l">
                        <a:lnSpc>
                          <a:spcPct val="107000"/>
                        </a:lnSpc>
                        <a:spcAft>
                          <a:spcPts val="0"/>
                        </a:spcAft>
                      </a:pPr>
                      <a:r>
                        <a:rPr lang="fr-FR" sz="1100">
                          <a:solidFill>
                            <a:sysClr val="windowText" lastClr="000000"/>
                          </a:solidFill>
                          <a:effectLst/>
                        </a:rPr>
                        <a:t> </a:t>
                      </a:r>
                      <a:endParaRPr lang="fr-FR" sz="110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2722" marR="62722"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a:lnSpc>
                          <a:spcPct val="107000"/>
                        </a:lnSpc>
                        <a:spcAft>
                          <a:spcPts val="0"/>
                        </a:spcAft>
                      </a:pPr>
                      <a:r>
                        <a:rPr lang="fr-FR" sz="1100">
                          <a:solidFill>
                            <a:sysClr val="windowText" lastClr="000000"/>
                          </a:solidFill>
                          <a:effectLst/>
                        </a:rPr>
                        <a:t> </a:t>
                      </a:r>
                      <a:endParaRPr lang="fr-FR" sz="110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2722" marR="62722"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780126498"/>
                  </a:ext>
                </a:extLst>
              </a:tr>
              <a:tr h="382975">
                <a:tc gridSpan="2">
                  <a:txBody>
                    <a:bodyPr/>
                    <a:lstStyle/>
                    <a:p>
                      <a:pPr algn="l">
                        <a:lnSpc>
                          <a:spcPct val="107000"/>
                        </a:lnSpc>
                        <a:spcAft>
                          <a:spcPts val="0"/>
                        </a:spcAft>
                      </a:pPr>
                      <a:r>
                        <a:rPr lang="fr-FR" sz="1100" dirty="0">
                          <a:solidFill>
                            <a:sysClr val="windowText" lastClr="000000"/>
                          </a:solidFill>
                          <a:effectLst/>
                        </a:rPr>
                        <a:t>Suivi et gestion des dispositifs à demeure (cathéter périnerveux ou péridural, pompe intrathécale)</a:t>
                      </a:r>
                      <a:endParaRPr lang="fr-FR" sz="1100" dirty="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2722" marR="62722"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hMerge="1">
                  <a:txBody>
                    <a:bodyPr/>
                    <a:lstStyle/>
                    <a:p>
                      <a:endParaRPr lang="fr-FR"/>
                    </a:p>
                  </a:txBody>
                  <a:tcPr/>
                </a:tc>
                <a:extLst>
                  <a:ext uri="{0D108BD9-81ED-4DB2-BD59-A6C34878D82A}">
                    <a16:rowId xmlns:a16="http://schemas.microsoft.com/office/drawing/2014/main" val="3267126467"/>
                  </a:ext>
                </a:extLst>
              </a:tr>
              <a:tr h="191488">
                <a:tc>
                  <a:txBody>
                    <a:bodyPr/>
                    <a:lstStyle/>
                    <a:p>
                      <a:pPr algn="l">
                        <a:lnSpc>
                          <a:spcPct val="107000"/>
                        </a:lnSpc>
                        <a:spcAft>
                          <a:spcPts val="0"/>
                        </a:spcAft>
                      </a:pPr>
                      <a:r>
                        <a:rPr lang="fr-FR" sz="1100">
                          <a:solidFill>
                            <a:sysClr val="windowText" lastClr="000000"/>
                          </a:solidFill>
                          <a:effectLst/>
                        </a:rPr>
                        <a:t> </a:t>
                      </a:r>
                      <a:endParaRPr lang="fr-FR" sz="110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2722" marR="62722"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a:lnSpc>
                          <a:spcPct val="107000"/>
                        </a:lnSpc>
                        <a:spcAft>
                          <a:spcPts val="0"/>
                        </a:spcAft>
                      </a:pPr>
                      <a:r>
                        <a:rPr lang="fr-FR" sz="1100">
                          <a:solidFill>
                            <a:sysClr val="windowText" lastClr="000000"/>
                          </a:solidFill>
                          <a:effectLst/>
                        </a:rPr>
                        <a:t>Oui</a:t>
                      </a:r>
                      <a:endParaRPr lang="fr-FR" sz="110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2722" marR="62722"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284467070"/>
                  </a:ext>
                </a:extLst>
              </a:tr>
              <a:tr h="191488">
                <a:tc>
                  <a:txBody>
                    <a:bodyPr/>
                    <a:lstStyle/>
                    <a:p>
                      <a:pPr algn="l">
                        <a:lnSpc>
                          <a:spcPct val="107000"/>
                        </a:lnSpc>
                        <a:spcAft>
                          <a:spcPts val="0"/>
                        </a:spcAft>
                      </a:pPr>
                      <a:r>
                        <a:rPr lang="fr-FR" sz="1100">
                          <a:solidFill>
                            <a:sysClr val="windowText" lastClr="000000"/>
                          </a:solidFill>
                          <a:effectLst/>
                        </a:rPr>
                        <a:t> </a:t>
                      </a:r>
                      <a:endParaRPr lang="fr-FR" sz="110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2722" marR="62722"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a:lnSpc>
                          <a:spcPct val="107000"/>
                        </a:lnSpc>
                        <a:spcAft>
                          <a:spcPts val="0"/>
                        </a:spcAft>
                      </a:pPr>
                      <a:r>
                        <a:rPr lang="fr-FR" sz="1100">
                          <a:solidFill>
                            <a:sysClr val="windowText" lastClr="000000"/>
                          </a:solidFill>
                          <a:effectLst/>
                        </a:rPr>
                        <a:t> </a:t>
                      </a:r>
                      <a:endParaRPr lang="fr-FR" sz="110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2722" marR="62722"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700878274"/>
                  </a:ext>
                </a:extLst>
              </a:tr>
              <a:tr h="382975">
                <a:tc>
                  <a:txBody>
                    <a:bodyPr/>
                    <a:lstStyle/>
                    <a:p>
                      <a:pPr algn="l">
                        <a:lnSpc>
                          <a:spcPct val="107000"/>
                        </a:lnSpc>
                        <a:spcAft>
                          <a:spcPts val="0"/>
                        </a:spcAft>
                      </a:pPr>
                      <a:r>
                        <a:rPr lang="fr-FR" sz="1100">
                          <a:solidFill>
                            <a:sysClr val="windowText" lastClr="000000"/>
                          </a:solidFill>
                          <a:effectLst/>
                        </a:rPr>
                        <a:t>Radiologie interventionnelle :</a:t>
                      </a:r>
                      <a:endParaRPr lang="fr-FR" sz="110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2722" marR="62722"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a:lnSpc>
                          <a:spcPct val="107000"/>
                        </a:lnSpc>
                        <a:spcAft>
                          <a:spcPts val="0"/>
                        </a:spcAft>
                      </a:pPr>
                      <a:r>
                        <a:rPr lang="fr-FR" sz="1100">
                          <a:solidFill>
                            <a:sysClr val="windowText" lastClr="000000"/>
                          </a:solidFill>
                          <a:effectLst/>
                        </a:rPr>
                        <a:t>Oui </a:t>
                      </a:r>
                      <a:endParaRPr lang="fr-FR" sz="110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2722" marR="62722"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4017304697"/>
                  </a:ext>
                </a:extLst>
              </a:tr>
              <a:tr h="1148924">
                <a:tc>
                  <a:txBody>
                    <a:bodyPr/>
                    <a:lstStyle/>
                    <a:p>
                      <a:pPr algn="l">
                        <a:lnSpc>
                          <a:spcPct val="107000"/>
                        </a:lnSpc>
                        <a:spcAft>
                          <a:spcPts val="0"/>
                        </a:spcAft>
                      </a:pPr>
                      <a:r>
                        <a:rPr lang="fr-FR" sz="1100">
                          <a:solidFill>
                            <a:sysClr val="windowText" lastClr="000000"/>
                          </a:solidFill>
                          <a:effectLst/>
                        </a:rPr>
                        <a:t> </a:t>
                      </a:r>
                      <a:endParaRPr lang="fr-FR" sz="110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2722" marR="62722"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a:lnSpc>
                          <a:spcPct val="107000"/>
                        </a:lnSpc>
                        <a:spcAft>
                          <a:spcPts val="0"/>
                        </a:spcAft>
                      </a:pPr>
                      <a:r>
                        <a:rPr lang="fr-FR" sz="1100" dirty="0">
                          <a:solidFill>
                            <a:sysClr val="windowText" lastClr="000000"/>
                          </a:solidFill>
                          <a:effectLst/>
                        </a:rPr>
                        <a:t>Alcoolisation/</a:t>
                      </a:r>
                      <a:r>
                        <a:rPr lang="fr-FR" sz="1100" dirty="0" err="1">
                          <a:solidFill>
                            <a:sysClr val="windowText" lastClr="000000"/>
                          </a:solidFill>
                          <a:effectLst/>
                        </a:rPr>
                        <a:t>phénolisation</a:t>
                      </a:r>
                      <a:r>
                        <a:rPr lang="fr-FR" sz="1100" dirty="0">
                          <a:solidFill>
                            <a:sysClr val="windowText" lastClr="000000"/>
                          </a:solidFill>
                          <a:effectLst/>
                        </a:rPr>
                        <a:t> des plexus sympathique (cœliaque, hypogastrique, impar);</a:t>
                      </a:r>
                    </a:p>
                    <a:p>
                      <a:pPr algn="l">
                        <a:lnSpc>
                          <a:spcPct val="107000"/>
                        </a:lnSpc>
                        <a:spcAft>
                          <a:spcPts val="0"/>
                        </a:spcAft>
                      </a:pPr>
                      <a:r>
                        <a:rPr lang="fr-FR" sz="1100" dirty="0">
                          <a:solidFill>
                            <a:sysClr val="windowText" lastClr="000000"/>
                          </a:solidFill>
                          <a:effectLst/>
                        </a:rPr>
                        <a:t>Embolisation/ chimio-embolisation;</a:t>
                      </a:r>
                    </a:p>
                    <a:p>
                      <a:pPr algn="l">
                        <a:lnSpc>
                          <a:spcPct val="107000"/>
                        </a:lnSpc>
                        <a:spcAft>
                          <a:spcPts val="0"/>
                        </a:spcAft>
                      </a:pPr>
                      <a:r>
                        <a:rPr lang="fr-FR" sz="1100" dirty="0">
                          <a:solidFill>
                            <a:sysClr val="windowText" lastClr="000000"/>
                          </a:solidFill>
                          <a:effectLst/>
                        </a:rPr>
                        <a:t>Radiofréquence;</a:t>
                      </a:r>
                    </a:p>
                    <a:p>
                      <a:pPr algn="l">
                        <a:lnSpc>
                          <a:spcPct val="107000"/>
                        </a:lnSpc>
                        <a:spcAft>
                          <a:spcPts val="0"/>
                        </a:spcAft>
                      </a:pPr>
                      <a:r>
                        <a:rPr lang="fr-FR" sz="1100" dirty="0">
                          <a:solidFill>
                            <a:sysClr val="windowText" lastClr="000000"/>
                          </a:solidFill>
                          <a:effectLst/>
                        </a:rPr>
                        <a:t>Cimentoplastie</a:t>
                      </a:r>
                      <a:endParaRPr lang="fr-FR" sz="1100" dirty="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2722" marR="62722"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441954726"/>
                  </a:ext>
                </a:extLst>
              </a:tr>
              <a:tr h="191488">
                <a:tc>
                  <a:txBody>
                    <a:bodyPr/>
                    <a:lstStyle/>
                    <a:p>
                      <a:pPr algn="l">
                        <a:lnSpc>
                          <a:spcPct val="107000"/>
                        </a:lnSpc>
                        <a:spcAft>
                          <a:spcPts val="0"/>
                        </a:spcAft>
                      </a:pPr>
                      <a:r>
                        <a:rPr lang="fr-FR" sz="1100">
                          <a:solidFill>
                            <a:sysClr val="windowText" lastClr="000000"/>
                          </a:solidFill>
                          <a:effectLst/>
                        </a:rPr>
                        <a:t> </a:t>
                      </a:r>
                      <a:endParaRPr lang="fr-FR" sz="110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2722" marR="62722"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a:lnSpc>
                          <a:spcPct val="107000"/>
                        </a:lnSpc>
                        <a:spcAft>
                          <a:spcPts val="0"/>
                        </a:spcAft>
                      </a:pPr>
                      <a:r>
                        <a:rPr lang="fr-FR" sz="1100">
                          <a:solidFill>
                            <a:sysClr val="windowText" lastClr="000000"/>
                          </a:solidFill>
                          <a:effectLst/>
                        </a:rPr>
                        <a:t> </a:t>
                      </a:r>
                      <a:endParaRPr lang="fr-FR" sz="110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2722" marR="62722"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944526143"/>
                  </a:ext>
                </a:extLst>
              </a:tr>
              <a:tr h="191488">
                <a:tc>
                  <a:txBody>
                    <a:bodyPr/>
                    <a:lstStyle/>
                    <a:p>
                      <a:pPr algn="l">
                        <a:lnSpc>
                          <a:spcPct val="107000"/>
                        </a:lnSpc>
                        <a:spcAft>
                          <a:spcPts val="0"/>
                        </a:spcAft>
                      </a:pPr>
                      <a:r>
                        <a:rPr lang="fr-FR" sz="1100">
                          <a:solidFill>
                            <a:sysClr val="windowText" lastClr="000000"/>
                          </a:solidFill>
                          <a:effectLst/>
                        </a:rPr>
                        <a:t>Chirurgie :</a:t>
                      </a:r>
                      <a:endParaRPr lang="fr-FR" sz="110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2722" marR="62722"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a:lnSpc>
                          <a:spcPct val="107000"/>
                        </a:lnSpc>
                        <a:spcAft>
                          <a:spcPts val="0"/>
                        </a:spcAft>
                      </a:pPr>
                      <a:r>
                        <a:rPr lang="fr-FR" sz="1100">
                          <a:solidFill>
                            <a:sysClr val="windowText" lastClr="000000"/>
                          </a:solidFill>
                          <a:effectLst/>
                        </a:rPr>
                        <a:t>Oui</a:t>
                      </a:r>
                      <a:endParaRPr lang="fr-FR" sz="110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2722" marR="62722"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472260493"/>
                  </a:ext>
                </a:extLst>
              </a:tr>
              <a:tr h="191488">
                <a:tc>
                  <a:txBody>
                    <a:bodyPr/>
                    <a:lstStyle/>
                    <a:p>
                      <a:pPr algn="l">
                        <a:lnSpc>
                          <a:spcPct val="107000"/>
                        </a:lnSpc>
                        <a:spcAft>
                          <a:spcPts val="0"/>
                        </a:spcAft>
                      </a:pPr>
                      <a:r>
                        <a:rPr lang="fr-FR" sz="1100">
                          <a:solidFill>
                            <a:sysClr val="windowText" lastClr="000000"/>
                          </a:solidFill>
                          <a:effectLst/>
                        </a:rPr>
                        <a:t> </a:t>
                      </a:r>
                      <a:endParaRPr lang="fr-FR" sz="110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2722" marR="62722"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a:lnSpc>
                          <a:spcPct val="107000"/>
                        </a:lnSpc>
                        <a:spcAft>
                          <a:spcPts val="0"/>
                        </a:spcAft>
                      </a:pPr>
                      <a:r>
                        <a:rPr lang="fr-FR" sz="1100" dirty="0">
                          <a:solidFill>
                            <a:sysClr val="windowText" lastClr="000000"/>
                          </a:solidFill>
                          <a:effectLst/>
                        </a:rPr>
                        <a:t>Vertébroplastie</a:t>
                      </a:r>
                      <a:endParaRPr lang="fr-FR" sz="1100" dirty="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2722" marR="62722"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37728392"/>
                  </a:ext>
                </a:extLst>
              </a:tr>
              <a:tr h="191488">
                <a:tc>
                  <a:txBody>
                    <a:bodyPr/>
                    <a:lstStyle/>
                    <a:p>
                      <a:pPr algn="l">
                        <a:lnSpc>
                          <a:spcPct val="107000"/>
                        </a:lnSpc>
                        <a:spcAft>
                          <a:spcPts val="0"/>
                        </a:spcAft>
                      </a:pPr>
                      <a:r>
                        <a:rPr lang="fr-FR" sz="1100">
                          <a:solidFill>
                            <a:sysClr val="windowText" lastClr="000000"/>
                          </a:solidFill>
                          <a:effectLst/>
                        </a:rPr>
                        <a:t> </a:t>
                      </a:r>
                      <a:endParaRPr lang="fr-FR" sz="110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2722" marR="62722"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a:lnSpc>
                          <a:spcPct val="107000"/>
                        </a:lnSpc>
                        <a:spcAft>
                          <a:spcPts val="0"/>
                        </a:spcAft>
                      </a:pPr>
                      <a:r>
                        <a:rPr lang="fr-FR" sz="1100">
                          <a:solidFill>
                            <a:sysClr val="windowText" lastClr="000000"/>
                          </a:solidFill>
                          <a:effectLst/>
                        </a:rPr>
                        <a:t> </a:t>
                      </a:r>
                      <a:endParaRPr lang="fr-FR" sz="110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2722" marR="62722"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054799367"/>
                  </a:ext>
                </a:extLst>
              </a:tr>
            </a:tbl>
          </a:graphicData>
        </a:graphic>
      </p:graphicFrame>
    </p:spTree>
    <p:extLst>
      <p:ext uri="{BB962C8B-B14F-4D97-AF65-F5344CB8AC3E}">
        <p14:creationId xmlns:p14="http://schemas.microsoft.com/office/powerpoint/2010/main" val="325563776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26" name="Image 2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79833" y="4185977"/>
            <a:ext cx="5149542" cy="1649558"/>
          </a:xfrm>
          <a:prstGeom prst="rect">
            <a:avLst/>
          </a:prstGeom>
        </p:spPr>
      </p:pic>
      <p:pic>
        <p:nvPicPr>
          <p:cNvPr id="30" name="Image 2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79833" y="1033464"/>
            <a:ext cx="5149542" cy="2649969"/>
          </a:xfrm>
          <a:prstGeom prst="rect">
            <a:avLst/>
          </a:prstGeom>
        </p:spPr>
      </p:pic>
      <p:pic>
        <p:nvPicPr>
          <p:cNvPr id="27" name="Image 2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836409" y="1033464"/>
            <a:ext cx="4328535" cy="2309812"/>
          </a:xfrm>
          <a:prstGeom prst="rect">
            <a:avLst/>
          </a:prstGeom>
        </p:spPr>
      </p:pic>
      <p:pic>
        <p:nvPicPr>
          <p:cNvPr id="28" name="Image 2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836406" y="3441700"/>
            <a:ext cx="4328535" cy="1107825"/>
          </a:xfrm>
          <a:prstGeom prst="rect">
            <a:avLst/>
          </a:prstGeom>
        </p:spPr>
      </p:pic>
      <p:pic>
        <p:nvPicPr>
          <p:cNvPr id="29" name="Image 28"/>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836406" y="4648200"/>
            <a:ext cx="4328535" cy="563872"/>
          </a:xfrm>
          <a:prstGeom prst="rect">
            <a:avLst/>
          </a:prstGeom>
        </p:spPr>
      </p:pic>
      <p:sp>
        <p:nvSpPr>
          <p:cNvPr id="31" name="ZoneTexte 30"/>
          <p:cNvSpPr txBox="1"/>
          <p:nvPr/>
        </p:nvSpPr>
        <p:spPr>
          <a:xfrm>
            <a:off x="1279833" y="301666"/>
            <a:ext cx="3384516" cy="369332"/>
          </a:xfrm>
          <a:prstGeom prst="rect">
            <a:avLst/>
          </a:prstGeom>
        </p:spPr>
        <p:txBody>
          <a:bodyPr wrap="none" rtlCol="0">
            <a:spAutoFit/>
          </a:bodyPr>
          <a:lstStyle/>
          <a:p>
            <a:r>
              <a:rPr lang="fr-FR" b="1" dirty="0"/>
              <a:t>HÔPITAL PRIVÉ NANCY LORRAINE</a:t>
            </a:r>
            <a:endParaRPr lang="fr-FR" dirty="0"/>
          </a:p>
        </p:txBody>
      </p:sp>
      <p:pic>
        <p:nvPicPr>
          <p:cNvPr id="7" name="Image 6"/>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rot="5400000">
            <a:off x="4396963" y="331301"/>
            <a:ext cx="400110" cy="400110"/>
          </a:xfrm>
          <a:prstGeom prst="rect">
            <a:avLst/>
          </a:prstGeom>
        </p:spPr>
      </p:pic>
      <p:pic>
        <p:nvPicPr>
          <p:cNvPr id="8" name="Image 7"/>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279833" y="252816"/>
            <a:ext cx="404990" cy="409869"/>
          </a:xfrm>
          <a:prstGeom prst="rect">
            <a:avLst/>
          </a:prstGeom>
        </p:spPr>
      </p:pic>
      <p:sp>
        <p:nvSpPr>
          <p:cNvPr id="11" name="Bouton d'action : Retour 10">
            <a:hlinkClick r:id="rId10" action="ppaction://hlinksldjump" highlightClick="1"/>
          </p:cNvPr>
          <p:cNvSpPr/>
          <p:nvPr/>
        </p:nvSpPr>
        <p:spPr>
          <a:xfrm>
            <a:off x="11604625" y="138516"/>
            <a:ext cx="476250" cy="478595"/>
          </a:xfrm>
          <a:prstGeom prst="actionButtonReturn">
            <a:avLst/>
          </a:prstGeom>
          <a:solidFill>
            <a:srgbClr val="EADB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aphicFrame>
        <p:nvGraphicFramePr>
          <p:cNvPr id="2" name="Tableau 1"/>
          <p:cNvGraphicFramePr>
            <a:graphicFrameLocks noGrp="1"/>
          </p:cNvGraphicFramePr>
          <p:nvPr>
            <p:extLst>
              <p:ext uri="{D42A27DB-BD31-4B8C-83A1-F6EECF244321}">
                <p14:modId xmlns:p14="http://schemas.microsoft.com/office/powerpoint/2010/main" val="2351205789"/>
              </p:ext>
            </p:extLst>
          </p:nvPr>
        </p:nvGraphicFramePr>
        <p:xfrm>
          <a:off x="1385514" y="822950"/>
          <a:ext cx="5043861" cy="5290923"/>
        </p:xfrm>
        <a:graphic>
          <a:graphicData uri="http://schemas.openxmlformats.org/drawingml/2006/table">
            <a:tbl>
              <a:tblPr firstRow="1" firstCol="1" bandRow="1">
                <a:tableStyleId>{5C22544A-7EE6-4342-B048-85BDC9FD1C3A}</a:tableStyleId>
              </a:tblPr>
              <a:tblGrid>
                <a:gridCol w="2146081">
                  <a:extLst>
                    <a:ext uri="{9D8B030D-6E8A-4147-A177-3AD203B41FA5}">
                      <a16:colId xmlns:a16="http://schemas.microsoft.com/office/drawing/2014/main" val="372704956"/>
                    </a:ext>
                  </a:extLst>
                </a:gridCol>
                <a:gridCol w="2897780">
                  <a:extLst>
                    <a:ext uri="{9D8B030D-6E8A-4147-A177-3AD203B41FA5}">
                      <a16:colId xmlns:a16="http://schemas.microsoft.com/office/drawing/2014/main" val="518269817"/>
                    </a:ext>
                  </a:extLst>
                </a:gridCol>
              </a:tblGrid>
              <a:tr h="294070">
                <a:tc gridSpan="2">
                  <a:txBody>
                    <a:bodyPr/>
                    <a:lstStyle/>
                    <a:p>
                      <a:pPr algn="l">
                        <a:lnSpc>
                          <a:spcPct val="107000"/>
                        </a:lnSpc>
                        <a:spcAft>
                          <a:spcPts val="0"/>
                        </a:spcAft>
                      </a:pPr>
                      <a:r>
                        <a:rPr lang="fr-FR" sz="1400">
                          <a:solidFill>
                            <a:sysClr val="windowText" lastClr="000000"/>
                          </a:solidFill>
                          <a:effectLst/>
                        </a:rPr>
                        <a:t>Informations générales</a:t>
                      </a:r>
                      <a:endParaRPr lang="fr-FR" sz="140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2877" marR="62877" marT="0" marB="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hMerge="1">
                  <a:txBody>
                    <a:bodyPr/>
                    <a:lstStyle/>
                    <a:p>
                      <a:endParaRPr lang="fr-FR"/>
                    </a:p>
                  </a:txBody>
                  <a:tcPr/>
                </a:tc>
                <a:extLst>
                  <a:ext uri="{0D108BD9-81ED-4DB2-BD59-A6C34878D82A}">
                    <a16:rowId xmlns:a16="http://schemas.microsoft.com/office/drawing/2014/main" val="3875441520"/>
                  </a:ext>
                </a:extLst>
              </a:tr>
              <a:tr h="210721">
                <a:tc>
                  <a:txBody>
                    <a:bodyPr/>
                    <a:lstStyle/>
                    <a:p>
                      <a:pPr algn="l">
                        <a:lnSpc>
                          <a:spcPct val="107000"/>
                        </a:lnSpc>
                        <a:spcAft>
                          <a:spcPts val="0"/>
                        </a:spcAft>
                      </a:pPr>
                      <a:r>
                        <a:rPr lang="fr-FR" sz="1100">
                          <a:solidFill>
                            <a:sysClr val="windowText" lastClr="000000"/>
                          </a:solidFill>
                          <a:effectLst/>
                        </a:rPr>
                        <a:t> Médecin responsable :</a:t>
                      </a:r>
                      <a:endParaRPr lang="fr-FR" sz="110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2877" marR="62877" marT="0" marB="0">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marL="0" marR="0" indent="0" algn="l" defTabSz="914377" rtl="0" eaLnBrk="1" fontAlgn="auto" latinLnBrk="0" hangingPunct="1">
                        <a:lnSpc>
                          <a:spcPct val="107000"/>
                        </a:lnSpc>
                        <a:spcBef>
                          <a:spcPts val="0"/>
                        </a:spcBef>
                        <a:spcAft>
                          <a:spcPts val="0"/>
                        </a:spcAft>
                        <a:buClrTx/>
                        <a:buSzTx/>
                        <a:buFontTx/>
                        <a:buNone/>
                        <a:tabLst/>
                        <a:defRPr/>
                      </a:pPr>
                      <a:r>
                        <a:rPr lang="fr-FR" sz="1100" dirty="0">
                          <a:solidFill>
                            <a:sysClr val="windowText" lastClr="000000"/>
                          </a:solidFill>
                          <a:effectLst/>
                        </a:rPr>
                        <a:t> </a:t>
                      </a:r>
                      <a:r>
                        <a:rPr lang="fr-FR" sz="1100" i="1" dirty="0">
                          <a:solidFill>
                            <a:sysClr val="windowText" lastClr="000000"/>
                          </a:solidFill>
                          <a:effectLst/>
                        </a:rPr>
                        <a:t>Information non disponible</a:t>
                      </a:r>
                      <a:endParaRPr lang="fr-FR" sz="1100" dirty="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2877" marR="62877" marT="0" marB="0">
                    <a:lnL w="12700" cmpd="sng">
                      <a:noFill/>
                    </a:lnL>
                    <a:lnR w="12700" cmpd="sng">
                      <a:noFill/>
                    </a:lnR>
                    <a:lnT w="381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96713461"/>
                  </a:ext>
                </a:extLst>
              </a:tr>
              <a:tr h="210721">
                <a:tc>
                  <a:txBody>
                    <a:bodyPr/>
                    <a:lstStyle/>
                    <a:p>
                      <a:pPr algn="l">
                        <a:lnSpc>
                          <a:spcPct val="107000"/>
                        </a:lnSpc>
                        <a:spcAft>
                          <a:spcPts val="0"/>
                        </a:spcAft>
                      </a:pPr>
                      <a:r>
                        <a:rPr lang="fr-FR" sz="1100">
                          <a:solidFill>
                            <a:sysClr val="windowText" lastClr="000000"/>
                          </a:solidFill>
                          <a:effectLst/>
                        </a:rPr>
                        <a:t> </a:t>
                      </a:r>
                      <a:endParaRPr lang="fr-FR" sz="110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2877" marR="62877"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a:lnSpc>
                          <a:spcPct val="107000"/>
                        </a:lnSpc>
                        <a:spcAft>
                          <a:spcPts val="0"/>
                        </a:spcAft>
                      </a:pPr>
                      <a:r>
                        <a:rPr lang="fr-FR" sz="1100">
                          <a:solidFill>
                            <a:sysClr val="windowText" lastClr="000000"/>
                          </a:solidFill>
                          <a:effectLst/>
                        </a:rPr>
                        <a:t> </a:t>
                      </a:r>
                      <a:endParaRPr lang="fr-FR" sz="110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2877" marR="62877"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638227105"/>
                  </a:ext>
                </a:extLst>
              </a:tr>
              <a:tr h="210721">
                <a:tc>
                  <a:txBody>
                    <a:bodyPr/>
                    <a:lstStyle/>
                    <a:p>
                      <a:pPr algn="l">
                        <a:lnSpc>
                          <a:spcPct val="107000"/>
                        </a:lnSpc>
                        <a:spcAft>
                          <a:spcPts val="0"/>
                        </a:spcAft>
                      </a:pPr>
                      <a:r>
                        <a:rPr lang="fr-FR" sz="1100">
                          <a:solidFill>
                            <a:sysClr val="windowText" lastClr="000000"/>
                          </a:solidFill>
                          <a:effectLst/>
                        </a:rPr>
                        <a:t>Labellisation SDC :</a:t>
                      </a:r>
                      <a:endParaRPr lang="fr-FR" sz="110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2877" marR="62877"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a:lnSpc>
                          <a:spcPct val="107000"/>
                        </a:lnSpc>
                        <a:spcAft>
                          <a:spcPts val="0"/>
                        </a:spcAft>
                      </a:pPr>
                      <a:r>
                        <a:rPr lang="fr-FR" sz="1100" dirty="0">
                          <a:solidFill>
                            <a:sysClr val="windowText" lastClr="000000"/>
                          </a:solidFill>
                          <a:effectLst/>
                        </a:rPr>
                        <a:t>Non</a:t>
                      </a:r>
                      <a:endParaRPr lang="fr-FR" sz="1100" dirty="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2877" marR="62877"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4151413500"/>
                  </a:ext>
                </a:extLst>
              </a:tr>
              <a:tr h="210721">
                <a:tc>
                  <a:txBody>
                    <a:bodyPr/>
                    <a:lstStyle/>
                    <a:p>
                      <a:pPr algn="l">
                        <a:lnSpc>
                          <a:spcPct val="107000"/>
                        </a:lnSpc>
                        <a:spcAft>
                          <a:spcPts val="0"/>
                        </a:spcAft>
                      </a:pPr>
                      <a:r>
                        <a:rPr lang="fr-FR" sz="1100">
                          <a:solidFill>
                            <a:sysClr val="windowText" lastClr="000000"/>
                          </a:solidFill>
                          <a:effectLst/>
                        </a:rPr>
                        <a:t>Type pédiatrique :</a:t>
                      </a:r>
                      <a:endParaRPr lang="fr-FR" sz="110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2877" marR="62877"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a:lnSpc>
                          <a:spcPct val="107000"/>
                        </a:lnSpc>
                        <a:spcAft>
                          <a:spcPts val="0"/>
                        </a:spcAft>
                      </a:pPr>
                      <a:r>
                        <a:rPr lang="fr-FR" sz="1100" dirty="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rPr>
                        <a:t>-</a:t>
                      </a:r>
                    </a:p>
                  </a:txBody>
                  <a:tcPr marL="62877" marR="62877"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4046016360"/>
                  </a:ext>
                </a:extLst>
              </a:tr>
              <a:tr h="210721">
                <a:tc>
                  <a:txBody>
                    <a:bodyPr/>
                    <a:lstStyle/>
                    <a:p>
                      <a:pPr algn="l">
                        <a:lnSpc>
                          <a:spcPct val="107000"/>
                        </a:lnSpc>
                        <a:spcAft>
                          <a:spcPts val="0"/>
                        </a:spcAft>
                      </a:pPr>
                      <a:r>
                        <a:rPr lang="fr-FR" sz="1100">
                          <a:solidFill>
                            <a:sysClr val="windowText" lastClr="000000"/>
                          </a:solidFill>
                          <a:effectLst/>
                        </a:rPr>
                        <a:t>Type oncologique :</a:t>
                      </a:r>
                      <a:endParaRPr lang="fr-FR" sz="110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2877" marR="62877"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a:lnSpc>
                          <a:spcPct val="107000"/>
                        </a:lnSpc>
                        <a:spcAft>
                          <a:spcPts val="0"/>
                        </a:spcAft>
                      </a:pPr>
                      <a:r>
                        <a:rPr lang="fr-FR" sz="1100" dirty="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rPr>
                        <a:t>-</a:t>
                      </a:r>
                    </a:p>
                  </a:txBody>
                  <a:tcPr marL="62877" marR="62877"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81474356"/>
                  </a:ext>
                </a:extLst>
              </a:tr>
              <a:tr h="210721">
                <a:tc>
                  <a:txBody>
                    <a:bodyPr/>
                    <a:lstStyle/>
                    <a:p>
                      <a:pPr algn="l">
                        <a:lnSpc>
                          <a:spcPct val="107000"/>
                        </a:lnSpc>
                        <a:spcAft>
                          <a:spcPts val="0"/>
                        </a:spcAft>
                      </a:pPr>
                      <a:r>
                        <a:rPr lang="fr-FR" sz="1100">
                          <a:solidFill>
                            <a:sysClr val="windowText" lastClr="000000"/>
                          </a:solidFill>
                          <a:effectLst/>
                        </a:rPr>
                        <a:t> </a:t>
                      </a:r>
                      <a:endParaRPr lang="fr-FR" sz="110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2877" marR="62877"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a:lnSpc>
                          <a:spcPct val="107000"/>
                        </a:lnSpc>
                        <a:spcAft>
                          <a:spcPts val="0"/>
                        </a:spcAft>
                      </a:pPr>
                      <a:r>
                        <a:rPr lang="fr-FR" sz="1100">
                          <a:solidFill>
                            <a:sysClr val="windowText" lastClr="000000"/>
                          </a:solidFill>
                          <a:effectLst/>
                        </a:rPr>
                        <a:t> </a:t>
                      </a:r>
                      <a:endParaRPr lang="fr-FR" sz="110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2877" marR="62877"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885928821"/>
                  </a:ext>
                </a:extLst>
              </a:tr>
              <a:tr h="210721">
                <a:tc>
                  <a:txBody>
                    <a:bodyPr/>
                    <a:lstStyle/>
                    <a:p>
                      <a:pPr algn="l">
                        <a:lnSpc>
                          <a:spcPct val="107000"/>
                        </a:lnSpc>
                        <a:spcAft>
                          <a:spcPts val="0"/>
                        </a:spcAft>
                      </a:pPr>
                      <a:r>
                        <a:rPr lang="fr-FR" sz="1100">
                          <a:solidFill>
                            <a:sysClr val="windowText" lastClr="000000"/>
                          </a:solidFill>
                          <a:effectLst/>
                        </a:rPr>
                        <a:t>Adressage :</a:t>
                      </a:r>
                      <a:endParaRPr lang="fr-FR" sz="110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2877" marR="62877"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a:lnSpc>
                          <a:spcPct val="107000"/>
                        </a:lnSpc>
                        <a:spcAft>
                          <a:spcPts val="0"/>
                        </a:spcAft>
                      </a:pPr>
                      <a:r>
                        <a:rPr lang="fr-FR" sz="1100">
                          <a:solidFill>
                            <a:sysClr val="windowText" lastClr="000000"/>
                          </a:solidFill>
                          <a:effectLst/>
                        </a:rPr>
                        <a:t>Filière interne à la structure</a:t>
                      </a:r>
                      <a:endParaRPr lang="fr-FR" sz="110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2877" marR="62877"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589426215"/>
                  </a:ext>
                </a:extLst>
              </a:tr>
              <a:tr h="210721">
                <a:tc>
                  <a:txBody>
                    <a:bodyPr/>
                    <a:lstStyle/>
                    <a:p>
                      <a:pPr algn="l">
                        <a:lnSpc>
                          <a:spcPct val="107000"/>
                        </a:lnSpc>
                        <a:spcAft>
                          <a:spcPts val="0"/>
                        </a:spcAft>
                      </a:pPr>
                      <a:r>
                        <a:rPr lang="fr-FR" sz="1100">
                          <a:solidFill>
                            <a:sysClr val="windowText" lastClr="000000"/>
                          </a:solidFill>
                          <a:effectLst/>
                        </a:rPr>
                        <a:t> </a:t>
                      </a:r>
                      <a:endParaRPr lang="fr-FR" sz="110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2877" marR="62877"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a:lnSpc>
                          <a:spcPct val="107000"/>
                        </a:lnSpc>
                        <a:spcAft>
                          <a:spcPts val="0"/>
                        </a:spcAft>
                      </a:pPr>
                      <a:r>
                        <a:rPr lang="fr-FR" sz="1100">
                          <a:solidFill>
                            <a:sysClr val="windowText" lastClr="000000"/>
                          </a:solidFill>
                          <a:effectLst/>
                        </a:rPr>
                        <a:t> </a:t>
                      </a:r>
                      <a:endParaRPr lang="fr-FR" sz="110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2877" marR="62877"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601830651"/>
                  </a:ext>
                </a:extLst>
              </a:tr>
              <a:tr h="210721">
                <a:tc>
                  <a:txBody>
                    <a:bodyPr/>
                    <a:lstStyle/>
                    <a:p>
                      <a:pPr algn="l">
                        <a:lnSpc>
                          <a:spcPct val="107000"/>
                        </a:lnSpc>
                        <a:spcAft>
                          <a:spcPts val="0"/>
                        </a:spcAft>
                      </a:pPr>
                      <a:r>
                        <a:rPr lang="fr-FR" sz="1100">
                          <a:solidFill>
                            <a:sysClr val="windowText" lastClr="000000"/>
                          </a:solidFill>
                          <a:effectLst/>
                        </a:rPr>
                        <a:t>Partenariat / En lien avec :</a:t>
                      </a:r>
                      <a:endParaRPr lang="fr-FR" sz="110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2877" marR="62877"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a:lnSpc>
                          <a:spcPct val="107000"/>
                        </a:lnSpc>
                        <a:spcAft>
                          <a:spcPts val="0"/>
                        </a:spcAft>
                      </a:pPr>
                      <a:r>
                        <a:rPr lang="fr-FR" sz="1100" dirty="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rPr>
                        <a:t>-</a:t>
                      </a:r>
                    </a:p>
                  </a:txBody>
                  <a:tcPr marL="62877" marR="62877"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132002012"/>
                  </a:ext>
                </a:extLst>
              </a:tr>
              <a:tr h="210721">
                <a:tc>
                  <a:txBody>
                    <a:bodyPr/>
                    <a:lstStyle/>
                    <a:p>
                      <a:pPr algn="l">
                        <a:lnSpc>
                          <a:spcPct val="107000"/>
                        </a:lnSpc>
                        <a:spcAft>
                          <a:spcPts val="0"/>
                        </a:spcAft>
                      </a:pPr>
                      <a:r>
                        <a:rPr lang="fr-FR" sz="1100">
                          <a:solidFill>
                            <a:sysClr val="windowText" lastClr="000000"/>
                          </a:solidFill>
                          <a:effectLst/>
                        </a:rPr>
                        <a:t> </a:t>
                      </a:r>
                      <a:endParaRPr lang="fr-FR" sz="110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2877" marR="62877"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a:lnSpc>
                          <a:spcPct val="107000"/>
                        </a:lnSpc>
                        <a:spcAft>
                          <a:spcPts val="0"/>
                        </a:spcAft>
                      </a:pPr>
                      <a:r>
                        <a:rPr lang="fr-FR" sz="1100">
                          <a:solidFill>
                            <a:sysClr val="windowText" lastClr="000000"/>
                          </a:solidFill>
                          <a:effectLst/>
                        </a:rPr>
                        <a:t> </a:t>
                      </a:r>
                      <a:endParaRPr lang="fr-FR" sz="110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2877" marR="62877"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81315475"/>
                  </a:ext>
                </a:extLst>
              </a:tr>
              <a:tr h="268155">
                <a:tc>
                  <a:txBody>
                    <a:bodyPr/>
                    <a:lstStyle/>
                    <a:p>
                      <a:pPr algn="l">
                        <a:lnSpc>
                          <a:spcPct val="107000"/>
                        </a:lnSpc>
                        <a:spcAft>
                          <a:spcPts val="0"/>
                        </a:spcAft>
                      </a:pPr>
                      <a:r>
                        <a:rPr lang="fr-FR" sz="1400">
                          <a:solidFill>
                            <a:sysClr val="windowText" lastClr="000000"/>
                          </a:solidFill>
                          <a:effectLst/>
                        </a:rPr>
                        <a:t>RCP Douleur</a:t>
                      </a:r>
                      <a:endParaRPr lang="fr-FR" sz="140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2877" marR="62877"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a:lnSpc>
                          <a:spcPct val="107000"/>
                        </a:lnSpc>
                        <a:spcAft>
                          <a:spcPts val="0"/>
                        </a:spcAft>
                      </a:pPr>
                      <a:r>
                        <a:rPr lang="fr-FR" sz="1100" dirty="0">
                          <a:solidFill>
                            <a:sysClr val="windowText" lastClr="000000"/>
                          </a:solidFill>
                          <a:effectLst/>
                        </a:rPr>
                        <a:t> -</a:t>
                      </a:r>
                      <a:endParaRPr lang="fr-FR" sz="1100" dirty="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2877" marR="62877"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43916271"/>
                  </a:ext>
                </a:extLst>
              </a:tr>
              <a:tr h="210721">
                <a:tc>
                  <a:txBody>
                    <a:bodyPr/>
                    <a:lstStyle/>
                    <a:p>
                      <a:pPr algn="l">
                        <a:lnSpc>
                          <a:spcPct val="107000"/>
                        </a:lnSpc>
                        <a:spcAft>
                          <a:spcPts val="0"/>
                        </a:spcAft>
                      </a:pPr>
                      <a:r>
                        <a:rPr lang="fr-FR" sz="1100" dirty="0">
                          <a:solidFill>
                            <a:sysClr val="windowText" lastClr="000000"/>
                          </a:solidFill>
                          <a:effectLst/>
                        </a:rPr>
                        <a:t> </a:t>
                      </a:r>
                      <a:endParaRPr lang="fr-FR" sz="1100" dirty="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2877" marR="62877"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a:lnSpc>
                          <a:spcPct val="107000"/>
                        </a:lnSpc>
                        <a:spcAft>
                          <a:spcPts val="0"/>
                        </a:spcAft>
                      </a:pPr>
                      <a:r>
                        <a:rPr lang="fr-FR" sz="1100">
                          <a:solidFill>
                            <a:sysClr val="windowText" lastClr="000000"/>
                          </a:solidFill>
                          <a:effectLst/>
                        </a:rPr>
                        <a:t> </a:t>
                      </a:r>
                      <a:endParaRPr lang="fr-FR" sz="110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2877" marR="62877"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970295801"/>
                  </a:ext>
                </a:extLst>
              </a:tr>
              <a:tr h="210721">
                <a:tc>
                  <a:txBody>
                    <a:bodyPr/>
                    <a:lstStyle/>
                    <a:p>
                      <a:pPr algn="l">
                        <a:lnSpc>
                          <a:spcPct val="107000"/>
                        </a:lnSpc>
                        <a:spcAft>
                          <a:spcPts val="0"/>
                        </a:spcAft>
                      </a:pPr>
                      <a:r>
                        <a:rPr lang="fr-FR" sz="1100">
                          <a:solidFill>
                            <a:sysClr val="windowText" lastClr="000000"/>
                          </a:solidFill>
                          <a:effectLst/>
                        </a:rPr>
                        <a:t> </a:t>
                      </a:r>
                      <a:endParaRPr lang="fr-FR" sz="110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2877" marR="62877"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a:lnSpc>
                          <a:spcPct val="107000"/>
                        </a:lnSpc>
                        <a:spcAft>
                          <a:spcPts val="0"/>
                        </a:spcAft>
                      </a:pPr>
                      <a:r>
                        <a:rPr lang="fr-FR" sz="1100">
                          <a:solidFill>
                            <a:sysClr val="windowText" lastClr="000000"/>
                          </a:solidFill>
                          <a:effectLst/>
                        </a:rPr>
                        <a:t> </a:t>
                      </a:r>
                      <a:endParaRPr lang="fr-FR" sz="110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2877" marR="62877"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572072037"/>
                  </a:ext>
                </a:extLst>
              </a:tr>
              <a:tr h="286547">
                <a:tc gridSpan="2">
                  <a:txBody>
                    <a:bodyPr/>
                    <a:lstStyle/>
                    <a:p>
                      <a:pPr algn="l">
                        <a:lnSpc>
                          <a:spcPct val="107000"/>
                        </a:lnSpc>
                        <a:spcAft>
                          <a:spcPts val="0"/>
                        </a:spcAft>
                      </a:pPr>
                      <a:r>
                        <a:rPr lang="fr-FR" sz="1400">
                          <a:solidFill>
                            <a:sysClr val="windowText" lastClr="000000"/>
                          </a:solidFill>
                          <a:effectLst/>
                        </a:rPr>
                        <a:t>Contact</a:t>
                      </a:r>
                      <a:endParaRPr lang="fr-FR" sz="140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2877" marR="62877"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hMerge="1">
                  <a:txBody>
                    <a:bodyPr/>
                    <a:lstStyle/>
                    <a:p>
                      <a:endParaRPr lang="fr-FR"/>
                    </a:p>
                  </a:txBody>
                  <a:tcPr/>
                </a:tc>
                <a:extLst>
                  <a:ext uri="{0D108BD9-81ED-4DB2-BD59-A6C34878D82A}">
                    <a16:rowId xmlns:a16="http://schemas.microsoft.com/office/drawing/2014/main" val="2031095939"/>
                  </a:ext>
                </a:extLst>
              </a:tr>
              <a:tr h="421439">
                <a:tc>
                  <a:txBody>
                    <a:bodyPr/>
                    <a:lstStyle/>
                    <a:p>
                      <a:pPr algn="l">
                        <a:lnSpc>
                          <a:spcPct val="107000"/>
                        </a:lnSpc>
                        <a:spcAft>
                          <a:spcPts val="0"/>
                        </a:spcAft>
                      </a:pPr>
                      <a:r>
                        <a:rPr lang="fr-FR" sz="1100">
                          <a:solidFill>
                            <a:sysClr val="windowText" lastClr="000000"/>
                          </a:solidFill>
                          <a:effectLst/>
                        </a:rPr>
                        <a:t>Adresse :</a:t>
                      </a:r>
                      <a:endParaRPr lang="fr-FR" sz="110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2877" marR="62877"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a:lnSpc>
                          <a:spcPct val="107000"/>
                        </a:lnSpc>
                        <a:spcAft>
                          <a:spcPts val="0"/>
                        </a:spcAft>
                      </a:pPr>
                      <a:r>
                        <a:rPr lang="fr-FR" sz="1100" dirty="0">
                          <a:solidFill>
                            <a:sysClr val="windowText" lastClr="000000"/>
                          </a:solidFill>
                          <a:effectLst/>
                        </a:rPr>
                        <a:t>2 rue Marie Marvingt</a:t>
                      </a:r>
                    </a:p>
                    <a:p>
                      <a:pPr algn="l">
                        <a:lnSpc>
                          <a:spcPct val="107000"/>
                        </a:lnSpc>
                        <a:spcAft>
                          <a:spcPts val="0"/>
                        </a:spcAft>
                      </a:pPr>
                      <a:r>
                        <a:rPr lang="fr-FR" sz="1100" dirty="0">
                          <a:solidFill>
                            <a:sysClr val="windowText" lastClr="000000"/>
                          </a:solidFill>
                          <a:effectLst/>
                        </a:rPr>
                        <a:t>54100 NANCY</a:t>
                      </a:r>
                      <a:endParaRPr lang="fr-FR" sz="1100" dirty="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2877" marR="62877"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167476260"/>
                  </a:ext>
                </a:extLst>
              </a:tr>
              <a:tr h="210721">
                <a:tc>
                  <a:txBody>
                    <a:bodyPr/>
                    <a:lstStyle/>
                    <a:p>
                      <a:pPr algn="l">
                        <a:lnSpc>
                          <a:spcPct val="107000"/>
                        </a:lnSpc>
                        <a:spcAft>
                          <a:spcPts val="0"/>
                        </a:spcAft>
                      </a:pPr>
                      <a:r>
                        <a:rPr lang="fr-FR" sz="1100">
                          <a:solidFill>
                            <a:sysClr val="windowText" lastClr="000000"/>
                          </a:solidFill>
                          <a:effectLst/>
                        </a:rPr>
                        <a:t> </a:t>
                      </a:r>
                      <a:endParaRPr lang="fr-FR" sz="110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2877" marR="62877"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a:lnSpc>
                          <a:spcPct val="107000"/>
                        </a:lnSpc>
                        <a:spcAft>
                          <a:spcPts val="0"/>
                        </a:spcAft>
                      </a:pPr>
                      <a:r>
                        <a:rPr lang="fr-FR" sz="1100">
                          <a:solidFill>
                            <a:sysClr val="windowText" lastClr="000000"/>
                          </a:solidFill>
                          <a:effectLst/>
                        </a:rPr>
                        <a:t> </a:t>
                      </a:r>
                      <a:endParaRPr lang="fr-FR" sz="110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2877" marR="62877"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704400027"/>
                  </a:ext>
                </a:extLst>
              </a:tr>
              <a:tr h="210721">
                <a:tc>
                  <a:txBody>
                    <a:bodyPr/>
                    <a:lstStyle/>
                    <a:p>
                      <a:pPr algn="l">
                        <a:lnSpc>
                          <a:spcPct val="107000"/>
                        </a:lnSpc>
                        <a:spcAft>
                          <a:spcPts val="0"/>
                        </a:spcAft>
                      </a:pPr>
                      <a:r>
                        <a:rPr lang="fr-FR" sz="1100">
                          <a:solidFill>
                            <a:sysClr val="windowText" lastClr="000000"/>
                          </a:solidFill>
                          <a:effectLst/>
                        </a:rPr>
                        <a:t>Accueil téléphonique :</a:t>
                      </a:r>
                      <a:endParaRPr lang="fr-FR" sz="110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2877" marR="62877"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a:lnSpc>
                          <a:spcPct val="107000"/>
                        </a:lnSpc>
                        <a:spcAft>
                          <a:spcPts val="0"/>
                        </a:spcAft>
                      </a:pPr>
                      <a:r>
                        <a:rPr lang="fr-FR" sz="1100" dirty="0">
                          <a:solidFill>
                            <a:sysClr val="windowText" lastClr="000000"/>
                          </a:solidFill>
                          <a:effectLst/>
                        </a:rPr>
                        <a:t> 03 83 93 50 00</a:t>
                      </a:r>
                      <a:endParaRPr lang="fr-FR" sz="1100" dirty="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2877" marR="62877"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805538101"/>
                  </a:ext>
                </a:extLst>
              </a:tr>
              <a:tr h="210721">
                <a:tc>
                  <a:txBody>
                    <a:bodyPr/>
                    <a:lstStyle/>
                    <a:p>
                      <a:pPr algn="l">
                        <a:lnSpc>
                          <a:spcPct val="107000"/>
                        </a:lnSpc>
                        <a:spcAft>
                          <a:spcPts val="0"/>
                        </a:spcAft>
                      </a:pPr>
                      <a:r>
                        <a:rPr lang="fr-FR" sz="1100">
                          <a:solidFill>
                            <a:sysClr val="windowText" lastClr="000000"/>
                          </a:solidFill>
                          <a:effectLst/>
                        </a:rPr>
                        <a:t> </a:t>
                      </a:r>
                      <a:endParaRPr lang="fr-FR" sz="110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2877" marR="62877"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a:lnSpc>
                          <a:spcPct val="107000"/>
                        </a:lnSpc>
                        <a:spcAft>
                          <a:spcPts val="0"/>
                        </a:spcAft>
                      </a:pPr>
                      <a:endParaRPr lang="fr-FR" sz="110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2877" marR="62877"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928555118"/>
                  </a:ext>
                </a:extLst>
              </a:tr>
              <a:tr h="210721">
                <a:tc>
                  <a:txBody>
                    <a:bodyPr/>
                    <a:lstStyle/>
                    <a:p>
                      <a:pPr algn="l">
                        <a:lnSpc>
                          <a:spcPct val="107000"/>
                        </a:lnSpc>
                        <a:spcAft>
                          <a:spcPts val="0"/>
                        </a:spcAft>
                      </a:pPr>
                      <a:r>
                        <a:rPr lang="fr-FR" sz="1100">
                          <a:solidFill>
                            <a:sysClr val="windowText" lastClr="000000"/>
                          </a:solidFill>
                          <a:effectLst/>
                        </a:rPr>
                        <a:t> </a:t>
                      </a:r>
                      <a:endParaRPr lang="fr-FR" sz="110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2877" marR="62877"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a:lnSpc>
                          <a:spcPct val="107000"/>
                        </a:lnSpc>
                        <a:spcAft>
                          <a:spcPts val="0"/>
                        </a:spcAft>
                      </a:pPr>
                      <a:r>
                        <a:rPr lang="fr-FR" sz="1100">
                          <a:solidFill>
                            <a:sysClr val="windowText" lastClr="000000"/>
                          </a:solidFill>
                          <a:effectLst/>
                        </a:rPr>
                        <a:t> </a:t>
                      </a:r>
                      <a:endParaRPr lang="fr-FR" sz="110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2877" marR="62877"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771575829"/>
                  </a:ext>
                </a:extLst>
              </a:tr>
              <a:tr h="210721">
                <a:tc>
                  <a:txBody>
                    <a:bodyPr/>
                    <a:lstStyle/>
                    <a:p>
                      <a:pPr algn="l">
                        <a:lnSpc>
                          <a:spcPct val="107000"/>
                        </a:lnSpc>
                        <a:spcAft>
                          <a:spcPts val="0"/>
                        </a:spcAft>
                      </a:pPr>
                      <a:r>
                        <a:rPr lang="fr-FR" sz="1100">
                          <a:solidFill>
                            <a:sysClr val="windowText" lastClr="000000"/>
                          </a:solidFill>
                          <a:effectLst/>
                        </a:rPr>
                        <a:t>Email secrétariat :</a:t>
                      </a:r>
                      <a:endParaRPr lang="fr-FR" sz="110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2877" marR="62877"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a:lnSpc>
                          <a:spcPct val="107000"/>
                        </a:lnSpc>
                        <a:spcAft>
                          <a:spcPts val="0"/>
                        </a:spcAft>
                      </a:pPr>
                      <a:r>
                        <a:rPr lang="fr-FR" sz="1100" dirty="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rPr>
                        <a:t>-</a:t>
                      </a:r>
                    </a:p>
                  </a:txBody>
                  <a:tcPr marL="62877" marR="62877"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395001332"/>
                  </a:ext>
                </a:extLst>
              </a:tr>
              <a:tr h="210721">
                <a:tc>
                  <a:txBody>
                    <a:bodyPr/>
                    <a:lstStyle/>
                    <a:p>
                      <a:pPr algn="l">
                        <a:lnSpc>
                          <a:spcPct val="107000"/>
                        </a:lnSpc>
                        <a:spcAft>
                          <a:spcPts val="0"/>
                        </a:spcAft>
                      </a:pPr>
                      <a:r>
                        <a:rPr lang="fr-FR" sz="1100">
                          <a:solidFill>
                            <a:sysClr val="windowText" lastClr="000000"/>
                          </a:solidFill>
                          <a:effectLst/>
                        </a:rPr>
                        <a:t> </a:t>
                      </a:r>
                      <a:endParaRPr lang="fr-FR" sz="110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2877" marR="62877"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a:lnSpc>
                          <a:spcPct val="107000"/>
                        </a:lnSpc>
                        <a:spcAft>
                          <a:spcPts val="0"/>
                        </a:spcAft>
                      </a:pPr>
                      <a:r>
                        <a:rPr lang="fr-FR" sz="1100">
                          <a:solidFill>
                            <a:sysClr val="windowText" lastClr="000000"/>
                          </a:solidFill>
                          <a:effectLst/>
                        </a:rPr>
                        <a:t> </a:t>
                      </a:r>
                      <a:endParaRPr lang="fr-FR" sz="110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2877" marR="62877"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777937786"/>
                  </a:ext>
                </a:extLst>
              </a:tr>
              <a:tr h="227734">
                <a:tc>
                  <a:txBody>
                    <a:bodyPr/>
                    <a:lstStyle/>
                    <a:p>
                      <a:pPr algn="l">
                        <a:lnSpc>
                          <a:spcPct val="107000"/>
                        </a:lnSpc>
                        <a:spcAft>
                          <a:spcPts val="0"/>
                        </a:spcAft>
                      </a:pPr>
                      <a:endParaRPr lang="fr-FR" sz="110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2877" marR="62877"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a:lnSpc>
                          <a:spcPct val="107000"/>
                        </a:lnSpc>
                        <a:spcAft>
                          <a:spcPts val="0"/>
                        </a:spcAft>
                      </a:pPr>
                      <a:r>
                        <a:rPr lang="fr-FR" sz="1100" dirty="0">
                          <a:solidFill>
                            <a:sysClr val="windowText" lastClr="000000"/>
                          </a:solidFill>
                          <a:effectLst/>
                        </a:rPr>
                        <a:t> </a:t>
                      </a:r>
                      <a:endParaRPr lang="fr-FR" sz="1100" dirty="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2877" marR="62877"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327483984"/>
                  </a:ext>
                </a:extLst>
              </a:tr>
            </a:tbl>
          </a:graphicData>
        </a:graphic>
      </p:graphicFrame>
      <p:graphicFrame>
        <p:nvGraphicFramePr>
          <p:cNvPr id="3" name="Tableau 2"/>
          <p:cNvGraphicFramePr>
            <a:graphicFrameLocks noGrp="1"/>
          </p:cNvGraphicFramePr>
          <p:nvPr>
            <p:extLst>
              <p:ext uri="{D42A27DB-BD31-4B8C-83A1-F6EECF244321}">
                <p14:modId xmlns:p14="http://schemas.microsoft.com/office/powerpoint/2010/main" val="1489371858"/>
              </p:ext>
            </p:extLst>
          </p:nvPr>
        </p:nvGraphicFramePr>
        <p:xfrm>
          <a:off x="6949811" y="826294"/>
          <a:ext cx="4215130" cy="4492391"/>
        </p:xfrm>
        <a:graphic>
          <a:graphicData uri="http://schemas.openxmlformats.org/drawingml/2006/table">
            <a:tbl>
              <a:tblPr firstRow="1" firstCol="1" bandRow="1">
                <a:tableStyleId>{5C22544A-7EE6-4342-B048-85BDC9FD1C3A}</a:tableStyleId>
              </a:tblPr>
              <a:tblGrid>
                <a:gridCol w="1413510">
                  <a:extLst>
                    <a:ext uri="{9D8B030D-6E8A-4147-A177-3AD203B41FA5}">
                      <a16:colId xmlns:a16="http://schemas.microsoft.com/office/drawing/2014/main" val="3078794093"/>
                    </a:ext>
                  </a:extLst>
                </a:gridCol>
                <a:gridCol w="2801620">
                  <a:extLst>
                    <a:ext uri="{9D8B030D-6E8A-4147-A177-3AD203B41FA5}">
                      <a16:colId xmlns:a16="http://schemas.microsoft.com/office/drawing/2014/main" val="3651803173"/>
                    </a:ext>
                  </a:extLst>
                </a:gridCol>
              </a:tblGrid>
              <a:tr h="335368">
                <a:tc gridSpan="2">
                  <a:txBody>
                    <a:bodyPr/>
                    <a:lstStyle/>
                    <a:p>
                      <a:pPr algn="l">
                        <a:lnSpc>
                          <a:spcPct val="107000"/>
                        </a:lnSpc>
                        <a:spcAft>
                          <a:spcPts val="0"/>
                        </a:spcAft>
                      </a:pPr>
                      <a:r>
                        <a:rPr lang="fr-FR" sz="1400">
                          <a:solidFill>
                            <a:sysClr val="windowText" lastClr="000000"/>
                          </a:solidFill>
                          <a:effectLst/>
                        </a:rPr>
                        <a:t>Ressources interventionnelles disponibles</a:t>
                      </a:r>
                      <a:endParaRPr lang="fr-FR" sz="140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hMerge="1">
                  <a:txBody>
                    <a:bodyPr/>
                    <a:lstStyle/>
                    <a:p>
                      <a:endParaRPr lang="fr-FR"/>
                    </a:p>
                  </a:txBody>
                  <a:tcPr/>
                </a:tc>
                <a:extLst>
                  <a:ext uri="{0D108BD9-81ED-4DB2-BD59-A6C34878D82A}">
                    <a16:rowId xmlns:a16="http://schemas.microsoft.com/office/drawing/2014/main" val="3079198143"/>
                  </a:ext>
                </a:extLst>
              </a:tr>
              <a:tr h="210580">
                <a:tc>
                  <a:txBody>
                    <a:bodyPr/>
                    <a:lstStyle/>
                    <a:p>
                      <a:pPr algn="l">
                        <a:lnSpc>
                          <a:spcPct val="107000"/>
                        </a:lnSpc>
                        <a:spcAft>
                          <a:spcPts val="0"/>
                        </a:spcAft>
                      </a:pPr>
                      <a:r>
                        <a:rPr lang="fr-FR" sz="1100">
                          <a:solidFill>
                            <a:sysClr val="windowText" lastClr="000000"/>
                          </a:solidFill>
                          <a:effectLst/>
                        </a:rPr>
                        <a:t>Anesthésie :</a:t>
                      </a:r>
                      <a:endParaRPr lang="fr-FR" sz="110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algn="l">
                        <a:lnSpc>
                          <a:spcPct val="107000"/>
                        </a:lnSpc>
                        <a:spcAft>
                          <a:spcPts val="0"/>
                        </a:spcAft>
                      </a:pPr>
                      <a:r>
                        <a:rPr lang="fr-FR" sz="1100">
                          <a:solidFill>
                            <a:sysClr val="windowText" lastClr="000000"/>
                          </a:solidFill>
                          <a:effectLst/>
                        </a:rPr>
                        <a:t>Oui</a:t>
                      </a:r>
                      <a:endParaRPr lang="fr-FR" sz="110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mpd="sng">
                      <a:noFill/>
                    </a:lnL>
                    <a:lnR w="12700" cmpd="sng">
                      <a:noFill/>
                    </a:lnR>
                    <a:lnT w="381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308865543"/>
                  </a:ext>
                </a:extLst>
              </a:tr>
              <a:tr h="210580">
                <a:tc gridSpan="2">
                  <a:txBody>
                    <a:bodyPr/>
                    <a:lstStyle/>
                    <a:p>
                      <a:pPr algn="l">
                        <a:lnSpc>
                          <a:spcPct val="107000"/>
                        </a:lnSpc>
                        <a:spcAft>
                          <a:spcPts val="0"/>
                        </a:spcAft>
                      </a:pPr>
                      <a:r>
                        <a:rPr lang="fr-FR" sz="1100">
                          <a:solidFill>
                            <a:sysClr val="windowText" lastClr="000000"/>
                          </a:solidFill>
                          <a:effectLst/>
                        </a:rPr>
                        <a:t>Pour les blocs nerveux périphériques</a:t>
                      </a:r>
                      <a:endParaRPr lang="fr-FR" sz="110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hMerge="1">
                  <a:txBody>
                    <a:bodyPr/>
                    <a:lstStyle/>
                    <a:p>
                      <a:endParaRPr lang="fr-FR"/>
                    </a:p>
                  </a:txBody>
                  <a:tcPr/>
                </a:tc>
                <a:extLst>
                  <a:ext uri="{0D108BD9-81ED-4DB2-BD59-A6C34878D82A}">
                    <a16:rowId xmlns:a16="http://schemas.microsoft.com/office/drawing/2014/main" val="799323981"/>
                  </a:ext>
                </a:extLst>
              </a:tr>
              <a:tr h="220330">
                <a:tc>
                  <a:txBody>
                    <a:bodyPr/>
                    <a:lstStyle/>
                    <a:p>
                      <a:pPr algn="l">
                        <a:lnSpc>
                          <a:spcPct val="107000"/>
                        </a:lnSpc>
                        <a:spcAft>
                          <a:spcPts val="0"/>
                        </a:spcAft>
                      </a:pPr>
                      <a:r>
                        <a:rPr lang="fr-FR" sz="1100">
                          <a:solidFill>
                            <a:sysClr val="windowText" lastClr="000000"/>
                          </a:solidFill>
                          <a:effectLst/>
                        </a:rPr>
                        <a:t> </a:t>
                      </a:r>
                      <a:endParaRPr lang="fr-FR" sz="110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a:lnSpc>
                          <a:spcPct val="107000"/>
                        </a:lnSpc>
                        <a:spcAft>
                          <a:spcPts val="0"/>
                        </a:spcAft>
                      </a:pPr>
                      <a:r>
                        <a:rPr lang="fr-FR" sz="110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rPr>
                        <a:t>Injections itératives</a:t>
                      </a:r>
                    </a:p>
                  </a:txBody>
                  <a:tcPr marL="68580" marR="6858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695638975"/>
                  </a:ext>
                </a:extLst>
              </a:tr>
              <a:tr h="210580">
                <a:tc>
                  <a:txBody>
                    <a:bodyPr/>
                    <a:lstStyle/>
                    <a:p>
                      <a:pPr algn="l">
                        <a:lnSpc>
                          <a:spcPct val="107000"/>
                        </a:lnSpc>
                        <a:spcAft>
                          <a:spcPts val="0"/>
                        </a:spcAft>
                      </a:pPr>
                      <a:r>
                        <a:rPr lang="fr-FR" sz="1100">
                          <a:solidFill>
                            <a:sysClr val="windowText" lastClr="000000"/>
                          </a:solidFill>
                          <a:effectLst/>
                        </a:rPr>
                        <a:t> </a:t>
                      </a:r>
                      <a:endParaRPr lang="fr-FR" sz="110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a:lnSpc>
                          <a:spcPct val="107000"/>
                        </a:lnSpc>
                        <a:spcAft>
                          <a:spcPts val="0"/>
                        </a:spcAft>
                      </a:pPr>
                      <a:r>
                        <a:rPr lang="fr-FR" sz="1100">
                          <a:solidFill>
                            <a:sysClr val="windowText" lastClr="000000"/>
                          </a:solidFill>
                          <a:effectLst/>
                        </a:rPr>
                        <a:t> </a:t>
                      </a:r>
                      <a:endParaRPr lang="fr-FR" sz="110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765689354"/>
                  </a:ext>
                </a:extLst>
              </a:tr>
              <a:tr h="210580">
                <a:tc gridSpan="2">
                  <a:txBody>
                    <a:bodyPr/>
                    <a:lstStyle/>
                    <a:p>
                      <a:pPr algn="l">
                        <a:lnSpc>
                          <a:spcPct val="107000"/>
                        </a:lnSpc>
                        <a:spcAft>
                          <a:spcPts val="0"/>
                        </a:spcAft>
                      </a:pPr>
                      <a:r>
                        <a:rPr lang="fr-FR" sz="1100" dirty="0">
                          <a:solidFill>
                            <a:sysClr val="windowText" lastClr="000000"/>
                          </a:solidFill>
                          <a:effectLst/>
                        </a:rPr>
                        <a:t>Pour l’analgésie périmédullaire</a:t>
                      </a:r>
                      <a:endParaRPr lang="fr-FR" sz="1100" dirty="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hMerge="1">
                  <a:txBody>
                    <a:bodyPr/>
                    <a:lstStyle/>
                    <a:p>
                      <a:endParaRPr lang="fr-FR"/>
                    </a:p>
                  </a:txBody>
                  <a:tcPr/>
                </a:tc>
                <a:extLst>
                  <a:ext uri="{0D108BD9-81ED-4DB2-BD59-A6C34878D82A}">
                    <a16:rowId xmlns:a16="http://schemas.microsoft.com/office/drawing/2014/main" val="2887681784"/>
                  </a:ext>
                </a:extLst>
              </a:tr>
              <a:tr h="220330">
                <a:tc>
                  <a:txBody>
                    <a:bodyPr/>
                    <a:lstStyle/>
                    <a:p>
                      <a:pPr algn="l">
                        <a:lnSpc>
                          <a:spcPct val="107000"/>
                        </a:lnSpc>
                        <a:spcAft>
                          <a:spcPts val="0"/>
                        </a:spcAft>
                      </a:pPr>
                      <a:r>
                        <a:rPr lang="fr-FR" sz="1100">
                          <a:solidFill>
                            <a:sysClr val="windowText" lastClr="000000"/>
                          </a:solidFill>
                          <a:effectLst/>
                        </a:rPr>
                        <a:t> </a:t>
                      </a:r>
                      <a:endParaRPr lang="fr-FR" sz="110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a:lnSpc>
                          <a:spcPct val="107000"/>
                        </a:lnSpc>
                        <a:spcAft>
                          <a:spcPts val="0"/>
                        </a:spcAft>
                      </a:pPr>
                      <a:r>
                        <a:rPr lang="fr-FR" sz="110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rPr>
                        <a:t>Péridurale avec cathéter à demeure</a:t>
                      </a:r>
                    </a:p>
                  </a:txBody>
                  <a:tcPr marL="68580" marR="6858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873014910"/>
                  </a:ext>
                </a:extLst>
              </a:tr>
              <a:tr h="210580">
                <a:tc>
                  <a:txBody>
                    <a:bodyPr/>
                    <a:lstStyle/>
                    <a:p>
                      <a:pPr algn="l">
                        <a:lnSpc>
                          <a:spcPct val="107000"/>
                        </a:lnSpc>
                        <a:spcAft>
                          <a:spcPts val="0"/>
                        </a:spcAft>
                      </a:pPr>
                      <a:r>
                        <a:rPr lang="fr-FR" sz="1100">
                          <a:solidFill>
                            <a:sysClr val="windowText" lastClr="000000"/>
                          </a:solidFill>
                          <a:effectLst/>
                        </a:rPr>
                        <a:t> </a:t>
                      </a:r>
                      <a:endParaRPr lang="fr-FR" sz="110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a:lnSpc>
                          <a:spcPct val="107000"/>
                        </a:lnSpc>
                        <a:spcAft>
                          <a:spcPts val="0"/>
                        </a:spcAft>
                      </a:pPr>
                      <a:r>
                        <a:rPr lang="fr-FR" sz="1100">
                          <a:solidFill>
                            <a:sysClr val="windowText" lastClr="000000"/>
                          </a:solidFill>
                          <a:effectLst/>
                        </a:rPr>
                        <a:t> </a:t>
                      </a:r>
                      <a:endParaRPr lang="fr-FR" sz="110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371794604"/>
                  </a:ext>
                </a:extLst>
              </a:tr>
              <a:tr h="430910">
                <a:tc gridSpan="2">
                  <a:txBody>
                    <a:bodyPr/>
                    <a:lstStyle/>
                    <a:p>
                      <a:pPr algn="l">
                        <a:lnSpc>
                          <a:spcPct val="107000"/>
                        </a:lnSpc>
                        <a:spcAft>
                          <a:spcPts val="0"/>
                        </a:spcAft>
                      </a:pPr>
                      <a:r>
                        <a:rPr lang="fr-FR" sz="1100" dirty="0">
                          <a:solidFill>
                            <a:sysClr val="windowText" lastClr="000000"/>
                          </a:solidFill>
                          <a:effectLst/>
                        </a:rPr>
                        <a:t>Suivi et gestion des dispositifs à demeure (cathéter périnerveux ou péridural, pompe intrathécale)</a:t>
                      </a:r>
                      <a:endParaRPr lang="fr-FR" sz="1100" dirty="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hMerge="1">
                  <a:txBody>
                    <a:bodyPr/>
                    <a:lstStyle/>
                    <a:p>
                      <a:endParaRPr lang="fr-FR"/>
                    </a:p>
                  </a:txBody>
                  <a:tcPr/>
                </a:tc>
                <a:extLst>
                  <a:ext uri="{0D108BD9-81ED-4DB2-BD59-A6C34878D82A}">
                    <a16:rowId xmlns:a16="http://schemas.microsoft.com/office/drawing/2014/main" val="2464159122"/>
                  </a:ext>
                </a:extLst>
              </a:tr>
              <a:tr h="210580">
                <a:tc>
                  <a:txBody>
                    <a:bodyPr/>
                    <a:lstStyle/>
                    <a:p>
                      <a:pPr algn="l">
                        <a:lnSpc>
                          <a:spcPct val="107000"/>
                        </a:lnSpc>
                        <a:spcAft>
                          <a:spcPts val="0"/>
                        </a:spcAft>
                      </a:pPr>
                      <a:r>
                        <a:rPr lang="fr-FR" sz="1100">
                          <a:solidFill>
                            <a:sysClr val="windowText" lastClr="000000"/>
                          </a:solidFill>
                          <a:effectLst/>
                        </a:rPr>
                        <a:t> </a:t>
                      </a:r>
                      <a:endParaRPr lang="fr-FR" sz="110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a:lnSpc>
                          <a:spcPct val="107000"/>
                        </a:lnSpc>
                        <a:spcAft>
                          <a:spcPts val="0"/>
                        </a:spcAft>
                      </a:pPr>
                      <a:r>
                        <a:rPr lang="fr-FR" sz="1100">
                          <a:solidFill>
                            <a:sysClr val="windowText" lastClr="000000"/>
                          </a:solidFill>
                          <a:effectLst/>
                        </a:rPr>
                        <a:t>Non</a:t>
                      </a:r>
                      <a:endParaRPr lang="fr-FR" sz="110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118266682"/>
                  </a:ext>
                </a:extLst>
              </a:tr>
              <a:tr h="210580">
                <a:tc>
                  <a:txBody>
                    <a:bodyPr/>
                    <a:lstStyle/>
                    <a:p>
                      <a:pPr algn="l">
                        <a:lnSpc>
                          <a:spcPct val="107000"/>
                        </a:lnSpc>
                        <a:spcAft>
                          <a:spcPts val="0"/>
                        </a:spcAft>
                      </a:pPr>
                      <a:r>
                        <a:rPr lang="fr-FR" sz="1100">
                          <a:solidFill>
                            <a:sysClr val="windowText" lastClr="000000"/>
                          </a:solidFill>
                          <a:effectLst/>
                        </a:rPr>
                        <a:t> </a:t>
                      </a:r>
                      <a:endParaRPr lang="fr-FR" sz="110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a:lnSpc>
                          <a:spcPct val="107000"/>
                        </a:lnSpc>
                        <a:spcAft>
                          <a:spcPts val="0"/>
                        </a:spcAft>
                      </a:pPr>
                      <a:r>
                        <a:rPr lang="fr-FR" sz="1100">
                          <a:solidFill>
                            <a:sysClr val="windowText" lastClr="000000"/>
                          </a:solidFill>
                          <a:effectLst/>
                        </a:rPr>
                        <a:t> </a:t>
                      </a:r>
                      <a:endParaRPr lang="fr-FR" sz="110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65926259"/>
                  </a:ext>
                </a:extLst>
              </a:tr>
              <a:tr h="430910">
                <a:tc>
                  <a:txBody>
                    <a:bodyPr/>
                    <a:lstStyle/>
                    <a:p>
                      <a:pPr algn="l">
                        <a:lnSpc>
                          <a:spcPct val="107000"/>
                        </a:lnSpc>
                        <a:spcAft>
                          <a:spcPts val="0"/>
                        </a:spcAft>
                      </a:pPr>
                      <a:r>
                        <a:rPr lang="fr-FR" sz="1100">
                          <a:solidFill>
                            <a:sysClr val="windowText" lastClr="000000"/>
                          </a:solidFill>
                          <a:effectLst/>
                        </a:rPr>
                        <a:t>Radiologie interventionnelle :</a:t>
                      </a:r>
                      <a:endParaRPr lang="fr-FR" sz="110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a:lnSpc>
                          <a:spcPct val="107000"/>
                        </a:lnSpc>
                        <a:spcAft>
                          <a:spcPts val="0"/>
                        </a:spcAft>
                      </a:pPr>
                      <a:r>
                        <a:rPr lang="fr-FR" sz="1100">
                          <a:solidFill>
                            <a:sysClr val="windowText" lastClr="000000"/>
                          </a:solidFill>
                          <a:effectLst/>
                        </a:rPr>
                        <a:t>Oui </a:t>
                      </a:r>
                      <a:endParaRPr lang="fr-FR" sz="110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50129664"/>
                  </a:ext>
                </a:extLst>
              </a:tr>
              <a:tr h="210580">
                <a:tc>
                  <a:txBody>
                    <a:bodyPr/>
                    <a:lstStyle/>
                    <a:p>
                      <a:pPr algn="l">
                        <a:lnSpc>
                          <a:spcPct val="107000"/>
                        </a:lnSpc>
                        <a:spcAft>
                          <a:spcPts val="0"/>
                        </a:spcAft>
                      </a:pPr>
                      <a:r>
                        <a:rPr lang="fr-FR" sz="1100">
                          <a:solidFill>
                            <a:sysClr val="windowText" lastClr="000000"/>
                          </a:solidFill>
                          <a:effectLst/>
                        </a:rPr>
                        <a:t> </a:t>
                      </a:r>
                      <a:endParaRPr lang="fr-FR" sz="110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a:lnSpc>
                          <a:spcPct val="107000"/>
                        </a:lnSpc>
                        <a:spcAft>
                          <a:spcPts val="0"/>
                        </a:spcAft>
                      </a:pPr>
                      <a:r>
                        <a:rPr lang="fr-FR" sz="1100" dirty="0">
                          <a:solidFill>
                            <a:sysClr val="windowText" lastClr="000000"/>
                          </a:solidFill>
                          <a:effectLst/>
                        </a:rPr>
                        <a:t>Embolisation / Chimio-embolisation</a:t>
                      </a:r>
                    </a:p>
                    <a:p>
                      <a:pPr algn="l">
                        <a:lnSpc>
                          <a:spcPct val="107000"/>
                        </a:lnSpc>
                        <a:spcAft>
                          <a:spcPts val="0"/>
                        </a:spcAft>
                      </a:pPr>
                      <a:r>
                        <a:rPr lang="fr-FR" sz="1100" dirty="0">
                          <a:solidFill>
                            <a:sysClr val="windowText" lastClr="000000"/>
                          </a:solidFill>
                          <a:effectLst/>
                        </a:rPr>
                        <a:t>Radiofréquence </a:t>
                      </a:r>
                    </a:p>
                    <a:p>
                      <a:pPr algn="l">
                        <a:lnSpc>
                          <a:spcPct val="107000"/>
                        </a:lnSpc>
                        <a:spcAft>
                          <a:spcPts val="0"/>
                        </a:spcAft>
                      </a:pPr>
                      <a:r>
                        <a:rPr lang="fr-FR" sz="1100" dirty="0">
                          <a:solidFill>
                            <a:sysClr val="windowText" lastClr="000000"/>
                          </a:solidFill>
                          <a:effectLst/>
                        </a:rPr>
                        <a:t>Cimentoplastie</a:t>
                      </a:r>
                      <a:endParaRPr lang="fr-FR" sz="1100" dirty="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615144285"/>
                  </a:ext>
                </a:extLst>
              </a:tr>
              <a:tr h="210580">
                <a:tc>
                  <a:txBody>
                    <a:bodyPr/>
                    <a:lstStyle/>
                    <a:p>
                      <a:pPr algn="l">
                        <a:lnSpc>
                          <a:spcPct val="107000"/>
                        </a:lnSpc>
                        <a:spcAft>
                          <a:spcPts val="0"/>
                        </a:spcAft>
                      </a:pPr>
                      <a:r>
                        <a:rPr lang="fr-FR" sz="1100">
                          <a:solidFill>
                            <a:sysClr val="windowText" lastClr="000000"/>
                          </a:solidFill>
                          <a:effectLst/>
                        </a:rPr>
                        <a:t> </a:t>
                      </a:r>
                      <a:endParaRPr lang="fr-FR" sz="110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a:lnSpc>
                          <a:spcPct val="107000"/>
                        </a:lnSpc>
                        <a:spcAft>
                          <a:spcPts val="0"/>
                        </a:spcAft>
                      </a:pPr>
                      <a:r>
                        <a:rPr lang="fr-FR" sz="1100">
                          <a:solidFill>
                            <a:sysClr val="windowText" lastClr="000000"/>
                          </a:solidFill>
                          <a:effectLst/>
                        </a:rPr>
                        <a:t> </a:t>
                      </a:r>
                      <a:endParaRPr lang="fr-FR" sz="110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43372784"/>
                  </a:ext>
                </a:extLst>
              </a:tr>
              <a:tr h="210580">
                <a:tc>
                  <a:txBody>
                    <a:bodyPr/>
                    <a:lstStyle/>
                    <a:p>
                      <a:pPr algn="l">
                        <a:lnSpc>
                          <a:spcPct val="107000"/>
                        </a:lnSpc>
                        <a:spcAft>
                          <a:spcPts val="0"/>
                        </a:spcAft>
                      </a:pPr>
                      <a:r>
                        <a:rPr lang="fr-FR" sz="1100">
                          <a:solidFill>
                            <a:sysClr val="windowText" lastClr="000000"/>
                          </a:solidFill>
                          <a:effectLst/>
                        </a:rPr>
                        <a:t>Chirurgie :</a:t>
                      </a:r>
                      <a:endParaRPr lang="fr-FR" sz="110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a:lnSpc>
                          <a:spcPct val="107000"/>
                        </a:lnSpc>
                        <a:spcAft>
                          <a:spcPts val="0"/>
                        </a:spcAft>
                      </a:pPr>
                      <a:r>
                        <a:rPr lang="fr-FR" sz="1100">
                          <a:solidFill>
                            <a:sysClr val="windowText" lastClr="000000"/>
                          </a:solidFill>
                          <a:effectLst/>
                        </a:rPr>
                        <a:t>Non</a:t>
                      </a:r>
                      <a:endParaRPr lang="fr-FR" sz="110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92056101"/>
                  </a:ext>
                </a:extLst>
              </a:tr>
              <a:tr h="210580">
                <a:tc>
                  <a:txBody>
                    <a:bodyPr/>
                    <a:lstStyle/>
                    <a:p>
                      <a:pPr algn="l">
                        <a:lnSpc>
                          <a:spcPct val="107000"/>
                        </a:lnSpc>
                        <a:spcAft>
                          <a:spcPts val="0"/>
                        </a:spcAft>
                      </a:pPr>
                      <a:r>
                        <a:rPr lang="fr-FR" sz="1100">
                          <a:solidFill>
                            <a:sysClr val="windowText" lastClr="000000"/>
                          </a:solidFill>
                          <a:effectLst/>
                        </a:rPr>
                        <a:t> </a:t>
                      </a:r>
                      <a:endParaRPr lang="fr-FR" sz="110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a:lnSpc>
                          <a:spcPct val="107000"/>
                        </a:lnSpc>
                        <a:spcAft>
                          <a:spcPts val="0"/>
                        </a:spcAft>
                      </a:pPr>
                      <a:endParaRPr lang="fr-FR" sz="110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302470321"/>
                  </a:ext>
                </a:extLst>
              </a:tr>
              <a:tr h="210580">
                <a:tc>
                  <a:txBody>
                    <a:bodyPr/>
                    <a:lstStyle/>
                    <a:p>
                      <a:pPr algn="l">
                        <a:lnSpc>
                          <a:spcPct val="107000"/>
                        </a:lnSpc>
                        <a:spcAft>
                          <a:spcPts val="0"/>
                        </a:spcAft>
                      </a:pPr>
                      <a:r>
                        <a:rPr lang="fr-FR" sz="1100">
                          <a:solidFill>
                            <a:sysClr val="windowText" lastClr="000000"/>
                          </a:solidFill>
                          <a:effectLst/>
                        </a:rPr>
                        <a:t> </a:t>
                      </a:r>
                      <a:endParaRPr lang="fr-FR" sz="110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a:lnSpc>
                          <a:spcPct val="107000"/>
                        </a:lnSpc>
                        <a:spcAft>
                          <a:spcPts val="0"/>
                        </a:spcAft>
                      </a:pPr>
                      <a:r>
                        <a:rPr lang="fr-FR" sz="1100">
                          <a:solidFill>
                            <a:sysClr val="windowText" lastClr="000000"/>
                          </a:solidFill>
                          <a:effectLst/>
                        </a:rPr>
                        <a:t> </a:t>
                      </a:r>
                      <a:endParaRPr lang="fr-FR" sz="110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549053976"/>
                  </a:ext>
                </a:extLst>
              </a:tr>
            </a:tbl>
          </a:graphicData>
        </a:graphic>
      </p:graphicFrame>
      <p:sp>
        <p:nvSpPr>
          <p:cNvPr id="15" name="ZoneTexte 14"/>
          <p:cNvSpPr txBox="1"/>
          <p:nvPr/>
        </p:nvSpPr>
        <p:spPr>
          <a:xfrm>
            <a:off x="0" y="6587459"/>
            <a:ext cx="1826141" cy="253916"/>
          </a:xfrm>
          <a:prstGeom prst="rect">
            <a:avLst/>
          </a:prstGeom>
        </p:spPr>
        <p:txBody>
          <a:bodyPr wrap="none" rtlCol="0">
            <a:spAutoFit/>
          </a:bodyPr>
          <a:lstStyle/>
          <a:p>
            <a:pPr marL="0" indent="0" algn="ctr">
              <a:buNone/>
            </a:pPr>
            <a:r>
              <a:rPr lang="fr-FR" sz="1050" i="1" dirty="0"/>
              <a:t>Enquête DSRC NEON, 2024-25</a:t>
            </a:r>
          </a:p>
        </p:txBody>
      </p:sp>
    </p:spTree>
    <p:extLst>
      <p:ext uri="{BB962C8B-B14F-4D97-AF65-F5344CB8AC3E}">
        <p14:creationId xmlns:p14="http://schemas.microsoft.com/office/powerpoint/2010/main" val="73303416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14" name="Image 13" descr="Une image contenant capture d’écran, rouge, Rectangle, conception&#10;&#10;Description générée automatiquement">
            <a:extLst>
              <a:ext uri="{FF2B5EF4-FFF2-40B4-BE49-F238E27FC236}">
                <a16:creationId xmlns:a16="http://schemas.microsoft.com/office/drawing/2014/main" id="{F3ACE56C-BA61-7156-4A11-47BB9218B72A}"/>
              </a:ext>
            </a:extLst>
          </p:cNvPr>
          <p:cNvPicPr>
            <a:picLocks noChangeAspect="1"/>
          </p:cNvPicPr>
          <p:nvPr/>
        </p:nvPicPr>
        <p:blipFill>
          <a:blip r:embed="rId3">
            <a:extLst>
              <a:ext uri="{BEBA8EAE-BF5A-486C-A8C5-ECC9F3942E4B}">
                <a14:imgProps xmlns:a14="http://schemas.microsoft.com/office/drawing/2010/main">
                  <a14:imgLayer r:embed="rId4">
                    <a14:imgEffect>
                      <a14:saturation sat="0"/>
                    </a14:imgEffect>
                  </a14:imgLayer>
                </a14:imgProps>
              </a:ext>
              <a:ext uri="{28A0092B-C50C-407E-A947-70E740481C1C}">
                <a14:useLocalDpi xmlns:a14="http://schemas.microsoft.com/office/drawing/2010/main" val="0"/>
              </a:ext>
            </a:extLst>
          </a:blip>
          <a:stretch>
            <a:fillRect/>
          </a:stretch>
        </p:blipFill>
        <p:spPr>
          <a:xfrm>
            <a:off x="6836407" y="6139321"/>
            <a:ext cx="4328535" cy="420999"/>
          </a:xfrm>
          <a:prstGeom prst="rect">
            <a:avLst/>
          </a:prstGeom>
        </p:spPr>
      </p:pic>
      <p:pic>
        <p:nvPicPr>
          <p:cNvPr id="26" name="Image 2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279833" y="5129860"/>
            <a:ext cx="5149542" cy="1488685"/>
          </a:xfrm>
          <a:prstGeom prst="rect">
            <a:avLst/>
          </a:prstGeom>
        </p:spPr>
      </p:pic>
      <p:pic>
        <p:nvPicPr>
          <p:cNvPr id="30" name="Image 29"/>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279833" y="1033463"/>
            <a:ext cx="5149542" cy="3862390"/>
          </a:xfrm>
          <a:prstGeom prst="rect">
            <a:avLst/>
          </a:prstGeom>
        </p:spPr>
      </p:pic>
      <p:pic>
        <p:nvPicPr>
          <p:cNvPr id="27" name="Image 26"/>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836409" y="1033463"/>
            <a:ext cx="4328535" cy="2513797"/>
          </a:xfrm>
          <a:prstGeom prst="rect">
            <a:avLst/>
          </a:prstGeom>
        </p:spPr>
      </p:pic>
      <p:pic>
        <p:nvPicPr>
          <p:cNvPr id="28" name="Image 27"/>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836410" y="3614739"/>
            <a:ext cx="4328535" cy="1772798"/>
          </a:xfrm>
          <a:prstGeom prst="rect">
            <a:avLst/>
          </a:prstGeom>
        </p:spPr>
      </p:pic>
      <p:pic>
        <p:nvPicPr>
          <p:cNvPr id="29" name="Image 28"/>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6836408" y="5459433"/>
            <a:ext cx="4328535" cy="607992"/>
          </a:xfrm>
          <a:prstGeom prst="rect">
            <a:avLst/>
          </a:prstGeom>
        </p:spPr>
      </p:pic>
      <p:sp>
        <p:nvSpPr>
          <p:cNvPr id="31" name="ZoneTexte 30"/>
          <p:cNvSpPr txBox="1"/>
          <p:nvPr/>
        </p:nvSpPr>
        <p:spPr>
          <a:xfrm>
            <a:off x="1279833" y="301666"/>
            <a:ext cx="4716804" cy="400110"/>
          </a:xfrm>
          <a:prstGeom prst="rect">
            <a:avLst/>
          </a:prstGeom>
        </p:spPr>
        <p:txBody>
          <a:bodyPr wrap="none" rtlCol="0">
            <a:spAutoFit/>
          </a:bodyPr>
          <a:lstStyle/>
          <a:p>
            <a:r>
              <a:rPr lang="fr-FR" sz="2000" b="1"/>
              <a:t>INSTITUT DE CANCEROLOGIE DE LORRAINE</a:t>
            </a:r>
            <a:endParaRPr lang="fr-FR" sz="2000"/>
          </a:p>
        </p:txBody>
      </p:sp>
      <p:graphicFrame>
        <p:nvGraphicFramePr>
          <p:cNvPr id="2" name="Tableau 1"/>
          <p:cNvGraphicFramePr>
            <a:graphicFrameLocks noGrp="1"/>
          </p:cNvGraphicFramePr>
          <p:nvPr>
            <p:extLst>
              <p:ext uri="{D42A27DB-BD31-4B8C-83A1-F6EECF244321}">
                <p14:modId xmlns:p14="http://schemas.microsoft.com/office/powerpoint/2010/main" val="3595228390"/>
              </p:ext>
            </p:extLst>
          </p:nvPr>
        </p:nvGraphicFramePr>
        <p:xfrm>
          <a:off x="1341128" y="816079"/>
          <a:ext cx="5026951" cy="6252412"/>
        </p:xfrm>
        <a:graphic>
          <a:graphicData uri="http://schemas.openxmlformats.org/drawingml/2006/table">
            <a:tbl>
              <a:tblPr firstRow="1" firstCol="1" bandRow="1">
                <a:tableStyleId>{5C22544A-7EE6-4342-B048-85BDC9FD1C3A}</a:tableStyleId>
              </a:tblPr>
              <a:tblGrid>
                <a:gridCol w="2138886">
                  <a:extLst>
                    <a:ext uri="{9D8B030D-6E8A-4147-A177-3AD203B41FA5}">
                      <a16:colId xmlns:a16="http://schemas.microsoft.com/office/drawing/2014/main" val="1654757407"/>
                    </a:ext>
                  </a:extLst>
                </a:gridCol>
                <a:gridCol w="2888065">
                  <a:extLst>
                    <a:ext uri="{9D8B030D-6E8A-4147-A177-3AD203B41FA5}">
                      <a16:colId xmlns:a16="http://schemas.microsoft.com/office/drawing/2014/main" val="3105944488"/>
                    </a:ext>
                  </a:extLst>
                </a:gridCol>
              </a:tblGrid>
              <a:tr h="209489">
                <a:tc gridSpan="2">
                  <a:txBody>
                    <a:bodyPr/>
                    <a:lstStyle/>
                    <a:p>
                      <a:pPr algn="l">
                        <a:lnSpc>
                          <a:spcPct val="107000"/>
                        </a:lnSpc>
                        <a:spcAft>
                          <a:spcPts val="0"/>
                        </a:spcAft>
                      </a:pPr>
                      <a:r>
                        <a:rPr lang="fr-FR" sz="1400">
                          <a:solidFill>
                            <a:sysClr val="windowText" lastClr="000000"/>
                          </a:solidFill>
                          <a:effectLst/>
                        </a:rPr>
                        <a:t>Informations générales</a:t>
                      </a:r>
                      <a:endParaRPr lang="fr-FR" sz="140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3876" marR="43876" marT="0" marB="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hMerge="1">
                  <a:txBody>
                    <a:bodyPr/>
                    <a:lstStyle/>
                    <a:p>
                      <a:endParaRPr lang="fr-FR"/>
                    </a:p>
                  </a:txBody>
                  <a:tcPr/>
                </a:tc>
                <a:extLst>
                  <a:ext uri="{0D108BD9-81ED-4DB2-BD59-A6C34878D82A}">
                    <a16:rowId xmlns:a16="http://schemas.microsoft.com/office/drawing/2014/main" val="361179093"/>
                  </a:ext>
                </a:extLst>
              </a:tr>
              <a:tr h="329238">
                <a:tc>
                  <a:txBody>
                    <a:bodyPr/>
                    <a:lstStyle/>
                    <a:p>
                      <a:pPr algn="l">
                        <a:lnSpc>
                          <a:spcPct val="107000"/>
                        </a:lnSpc>
                        <a:spcAft>
                          <a:spcPts val="0"/>
                        </a:spcAft>
                      </a:pPr>
                      <a:r>
                        <a:rPr lang="fr-FR" sz="1100">
                          <a:solidFill>
                            <a:sysClr val="windowText" lastClr="000000"/>
                          </a:solidFill>
                          <a:effectLst/>
                        </a:rPr>
                        <a:t> Médecin responsable :</a:t>
                      </a:r>
                      <a:endParaRPr lang="fr-FR" sz="110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3876" marR="43876" marT="0" marB="0">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algn="l">
                        <a:lnSpc>
                          <a:spcPct val="107000"/>
                        </a:lnSpc>
                        <a:spcAft>
                          <a:spcPts val="0"/>
                        </a:spcAft>
                      </a:pPr>
                      <a:r>
                        <a:rPr lang="fr-FR" sz="1100">
                          <a:solidFill>
                            <a:sysClr val="windowText" lastClr="000000"/>
                          </a:solidFill>
                          <a:effectLst/>
                        </a:rPr>
                        <a:t>Dr Aline HENRY (</a:t>
                      </a:r>
                      <a:r>
                        <a:rPr lang="fr-FR" sz="1100" err="1">
                          <a:solidFill>
                            <a:sysClr val="windowText" lastClr="000000"/>
                          </a:solidFill>
                          <a:effectLst/>
                        </a:rPr>
                        <a:t>resp</a:t>
                      </a:r>
                      <a:r>
                        <a:rPr lang="fr-FR" sz="1100">
                          <a:solidFill>
                            <a:sysClr val="windowText" lastClr="000000"/>
                          </a:solidFill>
                          <a:effectLst/>
                        </a:rPr>
                        <a:t> SISSPO)</a:t>
                      </a:r>
                    </a:p>
                    <a:p>
                      <a:pPr algn="l">
                        <a:lnSpc>
                          <a:spcPct val="107000"/>
                        </a:lnSpc>
                        <a:spcAft>
                          <a:spcPts val="0"/>
                        </a:spcAft>
                      </a:pPr>
                      <a:r>
                        <a:rPr lang="fr-FR" sz="1100">
                          <a:solidFill>
                            <a:sysClr val="windowText" lastClr="000000"/>
                          </a:solidFill>
                          <a:effectLst/>
                        </a:rPr>
                        <a:t>Dr Nathalie CRETINEAU (Douleur) </a:t>
                      </a:r>
                      <a:endParaRPr lang="fr-FR" sz="110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3876" marR="43876" marT="0" marB="0">
                    <a:lnL w="12700" cmpd="sng">
                      <a:noFill/>
                    </a:lnL>
                    <a:lnR w="12700" cmpd="sng">
                      <a:noFill/>
                    </a:lnR>
                    <a:lnT w="381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579311707"/>
                  </a:ext>
                </a:extLst>
              </a:tr>
              <a:tr h="109779">
                <a:tc>
                  <a:txBody>
                    <a:bodyPr/>
                    <a:lstStyle/>
                    <a:p>
                      <a:pPr algn="l">
                        <a:lnSpc>
                          <a:spcPct val="107000"/>
                        </a:lnSpc>
                        <a:spcAft>
                          <a:spcPts val="0"/>
                        </a:spcAft>
                      </a:pPr>
                      <a:r>
                        <a:rPr lang="fr-FR" sz="600" dirty="0">
                          <a:solidFill>
                            <a:sysClr val="windowText" lastClr="000000"/>
                          </a:solidFill>
                          <a:effectLst/>
                        </a:rPr>
                        <a:t> </a:t>
                      </a:r>
                      <a:endParaRPr lang="fr-FR" sz="600" dirty="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3876" marR="43876"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a:lnSpc>
                          <a:spcPct val="107000"/>
                        </a:lnSpc>
                        <a:spcAft>
                          <a:spcPts val="0"/>
                        </a:spcAft>
                      </a:pPr>
                      <a:r>
                        <a:rPr lang="fr-FR" sz="600" dirty="0">
                          <a:solidFill>
                            <a:sysClr val="windowText" lastClr="000000"/>
                          </a:solidFill>
                          <a:effectLst/>
                        </a:rPr>
                        <a:t> </a:t>
                      </a:r>
                      <a:endParaRPr lang="fr-FR" sz="600" dirty="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3876" marR="43876"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418819021"/>
                  </a:ext>
                </a:extLst>
              </a:tr>
              <a:tr h="164620">
                <a:tc>
                  <a:txBody>
                    <a:bodyPr/>
                    <a:lstStyle/>
                    <a:p>
                      <a:pPr algn="l">
                        <a:lnSpc>
                          <a:spcPct val="107000"/>
                        </a:lnSpc>
                        <a:spcAft>
                          <a:spcPts val="0"/>
                        </a:spcAft>
                      </a:pPr>
                      <a:r>
                        <a:rPr lang="fr-FR" sz="1100" dirty="0">
                          <a:solidFill>
                            <a:sysClr val="windowText" lastClr="000000"/>
                          </a:solidFill>
                          <a:effectLst/>
                        </a:rPr>
                        <a:t>Labellisation SDC :</a:t>
                      </a:r>
                      <a:endParaRPr lang="fr-FR" sz="1100" dirty="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3876" marR="43876"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a:lnSpc>
                          <a:spcPct val="107000"/>
                        </a:lnSpc>
                        <a:spcAft>
                          <a:spcPts val="0"/>
                        </a:spcAft>
                      </a:pPr>
                      <a:r>
                        <a:rPr lang="fr-FR" sz="1100">
                          <a:solidFill>
                            <a:sysClr val="windowText" lastClr="000000"/>
                          </a:solidFill>
                          <a:effectLst/>
                        </a:rPr>
                        <a:t>Centre</a:t>
                      </a:r>
                      <a:endParaRPr lang="fr-FR" sz="110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3876" marR="43876"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343462127"/>
                  </a:ext>
                </a:extLst>
              </a:tr>
              <a:tr h="164620">
                <a:tc>
                  <a:txBody>
                    <a:bodyPr/>
                    <a:lstStyle/>
                    <a:p>
                      <a:pPr algn="l">
                        <a:lnSpc>
                          <a:spcPct val="107000"/>
                        </a:lnSpc>
                        <a:spcAft>
                          <a:spcPts val="0"/>
                        </a:spcAft>
                      </a:pPr>
                      <a:r>
                        <a:rPr lang="fr-FR" sz="1100">
                          <a:solidFill>
                            <a:sysClr val="windowText" lastClr="000000"/>
                          </a:solidFill>
                          <a:effectLst/>
                        </a:rPr>
                        <a:t>Type pédiatrique :</a:t>
                      </a:r>
                      <a:endParaRPr lang="fr-FR" sz="110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3876" marR="43876"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a:lnSpc>
                          <a:spcPct val="107000"/>
                        </a:lnSpc>
                        <a:spcAft>
                          <a:spcPts val="0"/>
                        </a:spcAft>
                      </a:pPr>
                      <a:r>
                        <a:rPr lang="fr-FR" sz="1100" dirty="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rPr>
                        <a:t>-</a:t>
                      </a:r>
                    </a:p>
                  </a:txBody>
                  <a:tcPr marL="43876" marR="43876"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634869135"/>
                  </a:ext>
                </a:extLst>
              </a:tr>
              <a:tr h="164620">
                <a:tc>
                  <a:txBody>
                    <a:bodyPr/>
                    <a:lstStyle/>
                    <a:p>
                      <a:pPr algn="l">
                        <a:lnSpc>
                          <a:spcPct val="107000"/>
                        </a:lnSpc>
                        <a:spcAft>
                          <a:spcPts val="0"/>
                        </a:spcAft>
                      </a:pPr>
                      <a:r>
                        <a:rPr lang="fr-FR" sz="1100">
                          <a:solidFill>
                            <a:sysClr val="windowText" lastClr="000000"/>
                          </a:solidFill>
                          <a:effectLst/>
                        </a:rPr>
                        <a:t>Type oncologique :</a:t>
                      </a:r>
                      <a:endParaRPr lang="fr-FR" sz="110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3876" marR="43876"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a:lnSpc>
                          <a:spcPct val="107000"/>
                        </a:lnSpc>
                        <a:spcAft>
                          <a:spcPts val="0"/>
                        </a:spcAft>
                      </a:pPr>
                      <a:r>
                        <a:rPr lang="fr-FR" sz="1100" dirty="0">
                          <a:solidFill>
                            <a:sysClr val="windowText" lastClr="000000"/>
                          </a:solidFill>
                          <a:effectLst/>
                        </a:rPr>
                        <a:t>Oui</a:t>
                      </a:r>
                      <a:endParaRPr lang="fr-FR" sz="1100" dirty="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3876" marR="43876"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958306419"/>
                  </a:ext>
                </a:extLst>
              </a:tr>
              <a:tr h="164620">
                <a:tc>
                  <a:txBody>
                    <a:bodyPr/>
                    <a:lstStyle/>
                    <a:p>
                      <a:pPr algn="l">
                        <a:lnSpc>
                          <a:spcPct val="107000"/>
                        </a:lnSpc>
                        <a:spcAft>
                          <a:spcPts val="0"/>
                        </a:spcAft>
                      </a:pPr>
                      <a:r>
                        <a:rPr lang="fr-FR" sz="1100">
                          <a:solidFill>
                            <a:sysClr val="windowText" lastClr="000000"/>
                          </a:solidFill>
                          <a:effectLst/>
                        </a:rPr>
                        <a:t> </a:t>
                      </a:r>
                      <a:endParaRPr lang="fr-FR" sz="110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3876" marR="43876"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a:lnSpc>
                          <a:spcPct val="107000"/>
                        </a:lnSpc>
                        <a:spcAft>
                          <a:spcPts val="0"/>
                        </a:spcAft>
                      </a:pPr>
                      <a:r>
                        <a:rPr lang="fr-FR" sz="1100">
                          <a:solidFill>
                            <a:sysClr val="windowText" lastClr="000000"/>
                          </a:solidFill>
                          <a:effectLst/>
                        </a:rPr>
                        <a:t> </a:t>
                      </a:r>
                      <a:endParaRPr lang="fr-FR" sz="110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3876" marR="43876"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932458315"/>
                  </a:ext>
                </a:extLst>
              </a:tr>
              <a:tr h="987714">
                <a:tc>
                  <a:txBody>
                    <a:bodyPr/>
                    <a:lstStyle/>
                    <a:p>
                      <a:pPr algn="l">
                        <a:lnSpc>
                          <a:spcPct val="107000"/>
                        </a:lnSpc>
                        <a:spcAft>
                          <a:spcPts val="0"/>
                        </a:spcAft>
                      </a:pPr>
                      <a:r>
                        <a:rPr lang="fr-FR" sz="1100" dirty="0">
                          <a:solidFill>
                            <a:sysClr val="windowText" lastClr="000000"/>
                          </a:solidFill>
                          <a:effectLst/>
                        </a:rPr>
                        <a:t>Adressage :</a:t>
                      </a:r>
                      <a:endParaRPr lang="fr-FR" sz="1100" dirty="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3876" marR="43876"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a:lnSpc>
                          <a:spcPct val="107000"/>
                        </a:lnSpc>
                        <a:spcAft>
                          <a:spcPts val="0"/>
                        </a:spcAft>
                      </a:pPr>
                      <a:r>
                        <a:rPr lang="fr-FR" sz="1100" dirty="0">
                          <a:solidFill>
                            <a:sysClr val="windowText" lastClr="000000"/>
                          </a:solidFill>
                          <a:effectLst/>
                        </a:rPr>
                        <a:t>Filière interne à la structure;</a:t>
                      </a:r>
                    </a:p>
                    <a:p>
                      <a:pPr algn="l">
                        <a:lnSpc>
                          <a:spcPct val="107000"/>
                        </a:lnSpc>
                        <a:spcAft>
                          <a:spcPts val="0"/>
                        </a:spcAft>
                      </a:pPr>
                      <a:r>
                        <a:rPr lang="fr-FR" sz="1100" dirty="0">
                          <a:solidFill>
                            <a:sysClr val="windowText" lastClr="000000"/>
                          </a:solidFill>
                          <a:effectLst/>
                        </a:rPr>
                        <a:t>Filière inter-établissements;</a:t>
                      </a:r>
                    </a:p>
                    <a:p>
                      <a:pPr algn="l">
                        <a:lnSpc>
                          <a:spcPct val="107000"/>
                        </a:lnSpc>
                        <a:spcAft>
                          <a:spcPts val="0"/>
                        </a:spcAft>
                      </a:pPr>
                      <a:r>
                        <a:rPr lang="fr-FR" sz="1100" dirty="0">
                          <a:solidFill>
                            <a:sysClr val="windowText" lastClr="000000"/>
                          </a:solidFill>
                          <a:effectLst/>
                        </a:rPr>
                        <a:t>Adressage direct Ville-Hôpital;</a:t>
                      </a:r>
                    </a:p>
                    <a:p>
                      <a:pPr algn="l">
                        <a:lnSpc>
                          <a:spcPct val="107000"/>
                        </a:lnSpc>
                        <a:spcAft>
                          <a:spcPts val="0"/>
                        </a:spcAft>
                      </a:pPr>
                      <a:r>
                        <a:rPr lang="fr-FR" sz="1100" dirty="0">
                          <a:solidFill>
                            <a:sysClr val="windowText" lastClr="000000"/>
                          </a:solidFill>
                          <a:effectLst/>
                        </a:rPr>
                        <a:t>Adressage au sein d’un GHT;</a:t>
                      </a:r>
                    </a:p>
                    <a:p>
                      <a:pPr algn="l">
                        <a:lnSpc>
                          <a:spcPct val="107000"/>
                        </a:lnSpc>
                        <a:spcAft>
                          <a:spcPts val="0"/>
                        </a:spcAft>
                      </a:pPr>
                      <a:r>
                        <a:rPr lang="fr-FR" sz="1100" dirty="0">
                          <a:solidFill>
                            <a:sysClr val="windowText" lastClr="000000"/>
                          </a:solidFill>
                          <a:effectLst/>
                        </a:rPr>
                        <a:t>Adressage hors territoires d’intervention habituels</a:t>
                      </a:r>
                      <a:endParaRPr lang="fr-FR" sz="1100" dirty="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3876" marR="43876"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802006141"/>
                  </a:ext>
                </a:extLst>
              </a:tr>
              <a:tr h="164620">
                <a:tc>
                  <a:txBody>
                    <a:bodyPr/>
                    <a:lstStyle/>
                    <a:p>
                      <a:pPr algn="l">
                        <a:lnSpc>
                          <a:spcPct val="107000"/>
                        </a:lnSpc>
                        <a:spcAft>
                          <a:spcPts val="0"/>
                        </a:spcAft>
                      </a:pPr>
                      <a:r>
                        <a:rPr lang="fr-FR" sz="1100">
                          <a:solidFill>
                            <a:sysClr val="windowText" lastClr="000000"/>
                          </a:solidFill>
                          <a:effectLst/>
                        </a:rPr>
                        <a:t> </a:t>
                      </a:r>
                      <a:endParaRPr lang="fr-FR" sz="110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3876" marR="43876"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a:lnSpc>
                          <a:spcPct val="107000"/>
                        </a:lnSpc>
                        <a:spcAft>
                          <a:spcPts val="0"/>
                        </a:spcAft>
                      </a:pPr>
                      <a:r>
                        <a:rPr lang="fr-FR" sz="1100">
                          <a:solidFill>
                            <a:sysClr val="windowText" lastClr="000000"/>
                          </a:solidFill>
                          <a:effectLst/>
                        </a:rPr>
                        <a:t> </a:t>
                      </a:r>
                      <a:endParaRPr lang="fr-FR" sz="110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3876" marR="43876"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528158643"/>
                  </a:ext>
                </a:extLst>
              </a:tr>
              <a:tr h="493858">
                <a:tc>
                  <a:txBody>
                    <a:bodyPr/>
                    <a:lstStyle/>
                    <a:p>
                      <a:pPr algn="l">
                        <a:lnSpc>
                          <a:spcPct val="107000"/>
                        </a:lnSpc>
                        <a:spcAft>
                          <a:spcPts val="0"/>
                        </a:spcAft>
                      </a:pPr>
                      <a:r>
                        <a:rPr lang="fr-FR" sz="1100">
                          <a:solidFill>
                            <a:sysClr val="windowText" lastClr="000000"/>
                          </a:solidFill>
                          <a:effectLst/>
                        </a:rPr>
                        <a:t>Partenariat / En lien avec :</a:t>
                      </a:r>
                      <a:endParaRPr lang="fr-FR" sz="110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3876" marR="43876"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a:lnSpc>
                          <a:spcPct val="107000"/>
                        </a:lnSpc>
                        <a:spcAft>
                          <a:spcPts val="0"/>
                        </a:spcAft>
                      </a:pPr>
                      <a:r>
                        <a:rPr lang="fr-FR" sz="1100">
                          <a:solidFill>
                            <a:sysClr val="windowText" lastClr="000000"/>
                          </a:solidFill>
                          <a:effectLst/>
                        </a:rPr>
                        <a:t>CHRU de Nancy (radiologie interventionnelle et neurochirugie)</a:t>
                      </a:r>
                    </a:p>
                    <a:p>
                      <a:pPr algn="l">
                        <a:lnSpc>
                          <a:spcPct val="107000"/>
                        </a:lnSpc>
                        <a:spcAft>
                          <a:spcPts val="0"/>
                        </a:spcAft>
                      </a:pPr>
                      <a:r>
                        <a:rPr lang="fr-FR" sz="1100">
                          <a:solidFill>
                            <a:sysClr val="windowText" lastClr="000000"/>
                          </a:solidFill>
                          <a:effectLst/>
                        </a:rPr>
                        <a:t>Centre Emile Gallé</a:t>
                      </a:r>
                      <a:endParaRPr lang="fr-FR" sz="110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3876" marR="43876"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608450549"/>
                  </a:ext>
                </a:extLst>
              </a:tr>
              <a:tr h="164620">
                <a:tc>
                  <a:txBody>
                    <a:bodyPr/>
                    <a:lstStyle/>
                    <a:p>
                      <a:pPr algn="l">
                        <a:lnSpc>
                          <a:spcPct val="107000"/>
                        </a:lnSpc>
                        <a:spcAft>
                          <a:spcPts val="0"/>
                        </a:spcAft>
                      </a:pPr>
                      <a:r>
                        <a:rPr lang="fr-FR" sz="1100">
                          <a:solidFill>
                            <a:sysClr val="windowText" lastClr="000000"/>
                          </a:solidFill>
                          <a:effectLst/>
                        </a:rPr>
                        <a:t> </a:t>
                      </a:r>
                      <a:endParaRPr lang="fr-FR" sz="110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3876" marR="43876"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a:lnSpc>
                          <a:spcPct val="107000"/>
                        </a:lnSpc>
                        <a:spcAft>
                          <a:spcPts val="0"/>
                        </a:spcAft>
                      </a:pPr>
                      <a:r>
                        <a:rPr lang="fr-FR" sz="1100">
                          <a:solidFill>
                            <a:sysClr val="windowText" lastClr="000000"/>
                          </a:solidFill>
                          <a:effectLst/>
                        </a:rPr>
                        <a:t> </a:t>
                      </a:r>
                      <a:endParaRPr lang="fr-FR" sz="110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3876" marR="43876"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072703574"/>
                  </a:ext>
                </a:extLst>
              </a:tr>
              <a:tr h="329238">
                <a:tc>
                  <a:txBody>
                    <a:bodyPr/>
                    <a:lstStyle/>
                    <a:p>
                      <a:pPr algn="l">
                        <a:lnSpc>
                          <a:spcPct val="107000"/>
                        </a:lnSpc>
                        <a:spcAft>
                          <a:spcPts val="0"/>
                        </a:spcAft>
                      </a:pPr>
                      <a:r>
                        <a:rPr lang="fr-FR" sz="1400">
                          <a:solidFill>
                            <a:sysClr val="windowText" lastClr="000000"/>
                          </a:solidFill>
                          <a:effectLst/>
                        </a:rPr>
                        <a:t>RCP Douleur</a:t>
                      </a:r>
                      <a:endParaRPr lang="fr-FR" sz="140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3876" marR="43876"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a:lnSpc>
                          <a:spcPct val="107000"/>
                        </a:lnSpc>
                        <a:spcAft>
                          <a:spcPts val="0"/>
                        </a:spcAft>
                      </a:pPr>
                      <a:r>
                        <a:rPr lang="fr-FR" sz="1100" dirty="0">
                          <a:solidFill>
                            <a:sysClr val="windowText" lastClr="000000"/>
                          </a:solidFill>
                          <a:effectLst/>
                        </a:rPr>
                        <a:t>Douleur Cancéreuse (3C Public de Reims - Institut Godinot) </a:t>
                      </a:r>
                      <a:endParaRPr lang="fr-FR" sz="1100" dirty="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1976" marR="51976"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614723620"/>
                  </a:ext>
                </a:extLst>
              </a:tr>
              <a:tr h="164620">
                <a:tc>
                  <a:txBody>
                    <a:bodyPr/>
                    <a:lstStyle/>
                    <a:p>
                      <a:pPr algn="l">
                        <a:lnSpc>
                          <a:spcPct val="107000"/>
                        </a:lnSpc>
                        <a:spcAft>
                          <a:spcPts val="0"/>
                        </a:spcAft>
                      </a:pPr>
                      <a:r>
                        <a:rPr lang="fr-FR" sz="1100">
                          <a:solidFill>
                            <a:sysClr val="windowText" lastClr="000000"/>
                          </a:solidFill>
                          <a:effectLst/>
                        </a:rPr>
                        <a:t>Coordonnateur</a:t>
                      </a:r>
                      <a:endParaRPr lang="fr-FR" sz="110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3876" marR="43876"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a:lnSpc>
                          <a:spcPct val="107000"/>
                        </a:lnSpc>
                        <a:spcAft>
                          <a:spcPts val="0"/>
                        </a:spcAft>
                      </a:pPr>
                      <a:r>
                        <a:rPr lang="fr-FR" sz="1100">
                          <a:solidFill>
                            <a:sysClr val="windowText" lastClr="000000"/>
                          </a:solidFill>
                          <a:effectLst/>
                        </a:rPr>
                        <a:t>Dr Grégoire OUDOT (Institut</a:t>
                      </a:r>
                      <a:r>
                        <a:rPr lang="fr-FR" sz="1100" baseline="0">
                          <a:solidFill>
                            <a:sysClr val="windowText" lastClr="000000"/>
                          </a:solidFill>
                          <a:effectLst/>
                        </a:rPr>
                        <a:t> Godinot)</a:t>
                      </a:r>
                      <a:endParaRPr lang="fr-FR" sz="110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1976" marR="51976"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536835694"/>
                  </a:ext>
                </a:extLst>
              </a:tr>
              <a:tr h="164620">
                <a:tc>
                  <a:txBody>
                    <a:bodyPr/>
                    <a:lstStyle/>
                    <a:p>
                      <a:pPr algn="l">
                        <a:lnSpc>
                          <a:spcPct val="107000"/>
                        </a:lnSpc>
                        <a:spcAft>
                          <a:spcPts val="0"/>
                        </a:spcAft>
                      </a:pPr>
                      <a:r>
                        <a:rPr lang="fr-FR" sz="1100">
                          <a:solidFill>
                            <a:sysClr val="windowText" lastClr="000000"/>
                          </a:solidFill>
                          <a:effectLst/>
                        </a:rPr>
                        <a:t> </a:t>
                      </a:r>
                      <a:endParaRPr lang="fr-FR" sz="110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3876" marR="43876"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a:lnSpc>
                          <a:spcPct val="107000"/>
                        </a:lnSpc>
                        <a:spcAft>
                          <a:spcPts val="0"/>
                        </a:spcAft>
                      </a:pPr>
                      <a:r>
                        <a:rPr lang="fr-FR" sz="1100">
                          <a:solidFill>
                            <a:sysClr val="windowText" lastClr="000000"/>
                          </a:solidFill>
                          <a:effectLst/>
                        </a:rPr>
                        <a:t> </a:t>
                      </a:r>
                      <a:endParaRPr lang="fr-FR" sz="110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3876" marR="43876"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134792922"/>
                  </a:ext>
                </a:extLst>
              </a:tr>
              <a:tr h="209489">
                <a:tc gridSpan="2">
                  <a:txBody>
                    <a:bodyPr/>
                    <a:lstStyle/>
                    <a:p>
                      <a:pPr algn="l">
                        <a:lnSpc>
                          <a:spcPct val="107000"/>
                        </a:lnSpc>
                        <a:spcAft>
                          <a:spcPts val="0"/>
                        </a:spcAft>
                      </a:pPr>
                      <a:r>
                        <a:rPr lang="fr-FR" sz="1400">
                          <a:solidFill>
                            <a:sysClr val="windowText" lastClr="000000"/>
                          </a:solidFill>
                          <a:effectLst/>
                        </a:rPr>
                        <a:t>Contact</a:t>
                      </a:r>
                      <a:endParaRPr lang="fr-FR" sz="140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3876" marR="43876"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hMerge="1">
                  <a:txBody>
                    <a:bodyPr/>
                    <a:lstStyle/>
                    <a:p>
                      <a:endParaRPr lang="fr-FR"/>
                    </a:p>
                  </a:txBody>
                  <a:tcPr/>
                </a:tc>
                <a:extLst>
                  <a:ext uri="{0D108BD9-81ED-4DB2-BD59-A6C34878D82A}">
                    <a16:rowId xmlns:a16="http://schemas.microsoft.com/office/drawing/2014/main" val="3603187441"/>
                  </a:ext>
                </a:extLst>
              </a:tr>
              <a:tr h="329238">
                <a:tc>
                  <a:txBody>
                    <a:bodyPr/>
                    <a:lstStyle/>
                    <a:p>
                      <a:pPr algn="l">
                        <a:lnSpc>
                          <a:spcPct val="107000"/>
                        </a:lnSpc>
                        <a:spcAft>
                          <a:spcPts val="0"/>
                        </a:spcAft>
                      </a:pPr>
                      <a:r>
                        <a:rPr lang="fr-FR" sz="1100">
                          <a:solidFill>
                            <a:sysClr val="windowText" lastClr="000000"/>
                          </a:solidFill>
                          <a:effectLst/>
                        </a:rPr>
                        <a:t>Adresse :</a:t>
                      </a:r>
                      <a:endParaRPr lang="fr-FR" sz="110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3876" marR="43876"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a:lnSpc>
                          <a:spcPct val="107000"/>
                        </a:lnSpc>
                        <a:spcAft>
                          <a:spcPts val="0"/>
                        </a:spcAft>
                      </a:pPr>
                      <a:r>
                        <a:rPr lang="fr-FR" sz="1100">
                          <a:solidFill>
                            <a:sysClr val="windowText" lastClr="000000"/>
                          </a:solidFill>
                          <a:effectLst/>
                        </a:rPr>
                        <a:t>6 av de Bourgogne</a:t>
                      </a:r>
                    </a:p>
                    <a:p>
                      <a:pPr algn="l">
                        <a:lnSpc>
                          <a:spcPct val="107000"/>
                        </a:lnSpc>
                        <a:spcAft>
                          <a:spcPts val="0"/>
                        </a:spcAft>
                      </a:pPr>
                      <a:r>
                        <a:rPr lang="fr-FR" sz="1100">
                          <a:solidFill>
                            <a:sysClr val="windowText" lastClr="000000"/>
                          </a:solidFill>
                          <a:effectLst/>
                        </a:rPr>
                        <a:t>54519 VANDOEUVRE-LES-NANCY</a:t>
                      </a:r>
                      <a:endParaRPr lang="fr-FR" sz="110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3876" marR="43876"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398861582"/>
                  </a:ext>
                </a:extLst>
              </a:tr>
              <a:tr h="164620">
                <a:tc>
                  <a:txBody>
                    <a:bodyPr/>
                    <a:lstStyle/>
                    <a:p>
                      <a:pPr algn="l">
                        <a:lnSpc>
                          <a:spcPct val="107000"/>
                        </a:lnSpc>
                        <a:spcAft>
                          <a:spcPts val="0"/>
                        </a:spcAft>
                      </a:pPr>
                      <a:r>
                        <a:rPr lang="fr-FR" sz="1100">
                          <a:solidFill>
                            <a:sysClr val="windowText" lastClr="000000"/>
                          </a:solidFill>
                          <a:effectLst/>
                        </a:rPr>
                        <a:t> </a:t>
                      </a:r>
                      <a:endParaRPr lang="fr-FR" sz="110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3876" marR="43876"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a:lnSpc>
                          <a:spcPct val="107000"/>
                        </a:lnSpc>
                        <a:spcAft>
                          <a:spcPts val="0"/>
                        </a:spcAft>
                      </a:pPr>
                      <a:r>
                        <a:rPr lang="fr-FR" sz="1100" dirty="0">
                          <a:solidFill>
                            <a:sysClr val="windowText" lastClr="000000"/>
                          </a:solidFill>
                          <a:effectLst/>
                        </a:rPr>
                        <a:t> </a:t>
                      </a:r>
                      <a:endParaRPr lang="fr-FR" sz="1100" dirty="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3876" marR="43876"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287633068"/>
                  </a:ext>
                </a:extLst>
              </a:tr>
              <a:tr h="164620">
                <a:tc>
                  <a:txBody>
                    <a:bodyPr/>
                    <a:lstStyle/>
                    <a:p>
                      <a:pPr algn="l">
                        <a:lnSpc>
                          <a:spcPct val="107000"/>
                        </a:lnSpc>
                        <a:spcAft>
                          <a:spcPts val="0"/>
                        </a:spcAft>
                      </a:pPr>
                      <a:r>
                        <a:rPr lang="fr-FR" sz="1100">
                          <a:solidFill>
                            <a:sysClr val="windowText" lastClr="000000"/>
                          </a:solidFill>
                          <a:effectLst/>
                        </a:rPr>
                        <a:t>Accueil téléphonique :</a:t>
                      </a:r>
                      <a:endParaRPr lang="fr-FR" sz="110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3876" marR="43876"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a:lnSpc>
                          <a:spcPct val="107000"/>
                        </a:lnSpc>
                        <a:spcAft>
                          <a:spcPts val="0"/>
                        </a:spcAft>
                      </a:pPr>
                      <a:r>
                        <a:rPr lang="fr-FR" sz="1100" dirty="0">
                          <a:solidFill>
                            <a:sysClr val="windowText" lastClr="000000"/>
                          </a:solidFill>
                          <a:effectLst/>
                        </a:rPr>
                        <a:t>03 83 59 84 86  - SISSPO</a:t>
                      </a:r>
                      <a:endParaRPr lang="fr-FR" sz="1100" dirty="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3876" marR="43876"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149666596"/>
                  </a:ext>
                </a:extLst>
              </a:tr>
              <a:tr h="329238">
                <a:tc>
                  <a:txBody>
                    <a:bodyPr/>
                    <a:lstStyle/>
                    <a:p>
                      <a:pPr algn="l">
                        <a:lnSpc>
                          <a:spcPct val="107000"/>
                        </a:lnSpc>
                        <a:spcAft>
                          <a:spcPts val="0"/>
                        </a:spcAft>
                      </a:pPr>
                      <a:r>
                        <a:rPr lang="fr-FR" sz="1100" dirty="0">
                          <a:solidFill>
                            <a:sysClr val="windowText" lastClr="000000"/>
                          </a:solidFill>
                          <a:effectLst/>
                        </a:rPr>
                        <a:t> </a:t>
                      </a:r>
                      <a:endParaRPr lang="fr-FR" sz="1100" dirty="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3876" marR="43876"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a:lnSpc>
                          <a:spcPct val="107000"/>
                        </a:lnSpc>
                        <a:spcAft>
                          <a:spcPts val="0"/>
                        </a:spcAft>
                      </a:pPr>
                      <a:r>
                        <a:rPr lang="fr-FR" sz="1050" dirty="0">
                          <a:solidFill>
                            <a:sysClr val="windowText" lastClr="000000"/>
                          </a:solidFill>
                          <a:effectLst/>
                        </a:rPr>
                        <a:t>9h00 à 17h00 du lundi au vendredi </a:t>
                      </a:r>
                    </a:p>
                    <a:p>
                      <a:pPr algn="l">
                        <a:lnSpc>
                          <a:spcPct val="107000"/>
                        </a:lnSpc>
                        <a:spcAft>
                          <a:spcPts val="0"/>
                        </a:spcAft>
                      </a:pPr>
                      <a:r>
                        <a:rPr lang="fr-FR" sz="1050" dirty="0">
                          <a:solidFill>
                            <a:sysClr val="windowText" lastClr="000000"/>
                          </a:solidFill>
                          <a:effectLst/>
                        </a:rPr>
                        <a:t>+ répondeur enregistreur</a:t>
                      </a:r>
                      <a:endParaRPr lang="fr-FR" sz="1050" dirty="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3876" marR="43876"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67448901"/>
                  </a:ext>
                </a:extLst>
              </a:tr>
              <a:tr h="164620">
                <a:tc>
                  <a:txBody>
                    <a:bodyPr/>
                    <a:lstStyle/>
                    <a:p>
                      <a:pPr algn="l">
                        <a:lnSpc>
                          <a:spcPct val="107000"/>
                        </a:lnSpc>
                        <a:spcAft>
                          <a:spcPts val="0"/>
                        </a:spcAft>
                      </a:pPr>
                      <a:r>
                        <a:rPr lang="fr-FR" sz="1100">
                          <a:solidFill>
                            <a:sysClr val="windowText" lastClr="000000"/>
                          </a:solidFill>
                          <a:effectLst/>
                        </a:rPr>
                        <a:t> </a:t>
                      </a:r>
                      <a:endParaRPr lang="fr-FR" sz="110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3876" marR="43876"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a:lnSpc>
                          <a:spcPct val="107000"/>
                        </a:lnSpc>
                        <a:spcAft>
                          <a:spcPts val="0"/>
                        </a:spcAft>
                      </a:pPr>
                      <a:r>
                        <a:rPr lang="fr-FR" sz="1100" dirty="0">
                          <a:solidFill>
                            <a:sysClr val="windowText" lastClr="000000"/>
                          </a:solidFill>
                          <a:effectLst/>
                        </a:rPr>
                        <a:t> </a:t>
                      </a:r>
                      <a:endParaRPr lang="fr-FR" sz="1100" dirty="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3876" marR="43876"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311938868"/>
                  </a:ext>
                </a:extLst>
              </a:tr>
              <a:tr h="164620">
                <a:tc>
                  <a:txBody>
                    <a:bodyPr/>
                    <a:lstStyle/>
                    <a:p>
                      <a:pPr algn="l">
                        <a:lnSpc>
                          <a:spcPct val="107000"/>
                        </a:lnSpc>
                        <a:spcAft>
                          <a:spcPts val="0"/>
                        </a:spcAft>
                      </a:pPr>
                      <a:r>
                        <a:rPr lang="fr-FR" sz="1100">
                          <a:solidFill>
                            <a:sysClr val="windowText" lastClr="000000"/>
                          </a:solidFill>
                          <a:effectLst/>
                        </a:rPr>
                        <a:t>Email secrétariat :</a:t>
                      </a:r>
                      <a:endParaRPr lang="fr-FR" sz="110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3876" marR="43876"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a:lnSpc>
                          <a:spcPct val="107000"/>
                        </a:lnSpc>
                        <a:spcAft>
                          <a:spcPts val="0"/>
                        </a:spcAft>
                      </a:pPr>
                      <a:r>
                        <a:rPr lang="fr-FR" sz="1100">
                          <a:solidFill>
                            <a:sysClr val="windowText" lastClr="000000"/>
                          </a:solidFill>
                          <a:effectLst/>
                        </a:rPr>
                        <a:t>secretairessisspo@nancy.unicancer.fr</a:t>
                      </a:r>
                      <a:endParaRPr lang="fr-FR" sz="110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3876" marR="43876"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4265439804"/>
                  </a:ext>
                </a:extLst>
              </a:tr>
              <a:tr h="164620">
                <a:tc>
                  <a:txBody>
                    <a:bodyPr/>
                    <a:lstStyle/>
                    <a:p>
                      <a:pPr algn="l">
                        <a:lnSpc>
                          <a:spcPct val="107000"/>
                        </a:lnSpc>
                        <a:spcAft>
                          <a:spcPts val="0"/>
                        </a:spcAft>
                      </a:pPr>
                      <a:r>
                        <a:rPr lang="fr-FR" sz="1100">
                          <a:solidFill>
                            <a:sysClr val="windowText" lastClr="000000"/>
                          </a:solidFill>
                          <a:effectLst/>
                        </a:rPr>
                        <a:t> </a:t>
                      </a:r>
                      <a:endParaRPr lang="fr-FR" sz="110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3876" marR="43876"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a:lnSpc>
                          <a:spcPct val="107000"/>
                        </a:lnSpc>
                        <a:spcAft>
                          <a:spcPts val="0"/>
                        </a:spcAft>
                      </a:pPr>
                      <a:r>
                        <a:rPr lang="fr-FR" sz="1100">
                          <a:solidFill>
                            <a:sysClr val="windowText" lastClr="000000"/>
                          </a:solidFill>
                          <a:effectLst/>
                        </a:rPr>
                        <a:t> </a:t>
                      </a:r>
                      <a:endParaRPr lang="fr-FR" sz="110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3876" marR="43876"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45755535"/>
                  </a:ext>
                </a:extLst>
              </a:tr>
              <a:tr h="320818">
                <a:tc>
                  <a:txBody>
                    <a:bodyPr/>
                    <a:lstStyle/>
                    <a:p>
                      <a:pPr algn="l">
                        <a:lnSpc>
                          <a:spcPct val="107000"/>
                        </a:lnSpc>
                        <a:spcAft>
                          <a:spcPts val="0"/>
                        </a:spcAft>
                      </a:pPr>
                      <a:endParaRPr lang="fr-FR" sz="110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3876" marR="43876"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a:lnSpc>
                          <a:spcPct val="107000"/>
                        </a:lnSpc>
                        <a:spcAft>
                          <a:spcPts val="0"/>
                        </a:spcAft>
                      </a:pPr>
                      <a:endParaRPr lang="fr-FR" sz="1100" dirty="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3876" marR="43876"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854333361"/>
                  </a:ext>
                </a:extLst>
              </a:tr>
            </a:tbl>
          </a:graphicData>
        </a:graphic>
      </p:graphicFrame>
      <p:graphicFrame>
        <p:nvGraphicFramePr>
          <p:cNvPr id="3" name="Tableau 2"/>
          <p:cNvGraphicFramePr>
            <a:graphicFrameLocks noGrp="1"/>
          </p:cNvGraphicFramePr>
          <p:nvPr>
            <p:extLst>
              <p:ext uri="{D42A27DB-BD31-4B8C-83A1-F6EECF244321}">
                <p14:modId xmlns:p14="http://schemas.microsoft.com/office/powerpoint/2010/main" val="80402957"/>
              </p:ext>
            </p:extLst>
          </p:nvPr>
        </p:nvGraphicFramePr>
        <p:xfrm>
          <a:off x="6897706" y="816077"/>
          <a:ext cx="4269492" cy="5758578"/>
        </p:xfrm>
        <a:graphic>
          <a:graphicData uri="http://schemas.openxmlformats.org/drawingml/2006/table">
            <a:tbl>
              <a:tblPr firstRow="1" firstCol="1" bandRow="1">
                <a:tableStyleId>{5C22544A-7EE6-4342-B048-85BDC9FD1C3A}</a:tableStyleId>
              </a:tblPr>
              <a:tblGrid>
                <a:gridCol w="1511812">
                  <a:extLst>
                    <a:ext uri="{9D8B030D-6E8A-4147-A177-3AD203B41FA5}">
                      <a16:colId xmlns:a16="http://schemas.microsoft.com/office/drawing/2014/main" val="970256776"/>
                    </a:ext>
                  </a:extLst>
                </a:gridCol>
                <a:gridCol w="2757680">
                  <a:extLst>
                    <a:ext uri="{9D8B030D-6E8A-4147-A177-3AD203B41FA5}">
                      <a16:colId xmlns:a16="http://schemas.microsoft.com/office/drawing/2014/main" val="4239377900"/>
                    </a:ext>
                  </a:extLst>
                </a:gridCol>
              </a:tblGrid>
              <a:tr h="211064">
                <a:tc gridSpan="2">
                  <a:txBody>
                    <a:bodyPr/>
                    <a:lstStyle/>
                    <a:p>
                      <a:pPr algn="l">
                        <a:lnSpc>
                          <a:spcPct val="107000"/>
                        </a:lnSpc>
                        <a:spcAft>
                          <a:spcPts val="0"/>
                        </a:spcAft>
                      </a:pPr>
                      <a:r>
                        <a:rPr lang="fr-FR" sz="1400" dirty="0">
                          <a:solidFill>
                            <a:sysClr val="windowText" lastClr="000000"/>
                          </a:solidFill>
                          <a:effectLst/>
                        </a:rPr>
                        <a:t>Ressources interventionnelles disponibles</a:t>
                      </a:r>
                      <a:endParaRPr lang="fr-FR" sz="1400" dirty="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4502" marR="54502" marT="0" marB="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hMerge="1">
                  <a:txBody>
                    <a:bodyPr/>
                    <a:lstStyle/>
                    <a:p>
                      <a:endParaRPr lang="fr-FR"/>
                    </a:p>
                  </a:txBody>
                  <a:tcPr/>
                </a:tc>
                <a:extLst>
                  <a:ext uri="{0D108BD9-81ED-4DB2-BD59-A6C34878D82A}">
                    <a16:rowId xmlns:a16="http://schemas.microsoft.com/office/drawing/2014/main" val="3720993350"/>
                  </a:ext>
                </a:extLst>
              </a:tr>
              <a:tr h="165857">
                <a:tc>
                  <a:txBody>
                    <a:bodyPr/>
                    <a:lstStyle/>
                    <a:p>
                      <a:pPr algn="l">
                        <a:lnSpc>
                          <a:spcPct val="107000"/>
                        </a:lnSpc>
                        <a:spcAft>
                          <a:spcPts val="0"/>
                        </a:spcAft>
                      </a:pPr>
                      <a:r>
                        <a:rPr lang="fr-FR" sz="1100">
                          <a:solidFill>
                            <a:sysClr val="windowText" lastClr="000000"/>
                          </a:solidFill>
                          <a:effectLst/>
                        </a:rPr>
                        <a:t>Anesthésie :</a:t>
                      </a:r>
                      <a:endParaRPr lang="fr-FR" sz="110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4502" marR="54502" marT="0" marB="0">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algn="l">
                        <a:lnSpc>
                          <a:spcPct val="107000"/>
                        </a:lnSpc>
                        <a:spcAft>
                          <a:spcPts val="0"/>
                        </a:spcAft>
                      </a:pPr>
                      <a:r>
                        <a:rPr lang="fr-FR" sz="1100" dirty="0">
                          <a:solidFill>
                            <a:sysClr val="windowText" lastClr="000000"/>
                          </a:solidFill>
                          <a:effectLst/>
                        </a:rPr>
                        <a:t>Adressage </a:t>
                      </a:r>
                      <a:r>
                        <a:rPr lang="fr-FR" sz="1100" dirty="0">
                          <a:solidFill>
                            <a:sysClr val="windowText" lastClr="000000"/>
                          </a:solidFill>
                          <a:effectLst/>
                          <a:sym typeface="Wingdings" panose="05000000000000000000" pitchFamily="2" charset="2"/>
                        </a:rPr>
                        <a:t> CHRU Nancy et Centre E. Gallé</a:t>
                      </a:r>
                      <a:endParaRPr lang="fr-FR" sz="1100" dirty="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4502" marR="54502" marT="0" marB="0">
                    <a:lnL w="12700" cmpd="sng">
                      <a:noFill/>
                    </a:lnL>
                    <a:lnR w="12700" cmpd="sng">
                      <a:noFill/>
                    </a:lnR>
                    <a:lnT w="381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838210331"/>
                  </a:ext>
                </a:extLst>
              </a:tr>
              <a:tr h="165857">
                <a:tc gridSpan="2">
                  <a:txBody>
                    <a:bodyPr/>
                    <a:lstStyle/>
                    <a:p>
                      <a:pPr algn="l">
                        <a:lnSpc>
                          <a:spcPct val="107000"/>
                        </a:lnSpc>
                        <a:spcAft>
                          <a:spcPts val="0"/>
                        </a:spcAft>
                      </a:pPr>
                      <a:r>
                        <a:rPr lang="fr-FR" sz="1100">
                          <a:solidFill>
                            <a:sysClr val="windowText" lastClr="000000"/>
                          </a:solidFill>
                          <a:effectLst/>
                        </a:rPr>
                        <a:t>Pour les blocs nerveux périphériques</a:t>
                      </a:r>
                      <a:endParaRPr lang="fr-FR" sz="110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4502" marR="54502"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hMerge="1">
                  <a:txBody>
                    <a:bodyPr/>
                    <a:lstStyle/>
                    <a:p>
                      <a:endParaRPr lang="fr-FR"/>
                    </a:p>
                  </a:txBody>
                  <a:tcPr/>
                </a:tc>
                <a:extLst>
                  <a:ext uri="{0D108BD9-81ED-4DB2-BD59-A6C34878D82A}">
                    <a16:rowId xmlns:a16="http://schemas.microsoft.com/office/drawing/2014/main" val="3333731504"/>
                  </a:ext>
                </a:extLst>
              </a:tr>
              <a:tr h="506348">
                <a:tc>
                  <a:txBody>
                    <a:bodyPr/>
                    <a:lstStyle/>
                    <a:p>
                      <a:pPr algn="l">
                        <a:lnSpc>
                          <a:spcPct val="107000"/>
                        </a:lnSpc>
                        <a:spcAft>
                          <a:spcPts val="0"/>
                        </a:spcAft>
                      </a:pPr>
                      <a:r>
                        <a:rPr lang="fr-FR" sz="1100">
                          <a:solidFill>
                            <a:sysClr val="windowText" lastClr="000000"/>
                          </a:solidFill>
                          <a:effectLst/>
                        </a:rPr>
                        <a:t> </a:t>
                      </a:r>
                      <a:endParaRPr lang="fr-FR" sz="110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4502" marR="54502"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a:lnSpc>
                          <a:spcPct val="107000"/>
                        </a:lnSpc>
                        <a:spcAft>
                          <a:spcPts val="0"/>
                        </a:spcAft>
                      </a:pPr>
                      <a:r>
                        <a:rPr lang="fr-FR" sz="1100" dirty="0">
                          <a:solidFill>
                            <a:sysClr val="windowText" lastClr="000000"/>
                          </a:solidFill>
                          <a:effectLst/>
                        </a:rPr>
                        <a:t>Injections itératives;</a:t>
                      </a:r>
                    </a:p>
                    <a:p>
                      <a:pPr algn="l">
                        <a:lnSpc>
                          <a:spcPct val="107000"/>
                        </a:lnSpc>
                        <a:spcAft>
                          <a:spcPts val="0"/>
                        </a:spcAft>
                      </a:pPr>
                      <a:r>
                        <a:rPr lang="fr-FR" sz="1100" dirty="0">
                          <a:solidFill>
                            <a:sysClr val="windowText" lastClr="000000"/>
                          </a:solidFill>
                          <a:effectLst/>
                        </a:rPr>
                        <a:t>Cathéter à demeure;</a:t>
                      </a:r>
                    </a:p>
                    <a:p>
                      <a:pPr algn="l">
                        <a:lnSpc>
                          <a:spcPct val="107000"/>
                        </a:lnSpc>
                        <a:spcAft>
                          <a:spcPts val="0"/>
                        </a:spcAft>
                      </a:pPr>
                      <a:r>
                        <a:rPr lang="fr-FR" sz="1100" dirty="0" err="1">
                          <a:solidFill>
                            <a:sysClr val="windowText" lastClr="000000"/>
                          </a:solidFill>
                          <a:effectLst/>
                        </a:rPr>
                        <a:t>Phénolisation</a:t>
                      </a:r>
                      <a:r>
                        <a:rPr lang="fr-FR" sz="1100" dirty="0">
                          <a:solidFill>
                            <a:sysClr val="windowText" lastClr="000000"/>
                          </a:solidFill>
                          <a:effectLst/>
                        </a:rPr>
                        <a:t>/alcoolisation</a:t>
                      </a:r>
                      <a:endParaRPr lang="fr-FR" sz="1100" dirty="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4502" marR="54502"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595574779"/>
                  </a:ext>
                </a:extLst>
              </a:tr>
              <a:tr h="165857">
                <a:tc>
                  <a:txBody>
                    <a:bodyPr/>
                    <a:lstStyle/>
                    <a:p>
                      <a:pPr algn="l">
                        <a:lnSpc>
                          <a:spcPct val="107000"/>
                        </a:lnSpc>
                        <a:spcAft>
                          <a:spcPts val="0"/>
                        </a:spcAft>
                      </a:pPr>
                      <a:r>
                        <a:rPr lang="fr-FR" sz="1100">
                          <a:solidFill>
                            <a:sysClr val="windowText" lastClr="000000"/>
                          </a:solidFill>
                          <a:effectLst/>
                        </a:rPr>
                        <a:t> </a:t>
                      </a:r>
                      <a:endParaRPr lang="fr-FR" sz="110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4502" marR="54502"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a:lnSpc>
                          <a:spcPct val="107000"/>
                        </a:lnSpc>
                        <a:spcAft>
                          <a:spcPts val="0"/>
                        </a:spcAft>
                      </a:pPr>
                      <a:r>
                        <a:rPr lang="fr-FR" sz="1100">
                          <a:solidFill>
                            <a:sysClr val="windowText" lastClr="000000"/>
                          </a:solidFill>
                          <a:effectLst/>
                        </a:rPr>
                        <a:t> </a:t>
                      </a:r>
                      <a:endParaRPr lang="fr-FR" sz="110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4502" marR="54502"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932000985"/>
                  </a:ext>
                </a:extLst>
              </a:tr>
              <a:tr h="165857">
                <a:tc gridSpan="2">
                  <a:txBody>
                    <a:bodyPr/>
                    <a:lstStyle/>
                    <a:p>
                      <a:pPr algn="l">
                        <a:lnSpc>
                          <a:spcPct val="107000"/>
                        </a:lnSpc>
                        <a:spcAft>
                          <a:spcPts val="0"/>
                        </a:spcAft>
                      </a:pPr>
                      <a:r>
                        <a:rPr lang="fr-FR" sz="1100" dirty="0">
                          <a:solidFill>
                            <a:sysClr val="windowText" lastClr="000000"/>
                          </a:solidFill>
                          <a:effectLst/>
                        </a:rPr>
                        <a:t>Pour l’analgésie périmédullaire</a:t>
                      </a:r>
                      <a:endParaRPr lang="fr-FR" sz="1100" dirty="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4502" marR="54502"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hMerge="1">
                  <a:txBody>
                    <a:bodyPr/>
                    <a:lstStyle/>
                    <a:p>
                      <a:endParaRPr lang="fr-FR"/>
                    </a:p>
                  </a:txBody>
                  <a:tcPr/>
                </a:tc>
                <a:extLst>
                  <a:ext uri="{0D108BD9-81ED-4DB2-BD59-A6C34878D82A}">
                    <a16:rowId xmlns:a16="http://schemas.microsoft.com/office/drawing/2014/main" val="3389767837"/>
                  </a:ext>
                </a:extLst>
              </a:tr>
              <a:tr h="506348">
                <a:tc>
                  <a:txBody>
                    <a:bodyPr/>
                    <a:lstStyle/>
                    <a:p>
                      <a:pPr algn="l">
                        <a:lnSpc>
                          <a:spcPct val="107000"/>
                        </a:lnSpc>
                        <a:spcAft>
                          <a:spcPts val="0"/>
                        </a:spcAft>
                      </a:pPr>
                      <a:r>
                        <a:rPr lang="fr-FR" sz="1100">
                          <a:solidFill>
                            <a:sysClr val="windowText" lastClr="000000"/>
                          </a:solidFill>
                          <a:effectLst/>
                        </a:rPr>
                        <a:t> </a:t>
                      </a:r>
                      <a:endParaRPr lang="fr-FR" sz="110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4502" marR="54502"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a:lnSpc>
                          <a:spcPct val="107000"/>
                        </a:lnSpc>
                        <a:spcAft>
                          <a:spcPts val="0"/>
                        </a:spcAft>
                      </a:pPr>
                      <a:r>
                        <a:rPr lang="fr-FR" sz="1100" dirty="0">
                          <a:solidFill>
                            <a:sysClr val="windowText" lastClr="000000"/>
                          </a:solidFill>
                          <a:effectLst/>
                        </a:rPr>
                        <a:t>Cathéter intrathécal relié à une pompe;</a:t>
                      </a:r>
                    </a:p>
                    <a:p>
                      <a:pPr algn="l">
                        <a:lnSpc>
                          <a:spcPct val="107000"/>
                        </a:lnSpc>
                        <a:spcAft>
                          <a:spcPts val="0"/>
                        </a:spcAft>
                      </a:pPr>
                      <a:r>
                        <a:rPr lang="fr-FR" sz="1100" dirty="0">
                          <a:solidFill>
                            <a:sysClr val="windowText" lastClr="000000"/>
                          </a:solidFill>
                          <a:effectLst/>
                        </a:rPr>
                        <a:t>Cathéter intrathécal relié à une chambre implantable</a:t>
                      </a:r>
                    </a:p>
                  </a:txBody>
                  <a:tcPr marL="54502" marR="54502"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440542034"/>
                  </a:ext>
                </a:extLst>
              </a:tr>
              <a:tr h="165857">
                <a:tc>
                  <a:txBody>
                    <a:bodyPr/>
                    <a:lstStyle/>
                    <a:p>
                      <a:pPr algn="l">
                        <a:lnSpc>
                          <a:spcPct val="107000"/>
                        </a:lnSpc>
                        <a:spcAft>
                          <a:spcPts val="0"/>
                        </a:spcAft>
                      </a:pPr>
                      <a:r>
                        <a:rPr lang="fr-FR" sz="1100">
                          <a:solidFill>
                            <a:sysClr val="windowText" lastClr="000000"/>
                          </a:solidFill>
                          <a:effectLst/>
                        </a:rPr>
                        <a:t> </a:t>
                      </a:r>
                      <a:endParaRPr lang="fr-FR" sz="110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4502" marR="54502"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a:lnSpc>
                          <a:spcPct val="107000"/>
                        </a:lnSpc>
                        <a:spcAft>
                          <a:spcPts val="0"/>
                        </a:spcAft>
                      </a:pPr>
                      <a:r>
                        <a:rPr lang="fr-FR" sz="1100">
                          <a:solidFill>
                            <a:sysClr val="windowText" lastClr="000000"/>
                          </a:solidFill>
                          <a:effectLst/>
                        </a:rPr>
                        <a:t> </a:t>
                      </a:r>
                      <a:endParaRPr lang="fr-FR" sz="110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4502" marR="54502"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411203135"/>
                  </a:ext>
                </a:extLst>
              </a:tr>
              <a:tr h="335039">
                <a:tc gridSpan="2">
                  <a:txBody>
                    <a:bodyPr/>
                    <a:lstStyle/>
                    <a:p>
                      <a:pPr algn="l">
                        <a:lnSpc>
                          <a:spcPct val="107000"/>
                        </a:lnSpc>
                        <a:spcAft>
                          <a:spcPts val="0"/>
                        </a:spcAft>
                      </a:pPr>
                      <a:r>
                        <a:rPr lang="fr-FR" sz="1100" dirty="0">
                          <a:solidFill>
                            <a:sysClr val="windowText" lastClr="000000"/>
                          </a:solidFill>
                          <a:effectLst/>
                        </a:rPr>
                        <a:t>Suivi et gestion des dispositifs à demeure (cathéter périnerveux ou péridural, pompe intrathécale)</a:t>
                      </a:r>
                      <a:endParaRPr lang="fr-FR" sz="1100" dirty="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4502" marR="54502"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hMerge="1">
                  <a:txBody>
                    <a:bodyPr/>
                    <a:lstStyle/>
                    <a:p>
                      <a:endParaRPr lang="fr-FR"/>
                    </a:p>
                  </a:txBody>
                  <a:tcPr/>
                </a:tc>
                <a:extLst>
                  <a:ext uri="{0D108BD9-81ED-4DB2-BD59-A6C34878D82A}">
                    <a16:rowId xmlns:a16="http://schemas.microsoft.com/office/drawing/2014/main" val="1527326381"/>
                  </a:ext>
                </a:extLst>
              </a:tr>
              <a:tr h="165857">
                <a:tc>
                  <a:txBody>
                    <a:bodyPr/>
                    <a:lstStyle/>
                    <a:p>
                      <a:pPr algn="l">
                        <a:lnSpc>
                          <a:spcPct val="107000"/>
                        </a:lnSpc>
                        <a:spcAft>
                          <a:spcPts val="0"/>
                        </a:spcAft>
                      </a:pPr>
                      <a:r>
                        <a:rPr lang="fr-FR" sz="1100">
                          <a:solidFill>
                            <a:sysClr val="windowText" lastClr="000000"/>
                          </a:solidFill>
                          <a:effectLst/>
                        </a:rPr>
                        <a:t> </a:t>
                      </a:r>
                      <a:endParaRPr lang="fr-FR" sz="110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4502" marR="54502"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a:lnSpc>
                          <a:spcPct val="107000"/>
                        </a:lnSpc>
                        <a:spcAft>
                          <a:spcPts val="0"/>
                        </a:spcAft>
                      </a:pPr>
                      <a:r>
                        <a:rPr lang="fr-FR" sz="1100" dirty="0">
                          <a:solidFill>
                            <a:sysClr val="windowText" lastClr="000000"/>
                          </a:solidFill>
                          <a:effectLst/>
                        </a:rPr>
                        <a:t>Oui</a:t>
                      </a:r>
                      <a:endParaRPr lang="fr-FR" sz="1100" dirty="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4502" marR="54502"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394645536"/>
                  </a:ext>
                </a:extLst>
              </a:tr>
              <a:tr h="165857">
                <a:tc>
                  <a:txBody>
                    <a:bodyPr/>
                    <a:lstStyle/>
                    <a:p>
                      <a:pPr algn="l">
                        <a:lnSpc>
                          <a:spcPct val="107000"/>
                        </a:lnSpc>
                        <a:spcAft>
                          <a:spcPts val="0"/>
                        </a:spcAft>
                      </a:pPr>
                      <a:r>
                        <a:rPr lang="fr-FR" sz="1100">
                          <a:solidFill>
                            <a:sysClr val="windowText" lastClr="000000"/>
                          </a:solidFill>
                          <a:effectLst/>
                        </a:rPr>
                        <a:t> </a:t>
                      </a:r>
                      <a:endParaRPr lang="fr-FR" sz="110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4502" marR="54502"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a:lnSpc>
                          <a:spcPct val="107000"/>
                        </a:lnSpc>
                        <a:spcAft>
                          <a:spcPts val="0"/>
                        </a:spcAft>
                      </a:pPr>
                      <a:r>
                        <a:rPr lang="fr-FR" sz="1100">
                          <a:solidFill>
                            <a:sysClr val="windowText" lastClr="000000"/>
                          </a:solidFill>
                          <a:effectLst/>
                        </a:rPr>
                        <a:t> </a:t>
                      </a:r>
                      <a:endParaRPr lang="fr-FR" sz="110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4502" marR="54502"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818790154"/>
                  </a:ext>
                </a:extLst>
              </a:tr>
              <a:tr h="335039">
                <a:tc>
                  <a:txBody>
                    <a:bodyPr/>
                    <a:lstStyle/>
                    <a:p>
                      <a:pPr algn="l">
                        <a:lnSpc>
                          <a:spcPct val="107000"/>
                        </a:lnSpc>
                        <a:spcAft>
                          <a:spcPts val="0"/>
                        </a:spcAft>
                      </a:pPr>
                      <a:r>
                        <a:rPr lang="fr-FR" sz="1100">
                          <a:solidFill>
                            <a:sysClr val="windowText" lastClr="000000"/>
                          </a:solidFill>
                          <a:effectLst/>
                        </a:rPr>
                        <a:t>Radiologie interventionnelle :</a:t>
                      </a:r>
                      <a:endParaRPr lang="fr-FR" sz="110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4502" marR="54502"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a:lnSpc>
                          <a:spcPct val="107000"/>
                        </a:lnSpc>
                        <a:spcAft>
                          <a:spcPts val="0"/>
                        </a:spcAft>
                      </a:pPr>
                      <a:r>
                        <a:rPr lang="fr-FR" sz="1100">
                          <a:solidFill>
                            <a:sysClr val="windowText" lastClr="000000"/>
                          </a:solidFill>
                          <a:effectLst/>
                        </a:rPr>
                        <a:t>Adressage </a:t>
                      </a:r>
                      <a:r>
                        <a:rPr lang="fr-FR" sz="1100">
                          <a:solidFill>
                            <a:sysClr val="windowText" lastClr="000000"/>
                          </a:solidFill>
                          <a:effectLst/>
                          <a:sym typeface="Wingdings" panose="05000000000000000000" pitchFamily="2" charset="2"/>
                        </a:rPr>
                        <a:t> CHRU Nancy et Centre E. Gallé</a:t>
                      </a:r>
                      <a:endParaRPr lang="fr-FR" sz="110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4502" marR="54502"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129554732"/>
                  </a:ext>
                </a:extLst>
              </a:tr>
              <a:tr h="1191585">
                <a:tc>
                  <a:txBody>
                    <a:bodyPr/>
                    <a:lstStyle/>
                    <a:p>
                      <a:pPr algn="l">
                        <a:lnSpc>
                          <a:spcPct val="107000"/>
                        </a:lnSpc>
                        <a:spcAft>
                          <a:spcPts val="0"/>
                        </a:spcAft>
                      </a:pPr>
                      <a:r>
                        <a:rPr lang="fr-FR" sz="1100" dirty="0">
                          <a:solidFill>
                            <a:sysClr val="windowText" lastClr="000000"/>
                          </a:solidFill>
                          <a:effectLst/>
                        </a:rPr>
                        <a:t> </a:t>
                      </a:r>
                      <a:endParaRPr lang="fr-FR" sz="1100" dirty="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4502" marR="54502"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a:lnSpc>
                          <a:spcPct val="107000"/>
                        </a:lnSpc>
                        <a:spcAft>
                          <a:spcPts val="0"/>
                        </a:spcAft>
                      </a:pPr>
                      <a:r>
                        <a:rPr lang="fr-FR" sz="1100" dirty="0">
                          <a:solidFill>
                            <a:sysClr val="windowText" lastClr="000000"/>
                          </a:solidFill>
                          <a:effectLst/>
                        </a:rPr>
                        <a:t>Alcoolisation/</a:t>
                      </a:r>
                      <a:r>
                        <a:rPr lang="fr-FR" sz="1100" dirty="0" err="1">
                          <a:solidFill>
                            <a:sysClr val="windowText" lastClr="000000"/>
                          </a:solidFill>
                          <a:effectLst/>
                        </a:rPr>
                        <a:t>phénolisation</a:t>
                      </a:r>
                      <a:r>
                        <a:rPr lang="fr-FR" sz="1100" dirty="0">
                          <a:solidFill>
                            <a:sysClr val="windowText" lastClr="000000"/>
                          </a:solidFill>
                          <a:effectLst/>
                        </a:rPr>
                        <a:t> des plexus sympathique (cœliaque, hypogastrique, impar);</a:t>
                      </a:r>
                    </a:p>
                    <a:p>
                      <a:pPr algn="l">
                        <a:lnSpc>
                          <a:spcPct val="107000"/>
                        </a:lnSpc>
                        <a:spcAft>
                          <a:spcPts val="0"/>
                        </a:spcAft>
                      </a:pPr>
                      <a:r>
                        <a:rPr lang="fr-FR" sz="1100" dirty="0">
                          <a:solidFill>
                            <a:sysClr val="windowText" lastClr="000000"/>
                          </a:solidFill>
                          <a:effectLst/>
                        </a:rPr>
                        <a:t>Embolisation/ chimio-embolisation;</a:t>
                      </a:r>
                    </a:p>
                    <a:p>
                      <a:pPr algn="l">
                        <a:lnSpc>
                          <a:spcPct val="107000"/>
                        </a:lnSpc>
                        <a:spcAft>
                          <a:spcPts val="0"/>
                        </a:spcAft>
                      </a:pPr>
                      <a:r>
                        <a:rPr lang="fr-FR" sz="1100" dirty="0">
                          <a:solidFill>
                            <a:sysClr val="windowText" lastClr="000000"/>
                          </a:solidFill>
                          <a:effectLst/>
                        </a:rPr>
                        <a:t>Radiofréquence;</a:t>
                      </a:r>
                    </a:p>
                    <a:p>
                      <a:pPr algn="l">
                        <a:lnSpc>
                          <a:spcPct val="107000"/>
                        </a:lnSpc>
                        <a:spcAft>
                          <a:spcPts val="0"/>
                        </a:spcAft>
                      </a:pPr>
                      <a:r>
                        <a:rPr lang="fr-FR" sz="1100" dirty="0">
                          <a:solidFill>
                            <a:sysClr val="windowText" lastClr="000000"/>
                          </a:solidFill>
                          <a:effectLst/>
                        </a:rPr>
                        <a:t>Cryothérapie;</a:t>
                      </a:r>
                    </a:p>
                    <a:p>
                      <a:pPr algn="l">
                        <a:lnSpc>
                          <a:spcPct val="107000"/>
                        </a:lnSpc>
                        <a:spcAft>
                          <a:spcPts val="0"/>
                        </a:spcAft>
                      </a:pPr>
                      <a:r>
                        <a:rPr lang="fr-FR" sz="1100" dirty="0">
                          <a:solidFill>
                            <a:sysClr val="windowText" lastClr="000000"/>
                          </a:solidFill>
                          <a:effectLst/>
                        </a:rPr>
                        <a:t>Cimentoplastie</a:t>
                      </a:r>
                      <a:endParaRPr lang="fr-FR" sz="1100" dirty="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4502" marR="54502"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43719471"/>
                  </a:ext>
                </a:extLst>
              </a:tr>
              <a:tr h="165857">
                <a:tc>
                  <a:txBody>
                    <a:bodyPr/>
                    <a:lstStyle/>
                    <a:p>
                      <a:pPr algn="l">
                        <a:lnSpc>
                          <a:spcPct val="107000"/>
                        </a:lnSpc>
                        <a:spcAft>
                          <a:spcPts val="0"/>
                        </a:spcAft>
                      </a:pPr>
                      <a:r>
                        <a:rPr lang="fr-FR" sz="1100">
                          <a:solidFill>
                            <a:sysClr val="windowText" lastClr="000000"/>
                          </a:solidFill>
                          <a:effectLst/>
                        </a:rPr>
                        <a:t> </a:t>
                      </a:r>
                      <a:endParaRPr lang="fr-FR" sz="110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4502" marR="54502"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a:lnSpc>
                          <a:spcPct val="107000"/>
                        </a:lnSpc>
                        <a:spcAft>
                          <a:spcPts val="0"/>
                        </a:spcAft>
                      </a:pPr>
                      <a:r>
                        <a:rPr lang="fr-FR" sz="1100">
                          <a:solidFill>
                            <a:sysClr val="windowText" lastClr="000000"/>
                          </a:solidFill>
                          <a:effectLst/>
                        </a:rPr>
                        <a:t> </a:t>
                      </a:r>
                      <a:endParaRPr lang="fr-FR" sz="110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4502" marR="54502"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026139089"/>
                  </a:ext>
                </a:extLst>
              </a:tr>
              <a:tr h="165857">
                <a:tc>
                  <a:txBody>
                    <a:bodyPr/>
                    <a:lstStyle/>
                    <a:p>
                      <a:pPr algn="l">
                        <a:lnSpc>
                          <a:spcPct val="107000"/>
                        </a:lnSpc>
                        <a:spcAft>
                          <a:spcPts val="0"/>
                        </a:spcAft>
                      </a:pPr>
                      <a:r>
                        <a:rPr lang="fr-FR" sz="1100">
                          <a:solidFill>
                            <a:sysClr val="windowText" lastClr="000000"/>
                          </a:solidFill>
                          <a:effectLst/>
                        </a:rPr>
                        <a:t>Chirurgie :</a:t>
                      </a:r>
                      <a:endParaRPr lang="fr-FR" sz="110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4502" marR="54502"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a:lnSpc>
                          <a:spcPct val="107000"/>
                        </a:lnSpc>
                        <a:spcAft>
                          <a:spcPts val="0"/>
                        </a:spcAft>
                      </a:pPr>
                      <a:r>
                        <a:rPr lang="fr-FR" sz="1100" dirty="0">
                          <a:solidFill>
                            <a:sysClr val="windowText" lastClr="000000"/>
                          </a:solidFill>
                          <a:effectLst/>
                        </a:rPr>
                        <a:t>Adressage </a:t>
                      </a:r>
                      <a:r>
                        <a:rPr lang="fr-FR" sz="1100" dirty="0">
                          <a:solidFill>
                            <a:sysClr val="windowText" lastClr="000000"/>
                          </a:solidFill>
                          <a:effectLst/>
                          <a:sym typeface="Wingdings" panose="05000000000000000000" pitchFamily="2" charset="2"/>
                        </a:rPr>
                        <a:t> CHRU Nancy et Centre E. Gallé</a:t>
                      </a:r>
                      <a:endParaRPr lang="fr-FR" sz="1100" dirty="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4502" marR="54502"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1209133"/>
                  </a:ext>
                </a:extLst>
              </a:tr>
              <a:tr h="335039">
                <a:tc>
                  <a:txBody>
                    <a:bodyPr/>
                    <a:lstStyle/>
                    <a:p>
                      <a:pPr algn="l">
                        <a:lnSpc>
                          <a:spcPct val="107000"/>
                        </a:lnSpc>
                        <a:spcAft>
                          <a:spcPts val="0"/>
                        </a:spcAft>
                      </a:pPr>
                      <a:r>
                        <a:rPr lang="fr-FR" sz="1100" dirty="0">
                          <a:solidFill>
                            <a:sysClr val="windowText" lastClr="000000"/>
                          </a:solidFill>
                          <a:effectLst/>
                        </a:rPr>
                        <a:t> </a:t>
                      </a:r>
                      <a:endParaRPr lang="fr-FR" sz="1100" dirty="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4502" marR="54502"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a:lnSpc>
                          <a:spcPct val="107000"/>
                        </a:lnSpc>
                        <a:spcAft>
                          <a:spcPts val="0"/>
                        </a:spcAft>
                      </a:pPr>
                      <a:r>
                        <a:rPr lang="fr-FR" sz="1100" dirty="0">
                          <a:solidFill>
                            <a:sysClr val="windowText" lastClr="000000"/>
                          </a:solidFill>
                          <a:effectLst/>
                        </a:rPr>
                        <a:t>Vertébroplastie;</a:t>
                      </a:r>
                    </a:p>
                    <a:p>
                      <a:pPr algn="l">
                        <a:lnSpc>
                          <a:spcPct val="107000"/>
                        </a:lnSpc>
                        <a:spcAft>
                          <a:spcPts val="0"/>
                        </a:spcAft>
                      </a:pPr>
                      <a:r>
                        <a:rPr lang="fr-FR" sz="1100" dirty="0">
                          <a:solidFill>
                            <a:sysClr val="windowText" lastClr="000000"/>
                          </a:solidFill>
                          <a:effectLst/>
                        </a:rPr>
                        <a:t>Neurostimulation médullaire</a:t>
                      </a:r>
                      <a:endParaRPr lang="fr-FR" sz="1100" dirty="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4502" marR="54502"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871778334"/>
                  </a:ext>
                </a:extLst>
              </a:tr>
              <a:tr h="91273">
                <a:tc>
                  <a:txBody>
                    <a:bodyPr/>
                    <a:lstStyle/>
                    <a:p>
                      <a:pPr algn="l">
                        <a:lnSpc>
                          <a:spcPct val="107000"/>
                        </a:lnSpc>
                        <a:spcAft>
                          <a:spcPts val="0"/>
                        </a:spcAft>
                      </a:pPr>
                      <a:endParaRPr lang="fr-FR" sz="600" dirty="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4502" marR="54502"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endParaRPr lang="fr-FR" sz="500" dirty="0"/>
                    </a:p>
                  </a:txBody>
                  <a:tcPr marL="54502" marR="54502"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375541790"/>
                  </a:ext>
                </a:extLst>
              </a:tr>
              <a:tr h="409585">
                <a:tc>
                  <a:txBody>
                    <a:bodyPr/>
                    <a:lstStyle/>
                    <a:p>
                      <a:pPr algn="l">
                        <a:lnSpc>
                          <a:spcPct val="107000"/>
                        </a:lnSpc>
                        <a:spcAft>
                          <a:spcPts val="0"/>
                        </a:spcAft>
                      </a:pPr>
                      <a:r>
                        <a:rPr lang="fr-FR" sz="1100" dirty="0">
                          <a:solidFill>
                            <a:sysClr val="windowText" lastClr="000000"/>
                          </a:solidFill>
                          <a:effectLst/>
                        </a:rPr>
                        <a:t> Autorisation</a:t>
                      </a:r>
                      <a:r>
                        <a:rPr lang="fr-FR" sz="1100" baseline="0" dirty="0">
                          <a:solidFill>
                            <a:sysClr val="windowText" lastClr="000000"/>
                          </a:solidFill>
                          <a:effectLst/>
                        </a:rPr>
                        <a:t> radiothérapie externe :</a:t>
                      </a:r>
                      <a:endParaRPr lang="fr-FR" sz="1100" dirty="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4502" marR="54502"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a:lnSpc>
                          <a:spcPct val="107000"/>
                        </a:lnSpc>
                        <a:spcAft>
                          <a:spcPts val="0"/>
                        </a:spcAft>
                      </a:pPr>
                      <a:r>
                        <a:rPr lang="fr-FR" sz="1100" dirty="0">
                          <a:solidFill>
                            <a:sysClr val="windowText" lastClr="000000"/>
                          </a:solidFill>
                          <a:effectLst/>
                        </a:rPr>
                        <a:t>Oui </a:t>
                      </a:r>
                      <a:endParaRPr lang="fr-FR" sz="1100" dirty="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4502" marR="54502"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975676474"/>
                  </a:ext>
                </a:extLst>
              </a:tr>
            </a:tbl>
          </a:graphicData>
        </a:graphic>
      </p:graphicFrame>
      <p:pic>
        <p:nvPicPr>
          <p:cNvPr id="7" name="Image 6"/>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rot="5400000">
            <a:off x="5596527" y="358816"/>
            <a:ext cx="400110" cy="400110"/>
          </a:xfrm>
          <a:prstGeom prst="rect">
            <a:avLst/>
          </a:prstGeom>
        </p:spPr>
      </p:pic>
      <p:pic>
        <p:nvPicPr>
          <p:cNvPr id="8" name="Image 7"/>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1279833" y="252816"/>
            <a:ext cx="404990" cy="409869"/>
          </a:xfrm>
          <a:prstGeom prst="rect">
            <a:avLst/>
          </a:prstGeom>
        </p:spPr>
      </p:pic>
      <p:sp>
        <p:nvSpPr>
          <p:cNvPr id="12" name="Bouton d'action : Retour 11">
            <a:hlinkClick r:id="rId12" action="ppaction://hlinksldjump" highlightClick="1"/>
          </p:cNvPr>
          <p:cNvSpPr/>
          <p:nvPr/>
        </p:nvSpPr>
        <p:spPr>
          <a:xfrm>
            <a:off x="11604625" y="138516"/>
            <a:ext cx="476250" cy="478595"/>
          </a:xfrm>
          <a:prstGeom prst="actionButtonReturn">
            <a:avLst/>
          </a:prstGeom>
          <a:solidFill>
            <a:srgbClr val="EADB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5" name="ZoneTexte 14"/>
          <p:cNvSpPr txBox="1"/>
          <p:nvPr/>
        </p:nvSpPr>
        <p:spPr>
          <a:xfrm>
            <a:off x="-17122" y="6601922"/>
            <a:ext cx="4273927" cy="253916"/>
          </a:xfrm>
          <a:prstGeom prst="rect">
            <a:avLst/>
          </a:prstGeom>
        </p:spPr>
        <p:txBody>
          <a:bodyPr wrap="none" rtlCol="0">
            <a:spAutoFit/>
          </a:bodyPr>
          <a:lstStyle/>
          <a:p>
            <a:pPr marL="0" indent="0" algn="ctr">
              <a:buNone/>
            </a:pPr>
            <a:r>
              <a:rPr lang="fr-FR" sz="1050" i="1" dirty="0"/>
              <a:t>Enquête DSRC NEON, 2022 – Autorisation Radiothérapie Externe Nov. 2024</a:t>
            </a:r>
          </a:p>
        </p:txBody>
      </p:sp>
      <p:sp>
        <p:nvSpPr>
          <p:cNvPr id="16" name="Ellipse 15"/>
          <p:cNvSpPr/>
          <p:nvPr/>
        </p:nvSpPr>
        <p:spPr>
          <a:xfrm>
            <a:off x="46724" y="94571"/>
            <a:ext cx="589902" cy="528489"/>
          </a:xfrm>
          <a:prstGeom prst="ellipse">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52425561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Rectangle avec coins arrondis en diagonale 2">
            <a:extLst>
              <a:ext uri="{FF2B5EF4-FFF2-40B4-BE49-F238E27FC236}">
                <a16:creationId xmlns:a16="http://schemas.microsoft.com/office/drawing/2014/main" id="{8CC007A5-0593-6B0C-8AE8-F33D0D4543C8}"/>
              </a:ext>
            </a:extLst>
          </p:cNvPr>
          <p:cNvSpPr/>
          <p:nvPr/>
        </p:nvSpPr>
        <p:spPr>
          <a:xfrm flipH="1">
            <a:off x="4240768" y="2529337"/>
            <a:ext cx="3710464" cy="1799326"/>
          </a:xfrm>
          <a:prstGeom prst="round2DiagRect">
            <a:avLst/>
          </a:prstGeom>
          <a:solidFill>
            <a:srgbClr val="696067"/>
          </a:soli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sz="4400" dirty="0">
                <a:solidFill>
                  <a:schemeClr val="bg1"/>
                </a:solidFill>
                <a:cs typeface="Calibri"/>
              </a:rPr>
              <a:t>55</a:t>
            </a:r>
          </a:p>
        </p:txBody>
      </p:sp>
    </p:spTree>
    <p:extLst>
      <p:ext uri="{BB962C8B-B14F-4D97-AF65-F5344CB8AC3E}">
        <p14:creationId xmlns:p14="http://schemas.microsoft.com/office/powerpoint/2010/main" val="371853733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26" name="Image 2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79833" y="4178774"/>
            <a:ext cx="5149542" cy="1511167"/>
          </a:xfrm>
          <a:prstGeom prst="rect">
            <a:avLst/>
          </a:prstGeom>
        </p:spPr>
      </p:pic>
      <p:pic>
        <p:nvPicPr>
          <p:cNvPr id="30" name="Image 2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79833" y="1033464"/>
            <a:ext cx="5149542" cy="2889630"/>
          </a:xfrm>
          <a:prstGeom prst="rect">
            <a:avLst/>
          </a:prstGeom>
        </p:spPr>
      </p:pic>
      <p:sp>
        <p:nvSpPr>
          <p:cNvPr id="31" name="ZoneTexte 30"/>
          <p:cNvSpPr txBox="1"/>
          <p:nvPr/>
        </p:nvSpPr>
        <p:spPr>
          <a:xfrm>
            <a:off x="1279833" y="301666"/>
            <a:ext cx="1947328" cy="369332"/>
          </a:xfrm>
          <a:prstGeom prst="rect">
            <a:avLst/>
          </a:prstGeom>
        </p:spPr>
        <p:txBody>
          <a:bodyPr wrap="none" rtlCol="0">
            <a:spAutoFit/>
          </a:bodyPr>
          <a:lstStyle/>
          <a:p>
            <a:r>
              <a:rPr lang="fr-FR" b="1" dirty="0"/>
              <a:t>CH DE BAR LE DUC</a:t>
            </a:r>
            <a:endParaRPr lang="fr-FR" dirty="0"/>
          </a:p>
        </p:txBody>
      </p:sp>
      <p:pic>
        <p:nvPicPr>
          <p:cNvPr id="7" name="Imag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5400000">
            <a:off x="2883305" y="331301"/>
            <a:ext cx="400110" cy="400110"/>
          </a:xfrm>
          <a:prstGeom prst="rect">
            <a:avLst/>
          </a:prstGeom>
        </p:spPr>
      </p:pic>
      <p:pic>
        <p:nvPicPr>
          <p:cNvPr id="8" name="Image 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279833" y="252816"/>
            <a:ext cx="404990" cy="409869"/>
          </a:xfrm>
          <a:prstGeom prst="rect">
            <a:avLst/>
          </a:prstGeom>
        </p:spPr>
      </p:pic>
      <p:sp>
        <p:nvSpPr>
          <p:cNvPr id="11" name="Bouton d'action : Retour 10">
            <a:hlinkClick r:id="rId7" action="ppaction://hlinksldjump" highlightClick="1"/>
          </p:cNvPr>
          <p:cNvSpPr/>
          <p:nvPr/>
        </p:nvSpPr>
        <p:spPr>
          <a:xfrm>
            <a:off x="11604625" y="138516"/>
            <a:ext cx="476250" cy="478595"/>
          </a:xfrm>
          <a:prstGeom prst="actionButtonReturn">
            <a:avLst/>
          </a:prstGeom>
          <a:solidFill>
            <a:srgbClr val="EADB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22" name="Image 21"/>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836409" y="1033462"/>
            <a:ext cx="4328535" cy="2191001"/>
          </a:xfrm>
          <a:prstGeom prst="rect">
            <a:avLst/>
          </a:prstGeom>
        </p:spPr>
      </p:pic>
      <p:pic>
        <p:nvPicPr>
          <p:cNvPr id="23" name="Image 22"/>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6836406" y="3359217"/>
            <a:ext cx="4328535" cy="563877"/>
          </a:xfrm>
          <a:prstGeom prst="rect">
            <a:avLst/>
          </a:prstGeom>
        </p:spPr>
      </p:pic>
      <p:pic>
        <p:nvPicPr>
          <p:cNvPr id="24" name="Image 23"/>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6836692" y="4057849"/>
            <a:ext cx="4328535" cy="591154"/>
          </a:xfrm>
          <a:prstGeom prst="rect">
            <a:avLst/>
          </a:prstGeom>
        </p:spPr>
      </p:pic>
      <p:sp>
        <p:nvSpPr>
          <p:cNvPr id="18" name="ZoneTexte 17"/>
          <p:cNvSpPr txBox="1"/>
          <p:nvPr/>
        </p:nvSpPr>
        <p:spPr>
          <a:xfrm>
            <a:off x="9525" y="6594559"/>
            <a:ext cx="1646605" cy="253916"/>
          </a:xfrm>
          <a:prstGeom prst="rect">
            <a:avLst/>
          </a:prstGeom>
        </p:spPr>
        <p:txBody>
          <a:bodyPr wrap="none" rtlCol="0">
            <a:spAutoFit/>
          </a:bodyPr>
          <a:lstStyle/>
          <a:p>
            <a:pPr marL="0" indent="0" algn="ctr">
              <a:buNone/>
            </a:pPr>
            <a:r>
              <a:rPr lang="fr-FR" sz="1050" i="1"/>
              <a:t>Enquête DSRC NEON, 2022</a:t>
            </a:r>
          </a:p>
        </p:txBody>
      </p:sp>
      <p:graphicFrame>
        <p:nvGraphicFramePr>
          <p:cNvPr id="39" name="Tableau 38"/>
          <p:cNvGraphicFramePr>
            <a:graphicFrameLocks noGrp="1"/>
          </p:cNvGraphicFramePr>
          <p:nvPr>
            <p:extLst>
              <p:ext uri="{D42A27DB-BD31-4B8C-83A1-F6EECF244321}">
                <p14:modId xmlns:p14="http://schemas.microsoft.com/office/powerpoint/2010/main" val="414770353"/>
              </p:ext>
            </p:extLst>
          </p:nvPr>
        </p:nvGraphicFramePr>
        <p:xfrm>
          <a:off x="1428336" y="804110"/>
          <a:ext cx="5001039" cy="5529391"/>
        </p:xfrm>
        <a:graphic>
          <a:graphicData uri="http://schemas.openxmlformats.org/drawingml/2006/table">
            <a:tbl>
              <a:tblPr firstRow="1" firstCol="1" bandRow="1">
                <a:tableStyleId>{5C22544A-7EE6-4342-B048-85BDC9FD1C3A}</a:tableStyleId>
              </a:tblPr>
              <a:tblGrid>
                <a:gridCol w="2127862">
                  <a:extLst>
                    <a:ext uri="{9D8B030D-6E8A-4147-A177-3AD203B41FA5}">
                      <a16:colId xmlns:a16="http://schemas.microsoft.com/office/drawing/2014/main" val="2696382172"/>
                    </a:ext>
                  </a:extLst>
                </a:gridCol>
                <a:gridCol w="2873177">
                  <a:extLst>
                    <a:ext uri="{9D8B030D-6E8A-4147-A177-3AD203B41FA5}">
                      <a16:colId xmlns:a16="http://schemas.microsoft.com/office/drawing/2014/main" val="2001233314"/>
                    </a:ext>
                  </a:extLst>
                </a:gridCol>
              </a:tblGrid>
              <a:tr h="205195">
                <a:tc gridSpan="2">
                  <a:txBody>
                    <a:bodyPr/>
                    <a:lstStyle/>
                    <a:p>
                      <a:pPr algn="l">
                        <a:lnSpc>
                          <a:spcPct val="107000"/>
                        </a:lnSpc>
                        <a:spcAft>
                          <a:spcPts val="0"/>
                        </a:spcAft>
                      </a:pPr>
                      <a:r>
                        <a:rPr lang="fr-FR" sz="1400">
                          <a:solidFill>
                            <a:sysClr val="windowText" lastClr="000000"/>
                          </a:solidFill>
                          <a:effectLst/>
                        </a:rPr>
                        <a:t>Informations générales</a:t>
                      </a:r>
                      <a:endParaRPr lang="fr-FR" sz="140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1537" marR="51537" marT="0" marB="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hMerge="1">
                  <a:txBody>
                    <a:bodyPr/>
                    <a:lstStyle/>
                    <a:p>
                      <a:endParaRPr lang="fr-FR"/>
                    </a:p>
                  </a:txBody>
                  <a:tcPr/>
                </a:tc>
                <a:extLst>
                  <a:ext uri="{0D108BD9-81ED-4DB2-BD59-A6C34878D82A}">
                    <a16:rowId xmlns:a16="http://schemas.microsoft.com/office/drawing/2014/main" val="2878904540"/>
                  </a:ext>
                </a:extLst>
              </a:tr>
              <a:tr h="269617">
                <a:tc>
                  <a:txBody>
                    <a:bodyPr/>
                    <a:lstStyle/>
                    <a:p>
                      <a:pPr algn="l">
                        <a:lnSpc>
                          <a:spcPct val="107000"/>
                        </a:lnSpc>
                        <a:spcAft>
                          <a:spcPts val="0"/>
                        </a:spcAft>
                      </a:pPr>
                      <a:r>
                        <a:rPr lang="fr-FR" sz="1100">
                          <a:solidFill>
                            <a:sysClr val="windowText" lastClr="000000"/>
                          </a:solidFill>
                          <a:effectLst/>
                        </a:rPr>
                        <a:t> Médecin responsable :</a:t>
                      </a:r>
                      <a:endParaRPr lang="fr-FR" sz="110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1537" marR="51537" marT="0" marB="0">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algn="l">
                        <a:lnSpc>
                          <a:spcPct val="107000"/>
                        </a:lnSpc>
                        <a:spcAft>
                          <a:spcPts val="0"/>
                        </a:spcAft>
                      </a:pPr>
                      <a:r>
                        <a:rPr lang="fr-FR" sz="1100">
                          <a:solidFill>
                            <a:sysClr val="windowText" lastClr="000000"/>
                          </a:solidFill>
                          <a:effectLst/>
                        </a:rPr>
                        <a:t>Dr Jean-Louis ZITOLI (Verdun)</a:t>
                      </a:r>
                    </a:p>
                    <a:p>
                      <a:pPr algn="l">
                        <a:lnSpc>
                          <a:spcPct val="107000"/>
                        </a:lnSpc>
                        <a:spcAft>
                          <a:spcPts val="0"/>
                        </a:spcAft>
                      </a:pPr>
                      <a:r>
                        <a:rPr lang="fr-FR" sz="1100">
                          <a:solidFill>
                            <a:sysClr val="windowText" lastClr="000000"/>
                          </a:solidFill>
                          <a:effectLst/>
                        </a:rPr>
                        <a:t>Dr Isabelle THILTGES (Bar-le-Duc) </a:t>
                      </a:r>
                      <a:endParaRPr lang="fr-FR" sz="110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1537" marR="51537" marT="0" marB="0">
                    <a:lnL w="12700" cmpd="sng">
                      <a:noFill/>
                    </a:lnL>
                    <a:lnR w="12700" cmpd="sng">
                      <a:noFill/>
                    </a:lnR>
                    <a:lnT w="381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646349901"/>
                  </a:ext>
                </a:extLst>
              </a:tr>
              <a:tr h="134809">
                <a:tc>
                  <a:txBody>
                    <a:bodyPr/>
                    <a:lstStyle/>
                    <a:p>
                      <a:pPr algn="l">
                        <a:lnSpc>
                          <a:spcPct val="107000"/>
                        </a:lnSpc>
                        <a:spcAft>
                          <a:spcPts val="0"/>
                        </a:spcAft>
                      </a:pPr>
                      <a:r>
                        <a:rPr lang="fr-FR" sz="1100">
                          <a:solidFill>
                            <a:sysClr val="windowText" lastClr="000000"/>
                          </a:solidFill>
                          <a:effectLst/>
                        </a:rPr>
                        <a:t> </a:t>
                      </a:r>
                      <a:endParaRPr lang="fr-FR" sz="110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1537" marR="51537"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a:lnSpc>
                          <a:spcPct val="107000"/>
                        </a:lnSpc>
                        <a:spcAft>
                          <a:spcPts val="0"/>
                        </a:spcAft>
                      </a:pPr>
                      <a:r>
                        <a:rPr lang="fr-FR" sz="1100">
                          <a:solidFill>
                            <a:sysClr val="windowText" lastClr="000000"/>
                          </a:solidFill>
                          <a:effectLst/>
                        </a:rPr>
                        <a:t> </a:t>
                      </a:r>
                      <a:endParaRPr lang="fr-FR" sz="110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1537" marR="51537"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575404167"/>
                  </a:ext>
                </a:extLst>
              </a:tr>
              <a:tr h="134809">
                <a:tc>
                  <a:txBody>
                    <a:bodyPr/>
                    <a:lstStyle/>
                    <a:p>
                      <a:pPr algn="l">
                        <a:lnSpc>
                          <a:spcPct val="107000"/>
                        </a:lnSpc>
                        <a:spcAft>
                          <a:spcPts val="0"/>
                        </a:spcAft>
                      </a:pPr>
                      <a:r>
                        <a:rPr lang="fr-FR" sz="1100">
                          <a:solidFill>
                            <a:sysClr val="windowText" lastClr="000000"/>
                          </a:solidFill>
                          <a:effectLst/>
                        </a:rPr>
                        <a:t>Labellisation SDC :</a:t>
                      </a:r>
                      <a:endParaRPr lang="fr-FR" sz="110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1537" marR="51537"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a:lnSpc>
                          <a:spcPct val="107000"/>
                        </a:lnSpc>
                        <a:spcAft>
                          <a:spcPts val="0"/>
                        </a:spcAft>
                      </a:pPr>
                      <a:r>
                        <a:rPr lang="fr-FR" sz="1100">
                          <a:solidFill>
                            <a:sysClr val="windowText" lastClr="000000"/>
                          </a:solidFill>
                          <a:effectLst/>
                        </a:rPr>
                        <a:t>Permanence avancée</a:t>
                      </a:r>
                      <a:endParaRPr lang="fr-FR" sz="110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1537" marR="51537"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064366189"/>
                  </a:ext>
                </a:extLst>
              </a:tr>
              <a:tr h="134809">
                <a:tc>
                  <a:txBody>
                    <a:bodyPr/>
                    <a:lstStyle/>
                    <a:p>
                      <a:pPr algn="l">
                        <a:lnSpc>
                          <a:spcPct val="107000"/>
                        </a:lnSpc>
                        <a:spcAft>
                          <a:spcPts val="0"/>
                        </a:spcAft>
                      </a:pPr>
                      <a:r>
                        <a:rPr lang="fr-FR" sz="1100">
                          <a:solidFill>
                            <a:sysClr val="windowText" lastClr="000000"/>
                          </a:solidFill>
                          <a:effectLst/>
                        </a:rPr>
                        <a:t>Type pédiatrique :</a:t>
                      </a:r>
                      <a:endParaRPr lang="fr-FR" sz="110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1537" marR="51537"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a:lnSpc>
                          <a:spcPct val="107000"/>
                        </a:lnSpc>
                        <a:spcAft>
                          <a:spcPts val="0"/>
                        </a:spcAft>
                      </a:pPr>
                      <a:r>
                        <a:rPr lang="fr-FR" sz="1100" dirty="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rPr>
                        <a:t>-</a:t>
                      </a:r>
                    </a:p>
                  </a:txBody>
                  <a:tcPr marL="51537" marR="51537"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549889321"/>
                  </a:ext>
                </a:extLst>
              </a:tr>
              <a:tr h="134809">
                <a:tc>
                  <a:txBody>
                    <a:bodyPr/>
                    <a:lstStyle/>
                    <a:p>
                      <a:pPr algn="l">
                        <a:lnSpc>
                          <a:spcPct val="107000"/>
                        </a:lnSpc>
                        <a:spcAft>
                          <a:spcPts val="0"/>
                        </a:spcAft>
                      </a:pPr>
                      <a:r>
                        <a:rPr lang="fr-FR" sz="1100">
                          <a:solidFill>
                            <a:sysClr val="windowText" lastClr="000000"/>
                          </a:solidFill>
                          <a:effectLst/>
                        </a:rPr>
                        <a:t>Type oncologique :</a:t>
                      </a:r>
                      <a:endParaRPr lang="fr-FR" sz="110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1537" marR="51537"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a:lnSpc>
                          <a:spcPct val="107000"/>
                        </a:lnSpc>
                        <a:spcAft>
                          <a:spcPts val="0"/>
                        </a:spcAft>
                      </a:pPr>
                      <a:r>
                        <a:rPr lang="fr-FR" sz="1100" dirty="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rPr>
                        <a:t>-</a:t>
                      </a:r>
                    </a:p>
                  </a:txBody>
                  <a:tcPr marL="51537" marR="51537"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832030912"/>
                  </a:ext>
                </a:extLst>
              </a:tr>
              <a:tr h="134809">
                <a:tc>
                  <a:txBody>
                    <a:bodyPr/>
                    <a:lstStyle/>
                    <a:p>
                      <a:pPr algn="l">
                        <a:lnSpc>
                          <a:spcPct val="107000"/>
                        </a:lnSpc>
                        <a:spcAft>
                          <a:spcPts val="0"/>
                        </a:spcAft>
                      </a:pPr>
                      <a:r>
                        <a:rPr lang="fr-FR" sz="1100">
                          <a:solidFill>
                            <a:sysClr val="windowText" lastClr="000000"/>
                          </a:solidFill>
                          <a:effectLst/>
                        </a:rPr>
                        <a:t> </a:t>
                      </a:r>
                      <a:endParaRPr lang="fr-FR" sz="110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1537" marR="51537"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a:lnSpc>
                          <a:spcPct val="107000"/>
                        </a:lnSpc>
                        <a:spcAft>
                          <a:spcPts val="0"/>
                        </a:spcAft>
                      </a:pPr>
                      <a:r>
                        <a:rPr lang="fr-FR" sz="1100">
                          <a:solidFill>
                            <a:sysClr val="windowText" lastClr="000000"/>
                          </a:solidFill>
                          <a:effectLst/>
                        </a:rPr>
                        <a:t> </a:t>
                      </a:r>
                      <a:endParaRPr lang="fr-FR" sz="110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1537" marR="51537"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102711186"/>
                  </a:ext>
                </a:extLst>
              </a:tr>
              <a:tr h="404426">
                <a:tc>
                  <a:txBody>
                    <a:bodyPr/>
                    <a:lstStyle/>
                    <a:p>
                      <a:pPr algn="l">
                        <a:lnSpc>
                          <a:spcPct val="107000"/>
                        </a:lnSpc>
                        <a:spcAft>
                          <a:spcPts val="0"/>
                        </a:spcAft>
                      </a:pPr>
                      <a:r>
                        <a:rPr lang="fr-FR" sz="1100">
                          <a:solidFill>
                            <a:sysClr val="windowText" lastClr="000000"/>
                          </a:solidFill>
                          <a:effectLst/>
                        </a:rPr>
                        <a:t>Adressage :</a:t>
                      </a:r>
                      <a:endParaRPr lang="fr-FR" sz="110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1537" marR="51537"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a:lnSpc>
                          <a:spcPct val="107000"/>
                        </a:lnSpc>
                        <a:spcAft>
                          <a:spcPts val="0"/>
                        </a:spcAft>
                      </a:pPr>
                      <a:r>
                        <a:rPr lang="fr-FR" sz="1100">
                          <a:solidFill>
                            <a:sysClr val="windowText" lastClr="000000"/>
                          </a:solidFill>
                          <a:effectLst/>
                        </a:rPr>
                        <a:t>Filière interne à la structure;</a:t>
                      </a:r>
                    </a:p>
                    <a:p>
                      <a:pPr algn="l">
                        <a:lnSpc>
                          <a:spcPct val="107000"/>
                        </a:lnSpc>
                        <a:spcAft>
                          <a:spcPts val="0"/>
                        </a:spcAft>
                      </a:pPr>
                      <a:r>
                        <a:rPr lang="fr-FR" sz="1100">
                          <a:solidFill>
                            <a:sysClr val="windowText" lastClr="000000"/>
                          </a:solidFill>
                          <a:effectLst/>
                        </a:rPr>
                        <a:t>Adressage direct Ville-Hôpital;</a:t>
                      </a:r>
                    </a:p>
                    <a:p>
                      <a:pPr algn="l">
                        <a:lnSpc>
                          <a:spcPct val="107000"/>
                        </a:lnSpc>
                        <a:spcAft>
                          <a:spcPts val="0"/>
                        </a:spcAft>
                      </a:pPr>
                      <a:r>
                        <a:rPr lang="fr-FR" sz="1100">
                          <a:solidFill>
                            <a:sysClr val="windowText" lastClr="000000"/>
                          </a:solidFill>
                          <a:effectLst/>
                        </a:rPr>
                        <a:t>Adressage au sein d’un GHT</a:t>
                      </a:r>
                      <a:endParaRPr lang="fr-FR" sz="110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1537" marR="51537"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519472460"/>
                  </a:ext>
                </a:extLst>
              </a:tr>
              <a:tr h="134809">
                <a:tc>
                  <a:txBody>
                    <a:bodyPr/>
                    <a:lstStyle/>
                    <a:p>
                      <a:pPr algn="l">
                        <a:lnSpc>
                          <a:spcPct val="107000"/>
                        </a:lnSpc>
                        <a:spcAft>
                          <a:spcPts val="0"/>
                        </a:spcAft>
                      </a:pPr>
                      <a:r>
                        <a:rPr lang="fr-FR" sz="1100">
                          <a:solidFill>
                            <a:sysClr val="windowText" lastClr="000000"/>
                          </a:solidFill>
                          <a:effectLst/>
                        </a:rPr>
                        <a:t> </a:t>
                      </a:r>
                      <a:endParaRPr lang="fr-FR" sz="110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1537" marR="51537"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a:lnSpc>
                          <a:spcPct val="107000"/>
                        </a:lnSpc>
                        <a:spcAft>
                          <a:spcPts val="0"/>
                        </a:spcAft>
                      </a:pPr>
                      <a:r>
                        <a:rPr lang="fr-FR" sz="1100">
                          <a:solidFill>
                            <a:sysClr val="windowText" lastClr="000000"/>
                          </a:solidFill>
                          <a:effectLst/>
                        </a:rPr>
                        <a:t> </a:t>
                      </a:r>
                      <a:endParaRPr lang="fr-FR" sz="110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1537" marR="51537"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897610331"/>
                  </a:ext>
                </a:extLst>
              </a:tr>
              <a:tr h="134809">
                <a:tc>
                  <a:txBody>
                    <a:bodyPr/>
                    <a:lstStyle/>
                    <a:p>
                      <a:pPr algn="l">
                        <a:lnSpc>
                          <a:spcPct val="107000"/>
                        </a:lnSpc>
                        <a:spcAft>
                          <a:spcPts val="0"/>
                        </a:spcAft>
                      </a:pPr>
                      <a:r>
                        <a:rPr lang="fr-FR" sz="1100">
                          <a:solidFill>
                            <a:sysClr val="windowText" lastClr="000000"/>
                          </a:solidFill>
                          <a:effectLst/>
                        </a:rPr>
                        <a:t>Partenariat / En lien avec :</a:t>
                      </a:r>
                      <a:endParaRPr lang="fr-FR" sz="110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1537" marR="51537"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a:lnSpc>
                          <a:spcPct val="107000"/>
                        </a:lnSpc>
                        <a:spcAft>
                          <a:spcPts val="0"/>
                        </a:spcAft>
                      </a:pPr>
                      <a:endParaRPr lang="fr-FR" sz="110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1537" marR="51537"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59111428"/>
                  </a:ext>
                </a:extLst>
              </a:tr>
              <a:tr h="134809">
                <a:tc>
                  <a:txBody>
                    <a:bodyPr/>
                    <a:lstStyle/>
                    <a:p>
                      <a:pPr algn="l">
                        <a:lnSpc>
                          <a:spcPct val="107000"/>
                        </a:lnSpc>
                        <a:spcAft>
                          <a:spcPts val="0"/>
                        </a:spcAft>
                      </a:pPr>
                      <a:r>
                        <a:rPr lang="fr-FR" sz="1100">
                          <a:solidFill>
                            <a:sysClr val="windowText" lastClr="000000"/>
                          </a:solidFill>
                          <a:effectLst/>
                        </a:rPr>
                        <a:t> </a:t>
                      </a:r>
                      <a:endParaRPr lang="fr-FR" sz="110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1537" marR="51537"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a:lnSpc>
                          <a:spcPct val="107000"/>
                        </a:lnSpc>
                        <a:spcAft>
                          <a:spcPts val="0"/>
                        </a:spcAft>
                      </a:pPr>
                      <a:r>
                        <a:rPr lang="fr-FR" sz="1100">
                          <a:solidFill>
                            <a:sysClr val="windowText" lastClr="000000"/>
                          </a:solidFill>
                          <a:effectLst/>
                        </a:rPr>
                        <a:t> </a:t>
                      </a:r>
                      <a:endParaRPr lang="fr-FR" sz="110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1537" marR="51537"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4192937300"/>
                  </a:ext>
                </a:extLst>
              </a:tr>
              <a:tr h="171553">
                <a:tc>
                  <a:txBody>
                    <a:bodyPr/>
                    <a:lstStyle/>
                    <a:p>
                      <a:pPr algn="l">
                        <a:lnSpc>
                          <a:spcPct val="107000"/>
                        </a:lnSpc>
                        <a:spcAft>
                          <a:spcPts val="0"/>
                        </a:spcAft>
                      </a:pPr>
                      <a:r>
                        <a:rPr lang="fr-FR" sz="1400">
                          <a:solidFill>
                            <a:sysClr val="windowText" lastClr="000000"/>
                          </a:solidFill>
                          <a:effectLst/>
                        </a:rPr>
                        <a:t>RCP Douleur</a:t>
                      </a:r>
                      <a:endParaRPr lang="fr-FR" sz="140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1537" marR="51537"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a:lnSpc>
                          <a:spcPct val="107000"/>
                        </a:lnSpc>
                        <a:spcAft>
                          <a:spcPts val="0"/>
                        </a:spcAft>
                      </a:pPr>
                      <a:r>
                        <a:rPr lang="fr-FR" sz="1100" dirty="0">
                          <a:solidFill>
                            <a:sysClr val="windowText" lastClr="000000"/>
                          </a:solidFill>
                          <a:effectLst/>
                        </a:rPr>
                        <a:t> -</a:t>
                      </a:r>
                      <a:endParaRPr lang="fr-FR" sz="1100" dirty="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1537" marR="51537"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46686819"/>
                  </a:ext>
                </a:extLst>
              </a:tr>
              <a:tr h="134809">
                <a:tc>
                  <a:txBody>
                    <a:bodyPr/>
                    <a:lstStyle/>
                    <a:p>
                      <a:pPr algn="l">
                        <a:lnSpc>
                          <a:spcPct val="107000"/>
                        </a:lnSpc>
                        <a:spcAft>
                          <a:spcPts val="0"/>
                        </a:spcAft>
                      </a:pPr>
                      <a:r>
                        <a:rPr lang="fr-FR" sz="1100" dirty="0">
                          <a:solidFill>
                            <a:sysClr val="windowText" lastClr="000000"/>
                          </a:solidFill>
                          <a:effectLst/>
                        </a:rPr>
                        <a:t> </a:t>
                      </a:r>
                      <a:endParaRPr lang="fr-FR" sz="1100" dirty="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1537" marR="51537"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a:lnSpc>
                          <a:spcPct val="107000"/>
                        </a:lnSpc>
                        <a:spcAft>
                          <a:spcPts val="0"/>
                        </a:spcAft>
                      </a:pPr>
                      <a:r>
                        <a:rPr lang="fr-FR" sz="1100">
                          <a:solidFill>
                            <a:sysClr val="windowText" lastClr="000000"/>
                          </a:solidFill>
                          <a:effectLst/>
                        </a:rPr>
                        <a:t> </a:t>
                      </a:r>
                      <a:endParaRPr lang="fr-FR" sz="110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1537" marR="51537"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98389811"/>
                  </a:ext>
                </a:extLst>
              </a:tr>
              <a:tr h="134809">
                <a:tc>
                  <a:txBody>
                    <a:bodyPr/>
                    <a:lstStyle/>
                    <a:p>
                      <a:pPr algn="l">
                        <a:lnSpc>
                          <a:spcPct val="107000"/>
                        </a:lnSpc>
                        <a:spcAft>
                          <a:spcPts val="0"/>
                        </a:spcAft>
                      </a:pPr>
                      <a:r>
                        <a:rPr lang="fr-FR" sz="1100">
                          <a:solidFill>
                            <a:sysClr val="windowText" lastClr="000000"/>
                          </a:solidFill>
                          <a:effectLst/>
                        </a:rPr>
                        <a:t> </a:t>
                      </a:r>
                      <a:endParaRPr lang="fr-FR" sz="110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1537" marR="51537"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a:lnSpc>
                          <a:spcPct val="107000"/>
                        </a:lnSpc>
                        <a:spcAft>
                          <a:spcPts val="0"/>
                        </a:spcAft>
                      </a:pPr>
                      <a:r>
                        <a:rPr lang="fr-FR" sz="1100">
                          <a:solidFill>
                            <a:sysClr val="windowText" lastClr="000000"/>
                          </a:solidFill>
                          <a:effectLst/>
                        </a:rPr>
                        <a:t> </a:t>
                      </a:r>
                      <a:endParaRPr lang="fr-FR" sz="110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1537" marR="51537"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697367060"/>
                  </a:ext>
                </a:extLst>
              </a:tr>
              <a:tr h="199946">
                <a:tc gridSpan="2">
                  <a:txBody>
                    <a:bodyPr/>
                    <a:lstStyle/>
                    <a:p>
                      <a:pPr algn="l">
                        <a:lnSpc>
                          <a:spcPct val="107000"/>
                        </a:lnSpc>
                        <a:spcAft>
                          <a:spcPts val="0"/>
                        </a:spcAft>
                      </a:pPr>
                      <a:r>
                        <a:rPr lang="fr-FR" sz="1400">
                          <a:solidFill>
                            <a:sysClr val="windowText" lastClr="000000"/>
                          </a:solidFill>
                          <a:effectLst/>
                        </a:rPr>
                        <a:t>Contact</a:t>
                      </a:r>
                      <a:endParaRPr lang="fr-FR" sz="140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1537" marR="51537"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hMerge="1">
                  <a:txBody>
                    <a:bodyPr/>
                    <a:lstStyle/>
                    <a:p>
                      <a:endParaRPr lang="fr-FR"/>
                    </a:p>
                  </a:txBody>
                  <a:tcPr/>
                </a:tc>
                <a:extLst>
                  <a:ext uri="{0D108BD9-81ED-4DB2-BD59-A6C34878D82A}">
                    <a16:rowId xmlns:a16="http://schemas.microsoft.com/office/drawing/2014/main" val="871479352"/>
                  </a:ext>
                </a:extLst>
              </a:tr>
              <a:tr h="269617">
                <a:tc>
                  <a:txBody>
                    <a:bodyPr/>
                    <a:lstStyle/>
                    <a:p>
                      <a:pPr algn="l">
                        <a:lnSpc>
                          <a:spcPct val="107000"/>
                        </a:lnSpc>
                        <a:spcAft>
                          <a:spcPts val="0"/>
                        </a:spcAft>
                      </a:pPr>
                      <a:r>
                        <a:rPr lang="fr-FR" sz="1100">
                          <a:solidFill>
                            <a:sysClr val="windowText" lastClr="000000"/>
                          </a:solidFill>
                          <a:effectLst/>
                        </a:rPr>
                        <a:t>Adresse :</a:t>
                      </a:r>
                      <a:endParaRPr lang="fr-FR" sz="110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1537" marR="51537"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a:lnSpc>
                          <a:spcPct val="107000"/>
                        </a:lnSpc>
                        <a:spcAft>
                          <a:spcPts val="0"/>
                        </a:spcAft>
                      </a:pPr>
                      <a:r>
                        <a:rPr lang="fr-FR" sz="1100">
                          <a:solidFill>
                            <a:sysClr val="windowText" lastClr="000000"/>
                          </a:solidFill>
                          <a:effectLst/>
                        </a:rPr>
                        <a:t>1 Bd de l'Argonne</a:t>
                      </a:r>
                    </a:p>
                    <a:p>
                      <a:pPr algn="l">
                        <a:lnSpc>
                          <a:spcPct val="107000"/>
                        </a:lnSpc>
                        <a:spcAft>
                          <a:spcPts val="0"/>
                        </a:spcAft>
                      </a:pPr>
                      <a:r>
                        <a:rPr lang="fr-FR" sz="1100">
                          <a:solidFill>
                            <a:sysClr val="windowText" lastClr="000000"/>
                          </a:solidFill>
                          <a:effectLst/>
                        </a:rPr>
                        <a:t>55000 BAR LE DUC</a:t>
                      </a:r>
                      <a:endParaRPr lang="fr-FR" sz="110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1537" marR="51537"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804768205"/>
                  </a:ext>
                </a:extLst>
              </a:tr>
              <a:tr h="134809">
                <a:tc>
                  <a:txBody>
                    <a:bodyPr/>
                    <a:lstStyle/>
                    <a:p>
                      <a:pPr algn="l">
                        <a:lnSpc>
                          <a:spcPct val="107000"/>
                        </a:lnSpc>
                        <a:spcAft>
                          <a:spcPts val="0"/>
                        </a:spcAft>
                      </a:pPr>
                      <a:r>
                        <a:rPr lang="fr-FR" sz="1100">
                          <a:solidFill>
                            <a:sysClr val="windowText" lastClr="000000"/>
                          </a:solidFill>
                          <a:effectLst/>
                        </a:rPr>
                        <a:t> </a:t>
                      </a:r>
                      <a:endParaRPr lang="fr-FR" sz="110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1537" marR="51537"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a:lnSpc>
                          <a:spcPct val="107000"/>
                        </a:lnSpc>
                        <a:spcAft>
                          <a:spcPts val="0"/>
                        </a:spcAft>
                      </a:pPr>
                      <a:r>
                        <a:rPr lang="fr-FR" sz="1100">
                          <a:solidFill>
                            <a:sysClr val="windowText" lastClr="000000"/>
                          </a:solidFill>
                          <a:effectLst/>
                        </a:rPr>
                        <a:t> </a:t>
                      </a:r>
                      <a:endParaRPr lang="fr-FR" sz="110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1537" marR="51537"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676364874"/>
                  </a:ext>
                </a:extLst>
              </a:tr>
              <a:tr h="134809">
                <a:tc>
                  <a:txBody>
                    <a:bodyPr/>
                    <a:lstStyle/>
                    <a:p>
                      <a:pPr algn="l">
                        <a:lnSpc>
                          <a:spcPct val="107000"/>
                        </a:lnSpc>
                        <a:spcAft>
                          <a:spcPts val="0"/>
                        </a:spcAft>
                      </a:pPr>
                      <a:r>
                        <a:rPr lang="fr-FR" sz="1100">
                          <a:solidFill>
                            <a:sysClr val="windowText" lastClr="000000"/>
                          </a:solidFill>
                          <a:effectLst/>
                        </a:rPr>
                        <a:t>Accueil téléphonique :</a:t>
                      </a:r>
                      <a:endParaRPr lang="fr-FR" sz="110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1537" marR="51537"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a:lnSpc>
                          <a:spcPct val="107000"/>
                        </a:lnSpc>
                        <a:spcAft>
                          <a:spcPts val="0"/>
                        </a:spcAft>
                      </a:pPr>
                      <a:r>
                        <a:rPr lang="fr-FR" sz="1100">
                          <a:solidFill>
                            <a:sysClr val="windowText" lastClr="000000"/>
                          </a:solidFill>
                          <a:effectLst/>
                        </a:rPr>
                        <a:t>03 29 45 86 07 </a:t>
                      </a:r>
                      <a:endParaRPr lang="fr-FR" sz="110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1537" marR="51537"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332717331"/>
                  </a:ext>
                </a:extLst>
              </a:tr>
              <a:tr h="134809">
                <a:tc>
                  <a:txBody>
                    <a:bodyPr/>
                    <a:lstStyle/>
                    <a:p>
                      <a:pPr algn="l">
                        <a:lnSpc>
                          <a:spcPct val="107000"/>
                        </a:lnSpc>
                        <a:spcAft>
                          <a:spcPts val="0"/>
                        </a:spcAft>
                      </a:pPr>
                      <a:r>
                        <a:rPr lang="fr-FR" sz="1100">
                          <a:solidFill>
                            <a:sysClr val="windowText" lastClr="000000"/>
                          </a:solidFill>
                          <a:effectLst/>
                        </a:rPr>
                        <a:t> </a:t>
                      </a:r>
                      <a:endParaRPr lang="fr-FR" sz="110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1537" marR="51537"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a:lnSpc>
                          <a:spcPct val="107000"/>
                        </a:lnSpc>
                        <a:spcAft>
                          <a:spcPts val="0"/>
                        </a:spcAft>
                      </a:pPr>
                      <a:r>
                        <a:rPr lang="fr-FR" sz="1100">
                          <a:solidFill>
                            <a:sysClr val="windowText" lastClr="000000"/>
                          </a:solidFill>
                          <a:effectLst/>
                        </a:rPr>
                        <a:t>lundi au vendredi : 9h00 - 13h00 et 14h00-17h00</a:t>
                      </a:r>
                      <a:endParaRPr lang="fr-FR" sz="110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1537" marR="51537"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266598018"/>
                  </a:ext>
                </a:extLst>
              </a:tr>
              <a:tr h="134809">
                <a:tc>
                  <a:txBody>
                    <a:bodyPr/>
                    <a:lstStyle/>
                    <a:p>
                      <a:pPr algn="l">
                        <a:lnSpc>
                          <a:spcPct val="107000"/>
                        </a:lnSpc>
                        <a:spcAft>
                          <a:spcPts val="0"/>
                        </a:spcAft>
                      </a:pPr>
                      <a:r>
                        <a:rPr lang="fr-FR" sz="1100">
                          <a:solidFill>
                            <a:sysClr val="windowText" lastClr="000000"/>
                          </a:solidFill>
                          <a:effectLst/>
                        </a:rPr>
                        <a:t> </a:t>
                      </a:r>
                      <a:endParaRPr lang="fr-FR" sz="110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1537" marR="51537"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a:lnSpc>
                          <a:spcPct val="107000"/>
                        </a:lnSpc>
                        <a:spcAft>
                          <a:spcPts val="0"/>
                        </a:spcAft>
                      </a:pPr>
                      <a:r>
                        <a:rPr lang="fr-FR" sz="1100">
                          <a:solidFill>
                            <a:sysClr val="windowText" lastClr="000000"/>
                          </a:solidFill>
                          <a:effectLst/>
                        </a:rPr>
                        <a:t> </a:t>
                      </a:r>
                      <a:endParaRPr lang="fr-FR" sz="110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1537" marR="51537"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882830828"/>
                  </a:ext>
                </a:extLst>
              </a:tr>
              <a:tr h="134809">
                <a:tc>
                  <a:txBody>
                    <a:bodyPr/>
                    <a:lstStyle/>
                    <a:p>
                      <a:pPr algn="l">
                        <a:lnSpc>
                          <a:spcPct val="107000"/>
                        </a:lnSpc>
                        <a:spcAft>
                          <a:spcPts val="0"/>
                        </a:spcAft>
                      </a:pPr>
                      <a:r>
                        <a:rPr lang="fr-FR" sz="1100">
                          <a:solidFill>
                            <a:sysClr val="windowText" lastClr="000000"/>
                          </a:solidFill>
                          <a:effectLst/>
                        </a:rPr>
                        <a:t>Email secrétariat :</a:t>
                      </a:r>
                      <a:endParaRPr lang="fr-FR" sz="110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1537" marR="51537"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a:lnSpc>
                          <a:spcPct val="107000"/>
                        </a:lnSpc>
                        <a:spcAft>
                          <a:spcPts val="0"/>
                        </a:spcAft>
                      </a:pPr>
                      <a:r>
                        <a:rPr lang="fr-FR" sz="1100">
                          <a:solidFill>
                            <a:sysClr val="windowText" lastClr="000000"/>
                          </a:solidFill>
                          <a:effectLst/>
                        </a:rPr>
                        <a:t>soinspalliatifs@pssm.fr</a:t>
                      </a:r>
                      <a:endParaRPr lang="fr-FR" sz="110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1537" marR="51537"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671970855"/>
                  </a:ext>
                </a:extLst>
              </a:tr>
              <a:tr h="134809">
                <a:tc>
                  <a:txBody>
                    <a:bodyPr/>
                    <a:lstStyle/>
                    <a:p>
                      <a:pPr algn="l">
                        <a:lnSpc>
                          <a:spcPct val="107000"/>
                        </a:lnSpc>
                        <a:spcAft>
                          <a:spcPts val="0"/>
                        </a:spcAft>
                      </a:pPr>
                      <a:r>
                        <a:rPr lang="fr-FR" sz="1100">
                          <a:solidFill>
                            <a:sysClr val="windowText" lastClr="000000"/>
                          </a:solidFill>
                          <a:effectLst/>
                        </a:rPr>
                        <a:t> </a:t>
                      </a:r>
                      <a:endParaRPr lang="fr-FR" sz="110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1537" marR="51537"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a:lnSpc>
                          <a:spcPct val="107000"/>
                        </a:lnSpc>
                        <a:spcAft>
                          <a:spcPts val="0"/>
                        </a:spcAft>
                      </a:pPr>
                      <a:r>
                        <a:rPr lang="fr-FR" sz="1100">
                          <a:solidFill>
                            <a:sysClr val="windowText" lastClr="000000"/>
                          </a:solidFill>
                          <a:effectLst/>
                        </a:rPr>
                        <a:t> </a:t>
                      </a:r>
                      <a:endParaRPr lang="fr-FR" sz="110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1537" marR="51537"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61366486"/>
                  </a:ext>
                </a:extLst>
              </a:tr>
              <a:tr h="539234">
                <a:tc>
                  <a:txBody>
                    <a:bodyPr/>
                    <a:lstStyle/>
                    <a:p>
                      <a:pPr algn="l">
                        <a:lnSpc>
                          <a:spcPct val="107000"/>
                        </a:lnSpc>
                        <a:spcAft>
                          <a:spcPts val="0"/>
                        </a:spcAft>
                      </a:pPr>
                      <a:endParaRPr lang="fr-FR" sz="1100" dirty="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1537" marR="51537"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a:lnSpc>
                          <a:spcPct val="107000"/>
                        </a:lnSpc>
                        <a:spcAft>
                          <a:spcPts val="0"/>
                        </a:spcAft>
                      </a:pPr>
                      <a:endParaRPr lang="fr-FR" sz="1100" dirty="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1537" marR="51537"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413685744"/>
                  </a:ext>
                </a:extLst>
              </a:tr>
            </a:tbl>
          </a:graphicData>
        </a:graphic>
      </p:graphicFrame>
      <p:graphicFrame>
        <p:nvGraphicFramePr>
          <p:cNvPr id="40" name="Tableau 39"/>
          <p:cNvGraphicFramePr>
            <a:graphicFrameLocks noGrp="1"/>
          </p:cNvGraphicFramePr>
          <p:nvPr>
            <p:extLst>
              <p:ext uri="{D42A27DB-BD31-4B8C-83A1-F6EECF244321}">
                <p14:modId xmlns:p14="http://schemas.microsoft.com/office/powerpoint/2010/main" val="1571525473"/>
              </p:ext>
            </p:extLst>
          </p:nvPr>
        </p:nvGraphicFramePr>
        <p:xfrm>
          <a:off x="6949811" y="804110"/>
          <a:ext cx="4215130" cy="4037402"/>
        </p:xfrm>
        <a:graphic>
          <a:graphicData uri="http://schemas.openxmlformats.org/drawingml/2006/table">
            <a:tbl>
              <a:tblPr firstRow="1" firstCol="1" bandRow="1">
                <a:tableStyleId>{5C22544A-7EE6-4342-B048-85BDC9FD1C3A}</a:tableStyleId>
              </a:tblPr>
              <a:tblGrid>
                <a:gridCol w="1413510">
                  <a:extLst>
                    <a:ext uri="{9D8B030D-6E8A-4147-A177-3AD203B41FA5}">
                      <a16:colId xmlns:a16="http://schemas.microsoft.com/office/drawing/2014/main" val="3470828054"/>
                    </a:ext>
                  </a:extLst>
                </a:gridCol>
                <a:gridCol w="2801620">
                  <a:extLst>
                    <a:ext uri="{9D8B030D-6E8A-4147-A177-3AD203B41FA5}">
                      <a16:colId xmlns:a16="http://schemas.microsoft.com/office/drawing/2014/main" val="374547681"/>
                    </a:ext>
                  </a:extLst>
                </a:gridCol>
              </a:tblGrid>
              <a:tr h="323594">
                <a:tc gridSpan="2">
                  <a:txBody>
                    <a:bodyPr/>
                    <a:lstStyle/>
                    <a:p>
                      <a:pPr algn="l">
                        <a:lnSpc>
                          <a:spcPct val="107000"/>
                        </a:lnSpc>
                        <a:spcAft>
                          <a:spcPts val="0"/>
                        </a:spcAft>
                      </a:pPr>
                      <a:r>
                        <a:rPr lang="fr-FR" sz="1400">
                          <a:solidFill>
                            <a:sysClr val="windowText" lastClr="000000"/>
                          </a:solidFill>
                          <a:effectLst/>
                        </a:rPr>
                        <a:t>Ressources interventionnelles disponibles</a:t>
                      </a:r>
                      <a:endParaRPr lang="fr-FR" sz="140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hMerge="1">
                  <a:txBody>
                    <a:bodyPr/>
                    <a:lstStyle/>
                    <a:p>
                      <a:endParaRPr lang="fr-FR"/>
                    </a:p>
                  </a:txBody>
                  <a:tcPr/>
                </a:tc>
                <a:extLst>
                  <a:ext uri="{0D108BD9-81ED-4DB2-BD59-A6C34878D82A}">
                    <a16:rowId xmlns:a16="http://schemas.microsoft.com/office/drawing/2014/main" val="938824540"/>
                  </a:ext>
                </a:extLst>
              </a:tr>
              <a:tr h="203187">
                <a:tc>
                  <a:txBody>
                    <a:bodyPr/>
                    <a:lstStyle/>
                    <a:p>
                      <a:pPr algn="l">
                        <a:lnSpc>
                          <a:spcPct val="107000"/>
                        </a:lnSpc>
                        <a:spcAft>
                          <a:spcPts val="0"/>
                        </a:spcAft>
                      </a:pPr>
                      <a:r>
                        <a:rPr lang="fr-FR" sz="1100">
                          <a:solidFill>
                            <a:sysClr val="windowText" lastClr="000000"/>
                          </a:solidFill>
                          <a:effectLst/>
                        </a:rPr>
                        <a:t>Anesthésie :</a:t>
                      </a:r>
                      <a:endParaRPr lang="fr-FR" sz="110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algn="l">
                        <a:lnSpc>
                          <a:spcPct val="107000"/>
                        </a:lnSpc>
                        <a:spcAft>
                          <a:spcPts val="0"/>
                        </a:spcAft>
                      </a:pPr>
                      <a:r>
                        <a:rPr lang="fr-FR" sz="1100">
                          <a:solidFill>
                            <a:sysClr val="windowText" lastClr="000000"/>
                          </a:solidFill>
                          <a:effectLst/>
                        </a:rPr>
                        <a:t>Non</a:t>
                      </a:r>
                      <a:endParaRPr lang="fr-FR" sz="110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mpd="sng">
                      <a:noFill/>
                    </a:lnL>
                    <a:lnR w="12700" cmpd="sng">
                      <a:noFill/>
                    </a:lnR>
                    <a:lnT w="381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510614875"/>
                  </a:ext>
                </a:extLst>
              </a:tr>
              <a:tr h="203187">
                <a:tc gridSpan="2">
                  <a:txBody>
                    <a:bodyPr/>
                    <a:lstStyle/>
                    <a:p>
                      <a:pPr algn="l">
                        <a:lnSpc>
                          <a:spcPct val="107000"/>
                        </a:lnSpc>
                        <a:spcAft>
                          <a:spcPts val="0"/>
                        </a:spcAft>
                      </a:pPr>
                      <a:r>
                        <a:rPr lang="fr-FR" sz="1100">
                          <a:solidFill>
                            <a:sysClr val="windowText" lastClr="000000"/>
                          </a:solidFill>
                          <a:effectLst/>
                        </a:rPr>
                        <a:t>Pour les blocs nerveux périphériques</a:t>
                      </a:r>
                      <a:endParaRPr lang="fr-FR" sz="110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hMerge="1">
                  <a:txBody>
                    <a:bodyPr/>
                    <a:lstStyle/>
                    <a:p>
                      <a:endParaRPr lang="fr-FR"/>
                    </a:p>
                  </a:txBody>
                  <a:tcPr/>
                </a:tc>
                <a:extLst>
                  <a:ext uri="{0D108BD9-81ED-4DB2-BD59-A6C34878D82A}">
                    <a16:rowId xmlns:a16="http://schemas.microsoft.com/office/drawing/2014/main" val="945519023"/>
                  </a:ext>
                </a:extLst>
              </a:tr>
              <a:tr h="212594">
                <a:tc>
                  <a:txBody>
                    <a:bodyPr/>
                    <a:lstStyle/>
                    <a:p>
                      <a:pPr algn="l">
                        <a:lnSpc>
                          <a:spcPct val="107000"/>
                        </a:lnSpc>
                        <a:spcAft>
                          <a:spcPts val="0"/>
                        </a:spcAft>
                      </a:pPr>
                      <a:r>
                        <a:rPr lang="fr-FR" sz="1100">
                          <a:solidFill>
                            <a:sysClr val="windowText" lastClr="000000"/>
                          </a:solidFill>
                          <a:effectLst/>
                        </a:rPr>
                        <a:t> </a:t>
                      </a:r>
                      <a:endParaRPr lang="fr-FR" sz="110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a:lnSpc>
                          <a:spcPct val="107000"/>
                        </a:lnSpc>
                        <a:spcAft>
                          <a:spcPts val="0"/>
                        </a:spcAft>
                      </a:pPr>
                      <a:r>
                        <a:rPr lang="fr-FR" sz="1100" dirty="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rPr>
                        <a:t>-</a:t>
                      </a:r>
                    </a:p>
                  </a:txBody>
                  <a:tcPr marL="68580" marR="6858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686328374"/>
                  </a:ext>
                </a:extLst>
              </a:tr>
              <a:tr h="203187">
                <a:tc>
                  <a:txBody>
                    <a:bodyPr/>
                    <a:lstStyle/>
                    <a:p>
                      <a:pPr algn="l">
                        <a:lnSpc>
                          <a:spcPct val="107000"/>
                        </a:lnSpc>
                        <a:spcAft>
                          <a:spcPts val="0"/>
                        </a:spcAft>
                      </a:pPr>
                      <a:r>
                        <a:rPr lang="fr-FR" sz="1100">
                          <a:solidFill>
                            <a:sysClr val="windowText" lastClr="000000"/>
                          </a:solidFill>
                          <a:effectLst/>
                        </a:rPr>
                        <a:t> </a:t>
                      </a:r>
                      <a:endParaRPr lang="fr-FR" sz="110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a:lnSpc>
                          <a:spcPct val="107000"/>
                        </a:lnSpc>
                        <a:spcAft>
                          <a:spcPts val="0"/>
                        </a:spcAft>
                      </a:pPr>
                      <a:r>
                        <a:rPr lang="fr-FR" sz="1100">
                          <a:solidFill>
                            <a:sysClr val="windowText" lastClr="000000"/>
                          </a:solidFill>
                          <a:effectLst/>
                        </a:rPr>
                        <a:t> </a:t>
                      </a:r>
                      <a:endParaRPr lang="fr-FR" sz="110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0249578"/>
                  </a:ext>
                </a:extLst>
              </a:tr>
              <a:tr h="203187">
                <a:tc gridSpan="2">
                  <a:txBody>
                    <a:bodyPr/>
                    <a:lstStyle/>
                    <a:p>
                      <a:pPr algn="l">
                        <a:lnSpc>
                          <a:spcPct val="107000"/>
                        </a:lnSpc>
                        <a:spcAft>
                          <a:spcPts val="0"/>
                        </a:spcAft>
                      </a:pPr>
                      <a:r>
                        <a:rPr lang="fr-FR" sz="1100" dirty="0">
                          <a:solidFill>
                            <a:sysClr val="windowText" lastClr="000000"/>
                          </a:solidFill>
                          <a:effectLst/>
                        </a:rPr>
                        <a:t>Pour l’analgésie périmédullaire</a:t>
                      </a:r>
                      <a:endParaRPr lang="fr-FR" sz="1100" dirty="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hMerge="1">
                  <a:txBody>
                    <a:bodyPr/>
                    <a:lstStyle/>
                    <a:p>
                      <a:endParaRPr lang="fr-FR"/>
                    </a:p>
                  </a:txBody>
                  <a:tcPr/>
                </a:tc>
                <a:extLst>
                  <a:ext uri="{0D108BD9-81ED-4DB2-BD59-A6C34878D82A}">
                    <a16:rowId xmlns:a16="http://schemas.microsoft.com/office/drawing/2014/main" val="2597397294"/>
                  </a:ext>
                </a:extLst>
              </a:tr>
              <a:tr h="212594">
                <a:tc>
                  <a:txBody>
                    <a:bodyPr/>
                    <a:lstStyle/>
                    <a:p>
                      <a:pPr algn="l">
                        <a:lnSpc>
                          <a:spcPct val="107000"/>
                        </a:lnSpc>
                        <a:spcAft>
                          <a:spcPts val="0"/>
                        </a:spcAft>
                      </a:pPr>
                      <a:r>
                        <a:rPr lang="fr-FR" sz="1100">
                          <a:solidFill>
                            <a:sysClr val="windowText" lastClr="000000"/>
                          </a:solidFill>
                          <a:effectLst/>
                        </a:rPr>
                        <a:t> </a:t>
                      </a:r>
                      <a:endParaRPr lang="fr-FR" sz="110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a:lnSpc>
                          <a:spcPct val="107000"/>
                        </a:lnSpc>
                        <a:spcAft>
                          <a:spcPts val="0"/>
                        </a:spcAft>
                      </a:pPr>
                      <a:r>
                        <a:rPr lang="fr-FR" sz="1100" dirty="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rPr>
                        <a:t>-</a:t>
                      </a:r>
                    </a:p>
                  </a:txBody>
                  <a:tcPr marL="68580" marR="6858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454571568"/>
                  </a:ext>
                </a:extLst>
              </a:tr>
              <a:tr h="203187">
                <a:tc>
                  <a:txBody>
                    <a:bodyPr/>
                    <a:lstStyle/>
                    <a:p>
                      <a:pPr algn="l">
                        <a:lnSpc>
                          <a:spcPct val="107000"/>
                        </a:lnSpc>
                        <a:spcAft>
                          <a:spcPts val="0"/>
                        </a:spcAft>
                      </a:pPr>
                      <a:r>
                        <a:rPr lang="fr-FR" sz="1100">
                          <a:solidFill>
                            <a:sysClr val="windowText" lastClr="000000"/>
                          </a:solidFill>
                          <a:effectLst/>
                        </a:rPr>
                        <a:t> </a:t>
                      </a:r>
                      <a:endParaRPr lang="fr-FR" sz="110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a:lnSpc>
                          <a:spcPct val="107000"/>
                        </a:lnSpc>
                        <a:spcAft>
                          <a:spcPts val="0"/>
                        </a:spcAft>
                      </a:pPr>
                      <a:r>
                        <a:rPr lang="fr-FR" sz="1100">
                          <a:solidFill>
                            <a:sysClr val="windowText" lastClr="000000"/>
                          </a:solidFill>
                          <a:effectLst/>
                        </a:rPr>
                        <a:t> </a:t>
                      </a:r>
                      <a:endParaRPr lang="fr-FR" sz="110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070836296"/>
                  </a:ext>
                </a:extLst>
              </a:tr>
              <a:tr h="415781">
                <a:tc gridSpan="2">
                  <a:txBody>
                    <a:bodyPr/>
                    <a:lstStyle/>
                    <a:p>
                      <a:pPr algn="l">
                        <a:lnSpc>
                          <a:spcPct val="107000"/>
                        </a:lnSpc>
                        <a:spcAft>
                          <a:spcPts val="0"/>
                        </a:spcAft>
                      </a:pPr>
                      <a:r>
                        <a:rPr lang="fr-FR" sz="1100" dirty="0">
                          <a:solidFill>
                            <a:sysClr val="windowText" lastClr="000000"/>
                          </a:solidFill>
                          <a:effectLst/>
                        </a:rPr>
                        <a:t>Suivi et gestion des dispositifs à demeure (cathéter périnerveux ou péridural, pompe intrathécale)</a:t>
                      </a:r>
                      <a:endParaRPr lang="fr-FR" sz="1100" dirty="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hMerge="1">
                  <a:txBody>
                    <a:bodyPr/>
                    <a:lstStyle/>
                    <a:p>
                      <a:endParaRPr lang="fr-FR"/>
                    </a:p>
                  </a:txBody>
                  <a:tcPr/>
                </a:tc>
                <a:extLst>
                  <a:ext uri="{0D108BD9-81ED-4DB2-BD59-A6C34878D82A}">
                    <a16:rowId xmlns:a16="http://schemas.microsoft.com/office/drawing/2014/main" val="2546660792"/>
                  </a:ext>
                </a:extLst>
              </a:tr>
              <a:tr h="203187">
                <a:tc>
                  <a:txBody>
                    <a:bodyPr/>
                    <a:lstStyle/>
                    <a:p>
                      <a:pPr algn="l">
                        <a:lnSpc>
                          <a:spcPct val="107000"/>
                        </a:lnSpc>
                        <a:spcAft>
                          <a:spcPts val="0"/>
                        </a:spcAft>
                      </a:pPr>
                      <a:r>
                        <a:rPr lang="fr-FR" sz="1100">
                          <a:solidFill>
                            <a:sysClr val="windowText" lastClr="000000"/>
                          </a:solidFill>
                          <a:effectLst/>
                        </a:rPr>
                        <a:t> </a:t>
                      </a:r>
                      <a:endParaRPr lang="fr-FR" sz="110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a:lnSpc>
                          <a:spcPct val="107000"/>
                        </a:lnSpc>
                        <a:spcAft>
                          <a:spcPts val="0"/>
                        </a:spcAft>
                      </a:pPr>
                      <a:r>
                        <a:rPr lang="fr-FR" sz="1100">
                          <a:solidFill>
                            <a:sysClr val="windowText" lastClr="000000"/>
                          </a:solidFill>
                          <a:effectLst/>
                        </a:rPr>
                        <a:t>Non</a:t>
                      </a:r>
                      <a:endParaRPr lang="fr-FR" sz="110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939700844"/>
                  </a:ext>
                </a:extLst>
              </a:tr>
              <a:tr h="203187">
                <a:tc>
                  <a:txBody>
                    <a:bodyPr/>
                    <a:lstStyle/>
                    <a:p>
                      <a:pPr algn="l">
                        <a:lnSpc>
                          <a:spcPct val="107000"/>
                        </a:lnSpc>
                        <a:spcAft>
                          <a:spcPts val="0"/>
                        </a:spcAft>
                      </a:pPr>
                      <a:r>
                        <a:rPr lang="fr-FR" sz="1100">
                          <a:solidFill>
                            <a:sysClr val="windowText" lastClr="000000"/>
                          </a:solidFill>
                          <a:effectLst/>
                        </a:rPr>
                        <a:t> </a:t>
                      </a:r>
                      <a:endParaRPr lang="fr-FR" sz="110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a:lnSpc>
                          <a:spcPct val="107000"/>
                        </a:lnSpc>
                        <a:spcAft>
                          <a:spcPts val="0"/>
                        </a:spcAft>
                      </a:pPr>
                      <a:r>
                        <a:rPr lang="fr-FR" sz="1100">
                          <a:solidFill>
                            <a:sysClr val="windowText" lastClr="000000"/>
                          </a:solidFill>
                          <a:effectLst/>
                        </a:rPr>
                        <a:t> </a:t>
                      </a:r>
                      <a:endParaRPr lang="fr-FR" sz="110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518121106"/>
                  </a:ext>
                </a:extLst>
              </a:tr>
              <a:tr h="415781">
                <a:tc>
                  <a:txBody>
                    <a:bodyPr/>
                    <a:lstStyle/>
                    <a:p>
                      <a:pPr algn="l">
                        <a:lnSpc>
                          <a:spcPct val="107000"/>
                        </a:lnSpc>
                        <a:spcAft>
                          <a:spcPts val="0"/>
                        </a:spcAft>
                      </a:pPr>
                      <a:r>
                        <a:rPr lang="fr-FR" sz="1100">
                          <a:solidFill>
                            <a:sysClr val="windowText" lastClr="000000"/>
                          </a:solidFill>
                          <a:effectLst/>
                        </a:rPr>
                        <a:t>Radiologie interventionnelle :</a:t>
                      </a:r>
                      <a:endParaRPr lang="fr-FR" sz="110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a:lnSpc>
                          <a:spcPct val="107000"/>
                        </a:lnSpc>
                        <a:spcAft>
                          <a:spcPts val="0"/>
                        </a:spcAft>
                      </a:pPr>
                      <a:r>
                        <a:rPr lang="fr-FR" sz="1100">
                          <a:solidFill>
                            <a:sysClr val="windowText" lastClr="000000"/>
                          </a:solidFill>
                          <a:effectLst/>
                        </a:rPr>
                        <a:t>Non </a:t>
                      </a:r>
                      <a:endParaRPr lang="fr-FR" sz="110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430220"/>
                  </a:ext>
                </a:extLst>
              </a:tr>
              <a:tr h="212594">
                <a:tc>
                  <a:txBody>
                    <a:bodyPr/>
                    <a:lstStyle/>
                    <a:p>
                      <a:pPr algn="l">
                        <a:lnSpc>
                          <a:spcPct val="107000"/>
                        </a:lnSpc>
                        <a:spcAft>
                          <a:spcPts val="0"/>
                        </a:spcAft>
                      </a:pPr>
                      <a:r>
                        <a:rPr lang="fr-FR" sz="1100">
                          <a:solidFill>
                            <a:sysClr val="windowText" lastClr="000000"/>
                          </a:solidFill>
                          <a:effectLst/>
                        </a:rPr>
                        <a:t> </a:t>
                      </a:r>
                      <a:endParaRPr lang="fr-FR" sz="110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a:lnSpc>
                          <a:spcPct val="107000"/>
                        </a:lnSpc>
                        <a:spcAft>
                          <a:spcPts val="0"/>
                        </a:spcAft>
                      </a:pPr>
                      <a:endParaRPr lang="fr-FR" sz="110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134574007"/>
                  </a:ext>
                </a:extLst>
              </a:tr>
              <a:tr h="203187">
                <a:tc>
                  <a:txBody>
                    <a:bodyPr/>
                    <a:lstStyle/>
                    <a:p>
                      <a:pPr algn="l">
                        <a:lnSpc>
                          <a:spcPct val="107000"/>
                        </a:lnSpc>
                        <a:spcAft>
                          <a:spcPts val="0"/>
                        </a:spcAft>
                      </a:pPr>
                      <a:r>
                        <a:rPr lang="fr-FR" sz="1100">
                          <a:solidFill>
                            <a:sysClr val="windowText" lastClr="000000"/>
                          </a:solidFill>
                          <a:effectLst/>
                        </a:rPr>
                        <a:t> </a:t>
                      </a:r>
                      <a:endParaRPr lang="fr-FR" sz="110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a:lnSpc>
                          <a:spcPct val="107000"/>
                        </a:lnSpc>
                        <a:spcAft>
                          <a:spcPts val="0"/>
                        </a:spcAft>
                      </a:pPr>
                      <a:r>
                        <a:rPr lang="fr-FR" sz="1100">
                          <a:solidFill>
                            <a:sysClr val="windowText" lastClr="000000"/>
                          </a:solidFill>
                          <a:effectLst/>
                        </a:rPr>
                        <a:t> </a:t>
                      </a:r>
                      <a:endParaRPr lang="fr-FR" sz="110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903443128"/>
                  </a:ext>
                </a:extLst>
              </a:tr>
              <a:tr h="203187">
                <a:tc>
                  <a:txBody>
                    <a:bodyPr/>
                    <a:lstStyle/>
                    <a:p>
                      <a:pPr algn="l">
                        <a:lnSpc>
                          <a:spcPct val="107000"/>
                        </a:lnSpc>
                        <a:spcAft>
                          <a:spcPts val="0"/>
                        </a:spcAft>
                      </a:pPr>
                      <a:r>
                        <a:rPr lang="fr-FR" sz="1100">
                          <a:solidFill>
                            <a:sysClr val="windowText" lastClr="000000"/>
                          </a:solidFill>
                          <a:effectLst/>
                        </a:rPr>
                        <a:t>Chirurgie :</a:t>
                      </a:r>
                      <a:endParaRPr lang="fr-FR" sz="110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a:lnSpc>
                          <a:spcPct val="107000"/>
                        </a:lnSpc>
                        <a:spcAft>
                          <a:spcPts val="0"/>
                        </a:spcAft>
                      </a:pPr>
                      <a:r>
                        <a:rPr lang="fr-FR" sz="1100">
                          <a:solidFill>
                            <a:sysClr val="windowText" lastClr="000000"/>
                          </a:solidFill>
                          <a:effectLst/>
                        </a:rPr>
                        <a:t>Non</a:t>
                      </a:r>
                      <a:endParaRPr lang="fr-FR" sz="110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970028674"/>
                  </a:ext>
                </a:extLst>
              </a:tr>
              <a:tr h="212594">
                <a:tc>
                  <a:txBody>
                    <a:bodyPr/>
                    <a:lstStyle/>
                    <a:p>
                      <a:pPr algn="l">
                        <a:lnSpc>
                          <a:spcPct val="107000"/>
                        </a:lnSpc>
                        <a:spcAft>
                          <a:spcPts val="0"/>
                        </a:spcAft>
                      </a:pPr>
                      <a:r>
                        <a:rPr lang="fr-FR" sz="1100">
                          <a:solidFill>
                            <a:sysClr val="windowText" lastClr="000000"/>
                          </a:solidFill>
                          <a:effectLst/>
                        </a:rPr>
                        <a:t> </a:t>
                      </a:r>
                      <a:endParaRPr lang="fr-FR" sz="110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a:lnSpc>
                          <a:spcPct val="107000"/>
                        </a:lnSpc>
                        <a:spcAft>
                          <a:spcPts val="0"/>
                        </a:spcAft>
                      </a:pPr>
                      <a:endParaRPr lang="fr-FR" sz="110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109262315"/>
                  </a:ext>
                </a:extLst>
              </a:tr>
              <a:tr h="203187">
                <a:tc>
                  <a:txBody>
                    <a:bodyPr/>
                    <a:lstStyle/>
                    <a:p>
                      <a:pPr algn="l">
                        <a:lnSpc>
                          <a:spcPct val="107000"/>
                        </a:lnSpc>
                        <a:spcAft>
                          <a:spcPts val="0"/>
                        </a:spcAft>
                      </a:pPr>
                      <a:r>
                        <a:rPr lang="fr-FR" sz="1100">
                          <a:solidFill>
                            <a:sysClr val="windowText" lastClr="000000"/>
                          </a:solidFill>
                          <a:effectLst/>
                        </a:rPr>
                        <a:t> </a:t>
                      </a:r>
                      <a:endParaRPr lang="fr-FR" sz="110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a:lnSpc>
                          <a:spcPct val="107000"/>
                        </a:lnSpc>
                        <a:spcAft>
                          <a:spcPts val="0"/>
                        </a:spcAft>
                      </a:pPr>
                      <a:r>
                        <a:rPr lang="fr-FR" sz="1100" dirty="0">
                          <a:solidFill>
                            <a:sysClr val="windowText" lastClr="000000"/>
                          </a:solidFill>
                          <a:effectLst/>
                        </a:rPr>
                        <a:t> </a:t>
                      </a:r>
                      <a:endParaRPr lang="fr-FR" sz="1100" dirty="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530465270"/>
                  </a:ext>
                </a:extLst>
              </a:tr>
            </a:tbl>
          </a:graphicData>
        </a:graphic>
      </p:graphicFrame>
      <p:sp>
        <p:nvSpPr>
          <p:cNvPr id="14" name="Ellipse 13"/>
          <p:cNvSpPr/>
          <p:nvPr/>
        </p:nvSpPr>
        <p:spPr>
          <a:xfrm>
            <a:off x="5312135" y="892492"/>
            <a:ext cx="303761" cy="281940"/>
          </a:xfrm>
          <a:prstGeom prst="ellipse">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49332228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2" name="Imag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10413" y="6262"/>
            <a:ext cx="11878745" cy="6850099"/>
          </a:xfrm>
          <a:prstGeom prst="rect">
            <a:avLst/>
          </a:prstGeom>
        </p:spPr>
      </p:pic>
      <p:sp>
        <p:nvSpPr>
          <p:cNvPr id="4" name="Bouton d'action : Accueil 3">
            <a:hlinkClick r:id="" action="ppaction://hlinkshowjump?jump=firstslide" highlightClick="1"/>
          </p:cNvPr>
          <p:cNvSpPr/>
          <p:nvPr/>
        </p:nvSpPr>
        <p:spPr>
          <a:xfrm>
            <a:off x="7623587" y="198320"/>
            <a:ext cx="476250" cy="478595"/>
          </a:xfrm>
          <a:prstGeom prst="actionButtonHome">
            <a:avLst/>
          </a:prstGeom>
          <a:solidFill>
            <a:srgbClr val="EADB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8" name="ZoneTexte 7"/>
          <p:cNvSpPr txBox="1"/>
          <p:nvPr/>
        </p:nvSpPr>
        <p:spPr>
          <a:xfrm>
            <a:off x="11911637" y="5394960"/>
            <a:ext cx="338554" cy="1463039"/>
          </a:xfrm>
          <a:prstGeom prst="rect">
            <a:avLst/>
          </a:prstGeom>
        </p:spPr>
        <p:txBody>
          <a:bodyPr vert="vert270" wrap="square" rtlCol="0">
            <a:spAutoFit/>
          </a:bodyPr>
          <a:lstStyle/>
          <a:p>
            <a:pPr marL="0" indent="0" algn="ctr">
              <a:buNone/>
            </a:pPr>
            <a:r>
              <a:rPr lang="fr-FR" sz="1000" dirty="0"/>
              <a:t>NEON – mars 2025</a:t>
            </a:r>
          </a:p>
        </p:txBody>
      </p:sp>
    </p:spTree>
    <p:extLst>
      <p:ext uri="{BB962C8B-B14F-4D97-AF65-F5344CB8AC3E}">
        <p14:creationId xmlns:p14="http://schemas.microsoft.com/office/powerpoint/2010/main" val="194164415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26" name="Image 2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79833" y="4707213"/>
            <a:ext cx="5149542" cy="1440857"/>
          </a:xfrm>
          <a:prstGeom prst="rect">
            <a:avLst/>
          </a:prstGeom>
        </p:spPr>
      </p:pic>
      <p:pic>
        <p:nvPicPr>
          <p:cNvPr id="30" name="Image 2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79833" y="1246463"/>
            <a:ext cx="5149542" cy="2965113"/>
          </a:xfrm>
          <a:prstGeom prst="rect">
            <a:avLst/>
          </a:prstGeom>
        </p:spPr>
      </p:pic>
      <p:graphicFrame>
        <p:nvGraphicFramePr>
          <p:cNvPr id="18" name="Tableau 17"/>
          <p:cNvGraphicFramePr>
            <a:graphicFrameLocks noGrp="1"/>
          </p:cNvGraphicFramePr>
          <p:nvPr>
            <p:extLst>
              <p:ext uri="{D42A27DB-BD31-4B8C-83A1-F6EECF244321}">
                <p14:modId xmlns:p14="http://schemas.microsoft.com/office/powerpoint/2010/main" val="2539923300"/>
              </p:ext>
            </p:extLst>
          </p:nvPr>
        </p:nvGraphicFramePr>
        <p:xfrm>
          <a:off x="1325580" y="1025056"/>
          <a:ext cx="5103795" cy="5735929"/>
        </p:xfrm>
        <a:graphic>
          <a:graphicData uri="http://schemas.openxmlformats.org/drawingml/2006/table">
            <a:tbl>
              <a:tblPr firstRow="1" firstCol="1" bandRow="1">
                <a:tableStyleId>{5C22544A-7EE6-4342-B048-85BDC9FD1C3A}</a:tableStyleId>
              </a:tblPr>
              <a:tblGrid>
                <a:gridCol w="2171583">
                  <a:extLst>
                    <a:ext uri="{9D8B030D-6E8A-4147-A177-3AD203B41FA5}">
                      <a16:colId xmlns:a16="http://schemas.microsoft.com/office/drawing/2014/main" val="3496509281"/>
                    </a:ext>
                  </a:extLst>
                </a:gridCol>
                <a:gridCol w="2932212">
                  <a:extLst>
                    <a:ext uri="{9D8B030D-6E8A-4147-A177-3AD203B41FA5}">
                      <a16:colId xmlns:a16="http://schemas.microsoft.com/office/drawing/2014/main" val="3270088672"/>
                    </a:ext>
                  </a:extLst>
                </a:gridCol>
              </a:tblGrid>
              <a:tr h="232520">
                <a:tc gridSpan="2">
                  <a:txBody>
                    <a:bodyPr/>
                    <a:lstStyle/>
                    <a:p>
                      <a:pPr algn="l">
                        <a:lnSpc>
                          <a:spcPct val="107000"/>
                        </a:lnSpc>
                        <a:spcAft>
                          <a:spcPts val="0"/>
                        </a:spcAft>
                      </a:pPr>
                      <a:r>
                        <a:rPr lang="fr-FR" sz="1400">
                          <a:solidFill>
                            <a:sysClr val="windowText" lastClr="000000"/>
                          </a:solidFill>
                          <a:effectLst/>
                        </a:rPr>
                        <a:t>Informations générales</a:t>
                      </a:r>
                      <a:endParaRPr lang="fr-FR" sz="100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1537" marR="51537" marT="0" marB="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hMerge="1">
                  <a:txBody>
                    <a:bodyPr/>
                    <a:lstStyle/>
                    <a:p>
                      <a:endParaRPr lang="fr-FR"/>
                    </a:p>
                  </a:txBody>
                  <a:tcPr/>
                </a:tc>
                <a:extLst>
                  <a:ext uri="{0D108BD9-81ED-4DB2-BD59-A6C34878D82A}">
                    <a16:rowId xmlns:a16="http://schemas.microsoft.com/office/drawing/2014/main" val="519326122"/>
                  </a:ext>
                </a:extLst>
              </a:tr>
              <a:tr h="167701">
                <a:tc>
                  <a:txBody>
                    <a:bodyPr/>
                    <a:lstStyle/>
                    <a:p>
                      <a:pPr algn="l">
                        <a:lnSpc>
                          <a:spcPct val="107000"/>
                        </a:lnSpc>
                        <a:spcAft>
                          <a:spcPts val="0"/>
                        </a:spcAft>
                      </a:pPr>
                      <a:r>
                        <a:rPr lang="fr-FR" sz="1100">
                          <a:solidFill>
                            <a:sysClr val="windowText" lastClr="000000"/>
                          </a:solidFill>
                          <a:effectLst/>
                        </a:rPr>
                        <a:t> Médecin responsable :</a:t>
                      </a:r>
                      <a:endParaRPr lang="fr-FR" sz="110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1537" marR="51537" marT="0" marB="0">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algn="l">
                        <a:lnSpc>
                          <a:spcPct val="107000"/>
                        </a:lnSpc>
                        <a:spcAft>
                          <a:spcPts val="0"/>
                        </a:spcAft>
                      </a:pPr>
                      <a:r>
                        <a:rPr lang="fr-FR" sz="1100">
                          <a:solidFill>
                            <a:sysClr val="windowText" lastClr="000000"/>
                          </a:solidFill>
                          <a:effectLst/>
                        </a:rPr>
                        <a:t>Dr Jean-Louis ZITOLI </a:t>
                      </a:r>
                      <a:endParaRPr lang="fr-FR" sz="110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1537" marR="51537" marT="0" marB="0">
                    <a:lnL w="12700" cmpd="sng">
                      <a:noFill/>
                    </a:lnL>
                    <a:lnR w="12700" cmpd="sng">
                      <a:noFill/>
                    </a:lnR>
                    <a:lnT w="381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437421131"/>
                  </a:ext>
                </a:extLst>
              </a:tr>
              <a:tr h="167701">
                <a:tc>
                  <a:txBody>
                    <a:bodyPr/>
                    <a:lstStyle/>
                    <a:p>
                      <a:pPr algn="l">
                        <a:lnSpc>
                          <a:spcPct val="107000"/>
                        </a:lnSpc>
                        <a:spcAft>
                          <a:spcPts val="0"/>
                        </a:spcAft>
                      </a:pPr>
                      <a:r>
                        <a:rPr lang="fr-FR" sz="1100">
                          <a:solidFill>
                            <a:sysClr val="windowText" lastClr="000000"/>
                          </a:solidFill>
                          <a:effectLst/>
                        </a:rPr>
                        <a:t> </a:t>
                      </a:r>
                      <a:endParaRPr lang="fr-FR" sz="110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1537" marR="51537"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a:lnSpc>
                          <a:spcPct val="107000"/>
                        </a:lnSpc>
                        <a:spcAft>
                          <a:spcPts val="0"/>
                        </a:spcAft>
                      </a:pPr>
                      <a:r>
                        <a:rPr lang="fr-FR" sz="1100">
                          <a:solidFill>
                            <a:sysClr val="windowText" lastClr="000000"/>
                          </a:solidFill>
                          <a:effectLst/>
                        </a:rPr>
                        <a:t> </a:t>
                      </a:r>
                      <a:endParaRPr lang="fr-FR" sz="110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1537" marR="51537"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372954633"/>
                  </a:ext>
                </a:extLst>
              </a:tr>
              <a:tr h="167701">
                <a:tc>
                  <a:txBody>
                    <a:bodyPr/>
                    <a:lstStyle/>
                    <a:p>
                      <a:pPr algn="l">
                        <a:lnSpc>
                          <a:spcPct val="107000"/>
                        </a:lnSpc>
                        <a:spcAft>
                          <a:spcPts val="0"/>
                        </a:spcAft>
                      </a:pPr>
                      <a:r>
                        <a:rPr lang="fr-FR" sz="1100">
                          <a:solidFill>
                            <a:sysClr val="windowText" lastClr="000000"/>
                          </a:solidFill>
                          <a:effectLst/>
                        </a:rPr>
                        <a:t>Labellisation SDC :</a:t>
                      </a:r>
                      <a:endParaRPr lang="fr-FR" sz="110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1537" marR="51537"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a:lnSpc>
                          <a:spcPct val="107000"/>
                        </a:lnSpc>
                        <a:spcAft>
                          <a:spcPts val="0"/>
                        </a:spcAft>
                      </a:pPr>
                      <a:r>
                        <a:rPr lang="fr-FR" sz="1100">
                          <a:solidFill>
                            <a:sysClr val="windowText" lastClr="000000"/>
                          </a:solidFill>
                          <a:effectLst/>
                        </a:rPr>
                        <a:t>Consultation</a:t>
                      </a:r>
                      <a:endParaRPr lang="fr-FR" sz="110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1537" marR="51537"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67766147"/>
                  </a:ext>
                </a:extLst>
              </a:tr>
              <a:tr h="167701">
                <a:tc>
                  <a:txBody>
                    <a:bodyPr/>
                    <a:lstStyle/>
                    <a:p>
                      <a:pPr algn="l">
                        <a:lnSpc>
                          <a:spcPct val="107000"/>
                        </a:lnSpc>
                        <a:spcAft>
                          <a:spcPts val="0"/>
                        </a:spcAft>
                      </a:pPr>
                      <a:r>
                        <a:rPr lang="fr-FR" sz="1100">
                          <a:solidFill>
                            <a:sysClr val="windowText" lastClr="000000"/>
                          </a:solidFill>
                          <a:effectLst/>
                        </a:rPr>
                        <a:t>Type pédiatrique :</a:t>
                      </a:r>
                      <a:endParaRPr lang="fr-FR" sz="110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1537" marR="51537"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a:lnSpc>
                          <a:spcPct val="107000"/>
                        </a:lnSpc>
                        <a:spcAft>
                          <a:spcPts val="0"/>
                        </a:spcAft>
                      </a:pPr>
                      <a:r>
                        <a:rPr lang="fr-FR" sz="1100" dirty="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rPr>
                        <a:t>-</a:t>
                      </a:r>
                    </a:p>
                  </a:txBody>
                  <a:tcPr marL="51537" marR="51537"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480576859"/>
                  </a:ext>
                </a:extLst>
              </a:tr>
              <a:tr h="167701">
                <a:tc>
                  <a:txBody>
                    <a:bodyPr/>
                    <a:lstStyle/>
                    <a:p>
                      <a:pPr algn="l">
                        <a:lnSpc>
                          <a:spcPct val="107000"/>
                        </a:lnSpc>
                        <a:spcAft>
                          <a:spcPts val="0"/>
                        </a:spcAft>
                      </a:pPr>
                      <a:r>
                        <a:rPr lang="fr-FR" sz="1100">
                          <a:solidFill>
                            <a:sysClr val="windowText" lastClr="000000"/>
                          </a:solidFill>
                          <a:effectLst/>
                        </a:rPr>
                        <a:t>Type oncologique :</a:t>
                      </a:r>
                      <a:endParaRPr lang="fr-FR" sz="110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1537" marR="51537"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a:lnSpc>
                          <a:spcPct val="107000"/>
                        </a:lnSpc>
                        <a:spcAft>
                          <a:spcPts val="0"/>
                        </a:spcAft>
                      </a:pPr>
                      <a:r>
                        <a:rPr lang="fr-FR" sz="1100" dirty="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rPr>
                        <a:t>-</a:t>
                      </a:r>
                    </a:p>
                  </a:txBody>
                  <a:tcPr marL="51537" marR="51537"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697891270"/>
                  </a:ext>
                </a:extLst>
              </a:tr>
              <a:tr h="167701">
                <a:tc>
                  <a:txBody>
                    <a:bodyPr/>
                    <a:lstStyle/>
                    <a:p>
                      <a:pPr algn="l">
                        <a:lnSpc>
                          <a:spcPct val="107000"/>
                        </a:lnSpc>
                        <a:spcAft>
                          <a:spcPts val="0"/>
                        </a:spcAft>
                      </a:pPr>
                      <a:r>
                        <a:rPr lang="fr-FR" sz="1100">
                          <a:solidFill>
                            <a:sysClr val="windowText" lastClr="000000"/>
                          </a:solidFill>
                          <a:effectLst/>
                        </a:rPr>
                        <a:t> </a:t>
                      </a:r>
                      <a:endParaRPr lang="fr-FR" sz="110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1537" marR="51537"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a:lnSpc>
                          <a:spcPct val="107000"/>
                        </a:lnSpc>
                        <a:spcAft>
                          <a:spcPts val="0"/>
                        </a:spcAft>
                      </a:pPr>
                      <a:r>
                        <a:rPr lang="fr-FR" sz="1100">
                          <a:solidFill>
                            <a:sysClr val="windowText" lastClr="000000"/>
                          </a:solidFill>
                          <a:effectLst/>
                        </a:rPr>
                        <a:t> </a:t>
                      </a:r>
                      <a:endParaRPr lang="fr-FR" sz="110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1537" marR="51537"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045059832"/>
                  </a:ext>
                </a:extLst>
              </a:tr>
              <a:tr h="670802">
                <a:tc>
                  <a:txBody>
                    <a:bodyPr/>
                    <a:lstStyle/>
                    <a:p>
                      <a:pPr algn="l">
                        <a:lnSpc>
                          <a:spcPct val="107000"/>
                        </a:lnSpc>
                        <a:spcAft>
                          <a:spcPts val="0"/>
                        </a:spcAft>
                      </a:pPr>
                      <a:r>
                        <a:rPr lang="fr-FR" sz="1100">
                          <a:solidFill>
                            <a:sysClr val="windowText" lastClr="000000"/>
                          </a:solidFill>
                          <a:effectLst/>
                        </a:rPr>
                        <a:t>Adressage :</a:t>
                      </a:r>
                      <a:endParaRPr lang="fr-FR" sz="110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1537" marR="51537"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a:lnSpc>
                          <a:spcPct val="107000"/>
                        </a:lnSpc>
                        <a:spcAft>
                          <a:spcPts val="0"/>
                        </a:spcAft>
                      </a:pPr>
                      <a:r>
                        <a:rPr lang="fr-FR" sz="1100">
                          <a:solidFill>
                            <a:sysClr val="windowText" lastClr="000000"/>
                          </a:solidFill>
                          <a:effectLst/>
                        </a:rPr>
                        <a:t>Filière interne à la structure;</a:t>
                      </a:r>
                    </a:p>
                    <a:p>
                      <a:pPr algn="l">
                        <a:lnSpc>
                          <a:spcPct val="107000"/>
                        </a:lnSpc>
                        <a:spcAft>
                          <a:spcPts val="0"/>
                        </a:spcAft>
                      </a:pPr>
                      <a:r>
                        <a:rPr lang="fr-FR" sz="1100">
                          <a:solidFill>
                            <a:sysClr val="windowText" lastClr="000000"/>
                          </a:solidFill>
                          <a:effectLst/>
                        </a:rPr>
                        <a:t>Filière inter-établissements;</a:t>
                      </a:r>
                    </a:p>
                    <a:p>
                      <a:pPr algn="l">
                        <a:lnSpc>
                          <a:spcPct val="107000"/>
                        </a:lnSpc>
                        <a:spcAft>
                          <a:spcPts val="0"/>
                        </a:spcAft>
                      </a:pPr>
                      <a:r>
                        <a:rPr lang="fr-FR" sz="1100">
                          <a:solidFill>
                            <a:sysClr val="windowText" lastClr="000000"/>
                          </a:solidFill>
                          <a:effectLst/>
                        </a:rPr>
                        <a:t>Adressage direct Ville-Hôpital;</a:t>
                      </a:r>
                    </a:p>
                    <a:p>
                      <a:pPr algn="l">
                        <a:lnSpc>
                          <a:spcPct val="107000"/>
                        </a:lnSpc>
                        <a:spcAft>
                          <a:spcPts val="0"/>
                        </a:spcAft>
                      </a:pPr>
                      <a:r>
                        <a:rPr lang="fr-FR" sz="1100">
                          <a:solidFill>
                            <a:sysClr val="windowText" lastClr="000000"/>
                          </a:solidFill>
                          <a:effectLst/>
                        </a:rPr>
                        <a:t>Adressage au sein d’un GHT</a:t>
                      </a:r>
                      <a:endParaRPr lang="fr-FR" sz="110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1537" marR="51537"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31619869"/>
                  </a:ext>
                </a:extLst>
              </a:tr>
              <a:tr h="167701">
                <a:tc>
                  <a:txBody>
                    <a:bodyPr/>
                    <a:lstStyle/>
                    <a:p>
                      <a:pPr algn="l">
                        <a:lnSpc>
                          <a:spcPct val="107000"/>
                        </a:lnSpc>
                        <a:spcAft>
                          <a:spcPts val="0"/>
                        </a:spcAft>
                      </a:pPr>
                      <a:r>
                        <a:rPr lang="fr-FR" sz="1100">
                          <a:solidFill>
                            <a:sysClr val="windowText" lastClr="000000"/>
                          </a:solidFill>
                          <a:effectLst/>
                        </a:rPr>
                        <a:t> </a:t>
                      </a:r>
                      <a:endParaRPr lang="fr-FR" sz="110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1537" marR="51537"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a:lnSpc>
                          <a:spcPct val="107000"/>
                        </a:lnSpc>
                        <a:spcAft>
                          <a:spcPts val="0"/>
                        </a:spcAft>
                      </a:pPr>
                      <a:r>
                        <a:rPr lang="fr-FR" sz="1100">
                          <a:solidFill>
                            <a:sysClr val="windowText" lastClr="000000"/>
                          </a:solidFill>
                          <a:effectLst/>
                        </a:rPr>
                        <a:t> </a:t>
                      </a:r>
                      <a:endParaRPr lang="fr-FR" sz="110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1537" marR="51537"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416176892"/>
                  </a:ext>
                </a:extLst>
              </a:tr>
              <a:tr h="167701">
                <a:tc>
                  <a:txBody>
                    <a:bodyPr/>
                    <a:lstStyle/>
                    <a:p>
                      <a:pPr algn="l">
                        <a:lnSpc>
                          <a:spcPct val="107000"/>
                        </a:lnSpc>
                        <a:spcAft>
                          <a:spcPts val="0"/>
                        </a:spcAft>
                      </a:pPr>
                      <a:r>
                        <a:rPr lang="fr-FR" sz="1100">
                          <a:solidFill>
                            <a:sysClr val="windowText" lastClr="000000"/>
                          </a:solidFill>
                          <a:effectLst/>
                        </a:rPr>
                        <a:t>Partenariat / En lien avec :</a:t>
                      </a:r>
                      <a:endParaRPr lang="fr-FR" sz="110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1537" marR="51537"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a:lnSpc>
                          <a:spcPct val="107000"/>
                        </a:lnSpc>
                        <a:spcAft>
                          <a:spcPts val="0"/>
                        </a:spcAft>
                      </a:pPr>
                      <a:r>
                        <a:rPr lang="fr-FR" sz="1100" dirty="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rPr>
                        <a:t>-</a:t>
                      </a:r>
                    </a:p>
                  </a:txBody>
                  <a:tcPr marL="51537" marR="51537"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7138753"/>
                  </a:ext>
                </a:extLst>
              </a:tr>
              <a:tr h="167701">
                <a:tc>
                  <a:txBody>
                    <a:bodyPr/>
                    <a:lstStyle/>
                    <a:p>
                      <a:pPr algn="l">
                        <a:lnSpc>
                          <a:spcPct val="107000"/>
                        </a:lnSpc>
                        <a:spcAft>
                          <a:spcPts val="0"/>
                        </a:spcAft>
                      </a:pPr>
                      <a:r>
                        <a:rPr lang="fr-FR" sz="1100">
                          <a:solidFill>
                            <a:sysClr val="windowText" lastClr="000000"/>
                          </a:solidFill>
                          <a:effectLst/>
                        </a:rPr>
                        <a:t> </a:t>
                      </a:r>
                      <a:endParaRPr lang="fr-FR" sz="110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1537" marR="51537"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a:lnSpc>
                          <a:spcPct val="107000"/>
                        </a:lnSpc>
                        <a:spcAft>
                          <a:spcPts val="0"/>
                        </a:spcAft>
                      </a:pPr>
                      <a:r>
                        <a:rPr lang="fr-FR" sz="1100">
                          <a:solidFill>
                            <a:sysClr val="windowText" lastClr="000000"/>
                          </a:solidFill>
                          <a:effectLst/>
                        </a:rPr>
                        <a:t> </a:t>
                      </a:r>
                      <a:endParaRPr lang="fr-FR" sz="110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1537" marR="51537"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4259631557"/>
                  </a:ext>
                </a:extLst>
              </a:tr>
              <a:tr h="213411">
                <a:tc>
                  <a:txBody>
                    <a:bodyPr/>
                    <a:lstStyle/>
                    <a:p>
                      <a:pPr algn="l">
                        <a:lnSpc>
                          <a:spcPct val="107000"/>
                        </a:lnSpc>
                        <a:spcAft>
                          <a:spcPts val="0"/>
                        </a:spcAft>
                      </a:pPr>
                      <a:r>
                        <a:rPr lang="fr-FR" sz="1400">
                          <a:solidFill>
                            <a:sysClr val="windowText" lastClr="000000"/>
                          </a:solidFill>
                          <a:effectLst/>
                        </a:rPr>
                        <a:t>RCP Douleur</a:t>
                      </a:r>
                      <a:endParaRPr lang="fr-FR" sz="100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1537" marR="51537"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a:lnSpc>
                          <a:spcPct val="107000"/>
                        </a:lnSpc>
                        <a:spcAft>
                          <a:spcPts val="0"/>
                        </a:spcAft>
                      </a:pPr>
                      <a:r>
                        <a:rPr lang="fr-FR" sz="1100">
                          <a:solidFill>
                            <a:sysClr val="windowText" lastClr="000000"/>
                          </a:solidFill>
                          <a:effectLst/>
                        </a:rPr>
                        <a:t>Douleur Cancéreuse (3C Public de Reims - Institut Godinot) </a:t>
                      </a:r>
                      <a:endParaRPr lang="fr-FR" sz="110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1976" marR="51976"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663246805"/>
                  </a:ext>
                </a:extLst>
              </a:tr>
              <a:tr h="167701">
                <a:tc>
                  <a:txBody>
                    <a:bodyPr/>
                    <a:lstStyle/>
                    <a:p>
                      <a:pPr algn="l">
                        <a:lnSpc>
                          <a:spcPct val="107000"/>
                        </a:lnSpc>
                        <a:spcAft>
                          <a:spcPts val="0"/>
                        </a:spcAft>
                      </a:pPr>
                      <a:r>
                        <a:rPr lang="fr-FR" sz="1100">
                          <a:solidFill>
                            <a:sysClr val="windowText" lastClr="000000"/>
                          </a:solidFill>
                          <a:effectLst/>
                        </a:rPr>
                        <a:t>Coordonnateur</a:t>
                      </a:r>
                      <a:endParaRPr lang="fr-FR" sz="110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1537" marR="51537"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a:lnSpc>
                          <a:spcPct val="107000"/>
                        </a:lnSpc>
                        <a:spcAft>
                          <a:spcPts val="0"/>
                        </a:spcAft>
                      </a:pPr>
                      <a:r>
                        <a:rPr lang="fr-FR" sz="1100">
                          <a:solidFill>
                            <a:sysClr val="windowText" lastClr="000000"/>
                          </a:solidFill>
                          <a:effectLst/>
                        </a:rPr>
                        <a:t>Dr Grégoire OUDOT (Institut</a:t>
                      </a:r>
                      <a:r>
                        <a:rPr lang="fr-FR" sz="1100" baseline="0">
                          <a:solidFill>
                            <a:sysClr val="windowText" lastClr="000000"/>
                          </a:solidFill>
                          <a:effectLst/>
                        </a:rPr>
                        <a:t> Godinot)</a:t>
                      </a:r>
                      <a:endParaRPr lang="fr-FR" sz="110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1976" marR="51976"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562525902"/>
                  </a:ext>
                </a:extLst>
              </a:tr>
              <a:tr h="167701">
                <a:tc>
                  <a:txBody>
                    <a:bodyPr/>
                    <a:lstStyle/>
                    <a:p>
                      <a:pPr algn="l">
                        <a:lnSpc>
                          <a:spcPct val="107000"/>
                        </a:lnSpc>
                        <a:spcAft>
                          <a:spcPts val="0"/>
                        </a:spcAft>
                      </a:pPr>
                      <a:r>
                        <a:rPr lang="fr-FR" sz="1100">
                          <a:solidFill>
                            <a:sysClr val="windowText" lastClr="000000"/>
                          </a:solidFill>
                          <a:effectLst/>
                        </a:rPr>
                        <a:t> </a:t>
                      </a:r>
                      <a:endParaRPr lang="fr-FR" sz="110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1537" marR="51537"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a:lnSpc>
                          <a:spcPct val="107000"/>
                        </a:lnSpc>
                        <a:spcAft>
                          <a:spcPts val="0"/>
                        </a:spcAft>
                      </a:pPr>
                      <a:r>
                        <a:rPr lang="fr-FR" sz="1100">
                          <a:solidFill>
                            <a:sysClr val="windowText" lastClr="000000"/>
                          </a:solidFill>
                          <a:effectLst/>
                        </a:rPr>
                        <a:t> </a:t>
                      </a:r>
                      <a:endParaRPr lang="fr-FR" sz="110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1537" marR="51537"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974330275"/>
                  </a:ext>
                </a:extLst>
              </a:tr>
              <a:tr h="167701">
                <a:tc>
                  <a:txBody>
                    <a:bodyPr/>
                    <a:lstStyle/>
                    <a:p>
                      <a:pPr algn="l">
                        <a:lnSpc>
                          <a:spcPct val="107000"/>
                        </a:lnSpc>
                        <a:spcAft>
                          <a:spcPts val="0"/>
                        </a:spcAft>
                      </a:pPr>
                      <a:r>
                        <a:rPr lang="fr-FR" sz="1100">
                          <a:solidFill>
                            <a:sysClr val="windowText" lastClr="000000"/>
                          </a:solidFill>
                          <a:effectLst/>
                        </a:rPr>
                        <a:t> </a:t>
                      </a:r>
                      <a:endParaRPr lang="fr-FR" sz="110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1537" marR="51537"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a:lnSpc>
                          <a:spcPct val="107000"/>
                        </a:lnSpc>
                        <a:spcAft>
                          <a:spcPts val="0"/>
                        </a:spcAft>
                      </a:pPr>
                      <a:r>
                        <a:rPr lang="fr-FR" sz="1100">
                          <a:solidFill>
                            <a:sysClr val="windowText" lastClr="000000"/>
                          </a:solidFill>
                          <a:effectLst/>
                        </a:rPr>
                        <a:t> </a:t>
                      </a:r>
                      <a:endParaRPr lang="fr-FR" sz="110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1537" marR="51537"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653537945"/>
                  </a:ext>
                </a:extLst>
              </a:tr>
              <a:tr h="226572">
                <a:tc gridSpan="2">
                  <a:txBody>
                    <a:bodyPr/>
                    <a:lstStyle/>
                    <a:p>
                      <a:pPr algn="l">
                        <a:lnSpc>
                          <a:spcPct val="107000"/>
                        </a:lnSpc>
                        <a:spcAft>
                          <a:spcPts val="0"/>
                        </a:spcAft>
                      </a:pPr>
                      <a:r>
                        <a:rPr lang="fr-FR" sz="1400">
                          <a:solidFill>
                            <a:sysClr val="windowText" lastClr="000000"/>
                          </a:solidFill>
                          <a:effectLst/>
                        </a:rPr>
                        <a:t>Contact</a:t>
                      </a:r>
                      <a:endParaRPr lang="fr-FR" sz="100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1537" marR="51537"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hMerge="1">
                  <a:txBody>
                    <a:bodyPr/>
                    <a:lstStyle/>
                    <a:p>
                      <a:endParaRPr lang="fr-FR"/>
                    </a:p>
                  </a:txBody>
                  <a:tcPr/>
                </a:tc>
                <a:extLst>
                  <a:ext uri="{0D108BD9-81ED-4DB2-BD59-A6C34878D82A}">
                    <a16:rowId xmlns:a16="http://schemas.microsoft.com/office/drawing/2014/main" val="2820029566"/>
                  </a:ext>
                </a:extLst>
              </a:tr>
              <a:tr h="335401">
                <a:tc>
                  <a:txBody>
                    <a:bodyPr/>
                    <a:lstStyle/>
                    <a:p>
                      <a:pPr algn="l">
                        <a:lnSpc>
                          <a:spcPct val="107000"/>
                        </a:lnSpc>
                        <a:spcAft>
                          <a:spcPts val="0"/>
                        </a:spcAft>
                      </a:pPr>
                      <a:r>
                        <a:rPr lang="fr-FR" sz="1100">
                          <a:solidFill>
                            <a:sysClr val="windowText" lastClr="000000"/>
                          </a:solidFill>
                          <a:effectLst/>
                        </a:rPr>
                        <a:t>Adresse :</a:t>
                      </a:r>
                      <a:endParaRPr lang="fr-FR" sz="110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1537" marR="51537"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a:lnSpc>
                          <a:spcPct val="107000"/>
                        </a:lnSpc>
                        <a:spcAft>
                          <a:spcPts val="0"/>
                        </a:spcAft>
                      </a:pPr>
                      <a:r>
                        <a:rPr lang="fr-FR" sz="1100">
                          <a:solidFill>
                            <a:sysClr val="windowText" lastClr="000000"/>
                          </a:solidFill>
                          <a:effectLst/>
                        </a:rPr>
                        <a:t>18 rue d'</a:t>
                      </a:r>
                      <a:r>
                        <a:rPr lang="fr-FR" sz="1100" err="1">
                          <a:solidFill>
                            <a:sysClr val="windowText" lastClr="000000"/>
                          </a:solidFill>
                          <a:effectLst/>
                        </a:rPr>
                        <a:t>Anthouard</a:t>
                      </a:r>
                      <a:endParaRPr lang="fr-FR" sz="1100">
                        <a:solidFill>
                          <a:sysClr val="windowText" lastClr="000000"/>
                        </a:solidFill>
                        <a:effectLst/>
                      </a:endParaRPr>
                    </a:p>
                    <a:p>
                      <a:pPr algn="l">
                        <a:lnSpc>
                          <a:spcPct val="107000"/>
                        </a:lnSpc>
                        <a:spcAft>
                          <a:spcPts val="0"/>
                        </a:spcAft>
                      </a:pPr>
                      <a:r>
                        <a:rPr lang="fr-FR" sz="1100">
                          <a:solidFill>
                            <a:sysClr val="windowText" lastClr="000000"/>
                          </a:solidFill>
                          <a:effectLst/>
                        </a:rPr>
                        <a:t>55100 VERDUN</a:t>
                      </a:r>
                      <a:endParaRPr lang="fr-FR" sz="110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1537" marR="51537"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616405553"/>
                  </a:ext>
                </a:extLst>
              </a:tr>
              <a:tr h="167701">
                <a:tc>
                  <a:txBody>
                    <a:bodyPr/>
                    <a:lstStyle/>
                    <a:p>
                      <a:pPr algn="l">
                        <a:lnSpc>
                          <a:spcPct val="107000"/>
                        </a:lnSpc>
                        <a:spcAft>
                          <a:spcPts val="0"/>
                        </a:spcAft>
                      </a:pPr>
                      <a:r>
                        <a:rPr lang="fr-FR" sz="1100">
                          <a:solidFill>
                            <a:sysClr val="windowText" lastClr="000000"/>
                          </a:solidFill>
                          <a:effectLst/>
                        </a:rPr>
                        <a:t> </a:t>
                      </a:r>
                      <a:endParaRPr lang="fr-FR" sz="110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1537" marR="51537"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a:lnSpc>
                          <a:spcPct val="107000"/>
                        </a:lnSpc>
                        <a:spcAft>
                          <a:spcPts val="0"/>
                        </a:spcAft>
                      </a:pPr>
                      <a:r>
                        <a:rPr lang="fr-FR" sz="1100">
                          <a:solidFill>
                            <a:sysClr val="windowText" lastClr="000000"/>
                          </a:solidFill>
                          <a:effectLst/>
                        </a:rPr>
                        <a:t> </a:t>
                      </a:r>
                      <a:endParaRPr lang="fr-FR" sz="110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1537" marR="51537"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668931366"/>
                  </a:ext>
                </a:extLst>
              </a:tr>
              <a:tr h="167701">
                <a:tc>
                  <a:txBody>
                    <a:bodyPr/>
                    <a:lstStyle/>
                    <a:p>
                      <a:pPr algn="l">
                        <a:lnSpc>
                          <a:spcPct val="107000"/>
                        </a:lnSpc>
                        <a:spcAft>
                          <a:spcPts val="0"/>
                        </a:spcAft>
                      </a:pPr>
                      <a:r>
                        <a:rPr lang="fr-FR" sz="1100">
                          <a:solidFill>
                            <a:sysClr val="windowText" lastClr="000000"/>
                          </a:solidFill>
                          <a:effectLst/>
                        </a:rPr>
                        <a:t>Accueil téléphonique :</a:t>
                      </a:r>
                      <a:endParaRPr lang="fr-FR" sz="110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1537" marR="51537"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a:lnSpc>
                          <a:spcPct val="107000"/>
                        </a:lnSpc>
                        <a:spcAft>
                          <a:spcPts val="0"/>
                        </a:spcAft>
                      </a:pPr>
                      <a:r>
                        <a:rPr lang="fr-FR" sz="1100">
                          <a:solidFill>
                            <a:sysClr val="windowText" lastClr="000000"/>
                          </a:solidFill>
                          <a:effectLst/>
                        </a:rPr>
                        <a:t>03 29 83 64 47 </a:t>
                      </a:r>
                      <a:endParaRPr lang="fr-FR" sz="110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1537" marR="51537"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141760331"/>
                  </a:ext>
                </a:extLst>
              </a:tr>
              <a:tr h="167701">
                <a:tc>
                  <a:txBody>
                    <a:bodyPr/>
                    <a:lstStyle/>
                    <a:p>
                      <a:pPr algn="l">
                        <a:lnSpc>
                          <a:spcPct val="107000"/>
                        </a:lnSpc>
                        <a:spcAft>
                          <a:spcPts val="0"/>
                        </a:spcAft>
                      </a:pPr>
                      <a:r>
                        <a:rPr lang="fr-FR" sz="1100">
                          <a:solidFill>
                            <a:sysClr val="windowText" lastClr="000000"/>
                          </a:solidFill>
                          <a:effectLst/>
                        </a:rPr>
                        <a:t> </a:t>
                      </a:r>
                      <a:endParaRPr lang="fr-FR" sz="110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1537" marR="51537"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a:lnSpc>
                          <a:spcPct val="107000"/>
                        </a:lnSpc>
                        <a:spcAft>
                          <a:spcPts val="0"/>
                        </a:spcAft>
                      </a:pPr>
                      <a:r>
                        <a:rPr lang="fr-FR" sz="1050" dirty="0">
                          <a:solidFill>
                            <a:sysClr val="windowText" lastClr="000000"/>
                          </a:solidFill>
                          <a:effectLst/>
                        </a:rPr>
                        <a:t>lundi au vendredi : 8h00-12h00 et 13h00-17h00</a:t>
                      </a:r>
                      <a:endParaRPr lang="fr-FR" sz="1100" dirty="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1537" marR="51537"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345750098"/>
                  </a:ext>
                </a:extLst>
              </a:tr>
              <a:tr h="167701">
                <a:tc>
                  <a:txBody>
                    <a:bodyPr/>
                    <a:lstStyle/>
                    <a:p>
                      <a:pPr algn="l">
                        <a:lnSpc>
                          <a:spcPct val="107000"/>
                        </a:lnSpc>
                        <a:spcAft>
                          <a:spcPts val="0"/>
                        </a:spcAft>
                      </a:pPr>
                      <a:r>
                        <a:rPr lang="fr-FR" sz="1100">
                          <a:solidFill>
                            <a:sysClr val="windowText" lastClr="000000"/>
                          </a:solidFill>
                          <a:effectLst/>
                        </a:rPr>
                        <a:t> </a:t>
                      </a:r>
                      <a:endParaRPr lang="fr-FR" sz="110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1537" marR="51537"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a:lnSpc>
                          <a:spcPct val="107000"/>
                        </a:lnSpc>
                        <a:spcAft>
                          <a:spcPts val="0"/>
                        </a:spcAft>
                      </a:pPr>
                      <a:r>
                        <a:rPr lang="fr-FR" sz="1100">
                          <a:solidFill>
                            <a:sysClr val="windowText" lastClr="000000"/>
                          </a:solidFill>
                          <a:effectLst/>
                        </a:rPr>
                        <a:t> </a:t>
                      </a:r>
                      <a:endParaRPr lang="fr-FR" sz="110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1537" marR="51537"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131031833"/>
                  </a:ext>
                </a:extLst>
              </a:tr>
              <a:tr h="167701">
                <a:tc>
                  <a:txBody>
                    <a:bodyPr/>
                    <a:lstStyle/>
                    <a:p>
                      <a:pPr algn="l">
                        <a:lnSpc>
                          <a:spcPct val="107000"/>
                        </a:lnSpc>
                        <a:spcAft>
                          <a:spcPts val="0"/>
                        </a:spcAft>
                      </a:pPr>
                      <a:r>
                        <a:rPr lang="fr-FR" sz="1100">
                          <a:solidFill>
                            <a:sysClr val="windowText" lastClr="000000"/>
                          </a:solidFill>
                          <a:effectLst/>
                        </a:rPr>
                        <a:t>Email secrétariat :</a:t>
                      </a:r>
                      <a:endParaRPr lang="fr-FR" sz="110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1537" marR="51537"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a:lnSpc>
                          <a:spcPct val="107000"/>
                        </a:lnSpc>
                        <a:spcAft>
                          <a:spcPts val="0"/>
                        </a:spcAft>
                      </a:pPr>
                      <a:r>
                        <a:rPr lang="fr-FR" sz="1100" dirty="0">
                          <a:solidFill>
                            <a:sysClr val="windowText" lastClr="000000"/>
                          </a:solidFill>
                          <a:effectLst/>
                        </a:rPr>
                        <a:t>msoyer@ch-verdun.fr</a:t>
                      </a:r>
                      <a:endParaRPr lang="fr-FR" sz="1100" dirty="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1537" marR="51537"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4048438388"/>
                  </a:ext>
                </a:extLst>
              </a:tr>
              <a:tr h="167701">
                <a:tc>
                  <a:txBody>
                    <a:bodyPr/>
                    <a:lstStyle/>
                    <a:p>
                      <a:pPr algn="l">
                        <a:lnSpc>
                          <a:spcPct val="107000"/>
                        </a:lnSpc>
                        <a:spcAft>
                          <a:spcPts val="0"/>
                        </a:spcAft>
                      </a:pPr>
                      <a:r>
                        <a:rPr lang="fr-FR" sz="1100">
                          <a:solidFill>
                            <a:sysClr val="windowText" lastClr="000000"/>
                          </a:solidFill>
                          <a:effectLst/>
                        </a:rPr>
                        <a:t> </a:t>
                      </a:r>
                      <a:endParaRPr lang="fr-FR" sz="110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1537" marR="51537"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a:lnSpc>
                          <a:spcPct val="107000"/>
                        </a:lnSpc>
                        <a:spcAft>
                          <a:spcPts val="0"/>
                        </a:spcAft>
                      </a:pPr>
                      <a:r>
                        <a:rPr lang="fr-FR" sz="1100" dirty="0">
                          <a:solidFill>
                            <a:sysClr val="windowText" lastClr="000000"/>
                          </a:solidFill>
                          <a:effectLst/>
                        </a:rPr>
                        <a:t> </a:t>
                      </a:r>
                      <a:endParaRPr lang="fr-FR" sz="1100" dirty="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1537" marR="51537"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740970730"/>
                  </a:ext>
                </a:extLst>
              </a:tr>
              <a:tr h="611042">
                <a:tc>
                  <a:txBody>
                    <a:bodyPr/>
                    <a:lstStyle/>
                    <a:p>
                      <a:pPr algn="l">
                        <a:lnSpc>
                          <a:spcPct val="107000"/>
                        </a:lnSpc>
                        <a:spcAft>
                          <a:spcPts val="0"/>
                        </a:spcAft>
                      </a:pPr>
                      <a:endParaRPr lang="fr-FR" sz="110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1537" marR="51537"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a:lnSpc>
                          <a:spcPct val="107000"/>
                        </a:lnSpc>
                        <a:spcAft>
                          <a:spcPts val="0"/>
                        </a:spcAft>
                      </a:pPr>
                      <a:endParaRPr lang="fr-FR" sz="1100" dirty="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1537" marR="51537"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3811236"/>
                  </a:ext>
                </a:extLst>
              </a:tr>
            </a:tbl>
          </a:graphicData>
        </a:graphic>
      </p:graphicFrame>
      <p:pic>
        <p:nvPicPr>
          <p:cNvPr id="27" name="Image 2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836409" y="1246463"/>
            <a:ext cx="4328535" cy="2633662"/>
          </a:xfrm>
          <a:prstGeom prst="rect">
            <a:avLst/>
          </a:prstGeom>
        </p:spPr>
      </p:pic>
      <p:pic>
        <p:nvPicPr>
          <p:cNvPr id="28" name="Image 2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836410" y="4013474"/>
            <a:ext cx="4328535" cy="590551"/>
          </a:xfrm>
          <a:prstGeom prst="rect">
            <a:avLst/>
          </a:prstGeom>
        </p:spPr>
      </p:pic>
      <p:pic>
        <p:nvPicPr>
          <p:cNvPr id="29" name="Image 28"/>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836409" y="4737373"/>
            <a:ext cx="4328535" cy="469893"/>
          </a:xfrm>
          <a:prstGeom prst="rect">
            <a:avLst/>
          </a:prstGeom>
        </p:spPr>
      </p:pic>
      <p:graphicFrame>
        <p:nvGraphicFramePr>
          <p:cNvPr id="19" name="Tableau 18"/>
          <p:cNvGraphicFramePr>
            <a:graphicFrameLocks noGrp="1"/>
          </p:cNvGraphicFramePr>
          <p:nvPr>
            <p:extLst>
              <p:ext uri="{D42A27DB-BD31-4B8C-83A1-F6EECF244321}">
                <p14:modId xmlns:p14="http://schemas.microsoft.com/office/powerpoint/2010/main" val="650975053"/>
              </p:ext>
            </p:extLst>
          </p:nvPr>
        </p:nvGraphicFramePr>
        <p:xfrm>
          <a:off x="6836410" y="1025051"/>
          <a:ext cx="4215130" cy="4461348"/>
        </p:xfrm>
        <a:graphic>
          <a:graphicData uri="http://schemas.openxmlformats.org/drawingml/2006/table">
            <a:tbl>
              <a:tblPr firstRow="1" firstCol="1" bandRow="1">
                <a:tableStyleId>{5C22544A-7EE6-4342-B048-85BDC9FD1C3A}</a:tableStyleId>
              </a:tblPr>
              <a:tblGrid>
                <a:gridCol w="1413510">
                  <a:extLst>
                    <a:ext uri="{9D8B030D-6E8A-4147-A177-3AD203B41FA5}">
                      <a16:colId xmlns:a16="http://schemas.microsoft.com/office/drawing/2014/main" val="4058125696"/>
                    </a:ext>
                  </a:extLst>
                </a:gridCol>
                <a:gridCol w="2801620">
                  <a:extLst>
                    <a:ext uri="{9D8B030D-6E8A-4147-A177-3AD203B41FA5}">
                      <a16:colId xmlns:a16="http://schemas.microsoft.com/office/drawing/2014/main" val="201801697"/>
                    </a:ext>
                  </a:extLst>
                </a:gridCol>
              </a:tblGrid>
              <a:tr h="301513">
                <a:tc gridSpan="2">
                  <a:txBody>
                    <a:bodyPr/>
                    <a:lstStyle/>
                    <a:p>
                      <a:pPr algn="l">
                        <a:lnSpc>
                          <a:spcPct val="107000"/>
                        </a:lnSpc>
                        <a:spcAft>
                          <a:spcPts val="0"/>
                        </a:spcAft>
                      </a:pPr>
                      <a:r>
                        <a:rPr lang="fr-FR" sz="1400">
                          <a:solidFill>
                            <a:sysClr val="windowText" lastClr="000000"/>
                          </a:solidFill>
                          <a:effectLst/>
                        </a:rPr>
                        <a:t>Ressources interventionnelles disponibles</a:t>
                      </a:r>
                      <a:endParaRPr lang="fr-FR" sz="110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hMerge="1">
                  <a:txBody>
                    <a:bodyPr/>
                    <a:lstStyle/>
                    <a:p>
                      <a:endParaRPr lang="fr-FR"/>
                    </a:p>
                  </a:txBody>
                  <a:tcPr/>
                </a:tc>
                <a:extLst>
                  <a:ext uri="{0D108BD9-81ED-4DB2-BD59-A6C34878D82A}">
                    <a16:rowId xmlns:a16="http://schemas.microsoft.com/office/drawing/2014/main" val="625267796"/>
                  </a:ext>
                </a:extLst>
              </a:tr>
              <a:tr h="198088">
                <a:tc>
                  <a:txBody>
                    <a:bodyPr/>
                    <a:lstStyle/>
                    <a:p>
                      <a:pPr algn="l">
                        <a:lnSpc>
                          <a:spcPct val="107000"/>
                        </a:lnSpc>
                        <a:spcAft>
                          <a:spcPts val="0"/>
                        </a:spcAft>
                      </a:pPr>
                      <a:r>
                        <a:rPr lang="fr-FR" sz="1100">
                          <a:solidFill>
                            <a:sysClr val="windowText" lastClr="000000"/>
                          </a:solidFill>
                          <a:effectLst/>
                        </a:rPr>
                        <a:t>Anesthésie :</a:t>
                      </a:r>
                      <a:endParaRPr lang="fr-FR" sz="110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algn="l">
                        <a:lnSpc>
                          <a:spcPct val="107000"/>
                        </a:lnSpc>
                        <a:spcAft>
                          <a:spcPts val="0"/>
                        </a:spcAft>
                      </a:pPr>
                      <a:r>
                        <a:rPr lang="fr-FR" sz="1100">
                          <a:solidFill>
                            <a:sysClr val="windowText" lastClr="000000"/>
                          </a:solidFill>
                          <a:effectLst/>
                        </a:rPr>
                        <a:t>Oui</a:t>
                      </a:r>
                      <a:endParaRPr lang="fr-FR" sz="110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mpd="sng">
                      <a:noFill/>
                    </a:lnL>
                    <a:lnR w="12700" cmpd="sng">
                      <a:noFill/>
                    </a:lnR>
                    <a:lnT w="381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389782440"/>
                  </a:ext>
                </a:extLst>
              </a:tr>
              <a:tr h="198088">
                <a:tc gridSpan="2">
                  <a:txBody>
                    <a:bodyPr/>
                    <a:lstStyle/>
                    <a:p>
                      <a:pPr algn="l">
                        <a:lnSpc>
                          <a:spcPct val="107000"/>
                        </a:lnSpc>
                        <a:spcAft>
                          <a:spcPts val="0"/>
                        </a:spcAft>
                      </a:pPr>
                      <a:r>
                        <a:rPr lang="fr-FR" sz="1100">
                          <a:solidFill>
                            <a:sysClr val="windowText" lastClr="000000"/>
                          </a:solidFill>
                          <a:effectLst/>
                        </a:rPr>
                        <a:t>Pour les blocs nerveux périphériques</a:t>
                      </a:r>
                      <a:endParaRPr lang="fr-FR" sz="110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hMerge="1">
                  <a:txBody>
                    <a:bodyPr/>
                    <a:lstStyle/>
                    <a:p>
                      <a:endParaRPr lang="fr-FR"/>
                    </a:p>
                  </a:txBody>
                  <a:tcPr/>
                </a:tc>
                <a:extLst>
                  <a:ext uri="{0D108BD9-81ED-4DB2-BD59-A6C34878D82A}">
                    <a16:rowId xmlns:a16="http://schemas.microsoft.com/office/drawing/2014/main" val="3595895071"/>
                  </a:ext>
                </a:extLst>
              </a:tr>
              <a:tr h="594260">
                <a:tc>
                  <a:txBody>
                    <a:bodyPr/>
                    <a:lstStyle/>
                    <a:p>
                      <a:pPr algn="l">
                        <a:lnSpc>
                          <a:spcPct val="107000"/>
                        </a:lnSpc>
                        <a:spcAft>
                          <a:spcPts val="0"/>
                        </a:spcAft>
                      </a:pPr>
                      <a:r>
                        <a:rPr lang="fr-FR" sz="1100">
                          <a:solidFill>
                            <a:sysClr val="windowText" lastClr="000000"/>
                          </a:solidFill>
                          <a:effectLst/>
                        </a:rPr>
                        <a:t> </a:t>
                      </a:r>
                      <a:endParaRPr lang="fr-FR" sz="110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a:lnSpc>
                          <a:spcPct val="107000"/>
                        </a:lnSpc>
                        <a:spcAft>
                          <a:spcPts val="0"/>
                        </a:spcAft>
                      </a:pPr>
                      <a:r>
                        <a:rPr lang="fr-FR" sz="1100">
                          <a:solidFill>
                            <a:sysClr val="windowText" lastClr="000000"/>
                          </a:solidFill>
                          <a:effectLst/>
                        </a:rPr>
                        <a:t>Injections itératives;</a:t>
                      </a:r>
                    </a:p>
                    <a:p>
                      <a:pPr algn="l">
                        <a:lnSpc>
                          <a:spcPct val="107000"/>
                        </a:lnSpc>
                        <a:spcAft>
                          <a:spcPts val="0"/>
                        </a:spcAft>
                      </a:pPr>
                      <a:r>
                        <a:rPr lang="fr-FR" sz="1100">
                          <a:solidFill>
                            <a:sysClr val="windowText" lastClr="000000"/>
                          </a:solidFill>
                          <a:effectLst/>
                        </a:rPr>
                        <a:t>Cathéter à demeure</a:t>
                      </a:r>
                    </a:p>
                    <a:p>
                      <a:pPr algn="l">
                        <a:lnSpc>
                          <a:spcPct val="107000"/>
                        </a:lnSpc>
                        <a:spcAft>
                          <a:spcPts val="0"/>
                        </a:spcAft>
                      </a:pPr>
                      <a:r>
                        <a:rPr lang="fr-FR" sz="1100">
                          <a:solidFill>
                            <a:sysClr val="windowText" lastClr="000000"/>
                          </a:solidFill>
                          <a:effectLst/>
                        </a:rPr>
                        <a:t> </a:t>
                      </a:r>
                      <a:endParaRPr lang="fr-FR" sz="110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924301926"/>
                  </a:ext>
                </a:extLst>
              </a:tr>
              <a:tr h="198088">
                <a:tc>
                  <a:txBody>
                    <a:bodyPr/>
                    <a:lstStyle/>
                    <a:p>
                      <a:pPr algn="l">
                        <a:lnSpc>
                          <a:spcPct val="107000"/>
                        </a:lnSpc>
                        <a:spcAft>
                          <a:spcPts val="0"/>
                        </a:spcAft>
                      </a:pPr>
                      <a:r>
                        <a:rPr lang="fr-FR" sz="1100">
                          <a:solidFill>
                            <a:sysClr val="windowText" lastClr="000000"/>
                          </a:solidFill>
                          <a:effectLst/>
                        </a:rPr>
                        <a:t> </a:t>
                      </a:r>
                      <a:endParaRPr lang="fr-FR" sz="110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a:lnSpc>
                          <a:spcPct val="107000"/>
                        </a:lnSpc>
                        <a:spcAft>
                          <a:spcPts val="0"/>
                        </a:spcAft>
                      </a:pPr>
                      <a:r>
                        <a:rPr lang="fr-FR" sz="1100">
                          <a:solidFill>
                            <a:sysClr val="windowText" lastClr="000000"/>
                          </a:solidFill>
                          <a:effectLst/>
                        </a:rPr>
                        <a:t> </a:t>
                      </a:r>
                      <a:endParaRPr lang="fr-FR" sz="110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735526370"/>
                  </a:ext>
                </a:extLst>
              </a:tr>
              <a:tr h="198088">
                <a:tc gridSpan="2">
                  <a:txBody>
                    <a:bodyPr/>
                    <a:lstStyle/>
                    <a:p>
                      <a:pPr algn="l">
                        <a:lnSpc>
                          <a:spcPct val="107000"/>
                        </a:lnSpc>
                        <a:spcAft>
                          <a:spcPts val="0"/>
                        </a:spcAft>
                      </a:pPr>
                      <a:r>
                        <a:rPr lang="fr-FR" sz="1100" dirty="0">
                          <a:solidFill>
                            <a:sysClr val="windowText" lastClr="000000"/>
                          </a:solidFill>
                          <a:effectLst/>
                        </a:rPr>
                        <a:t>Pour l’analgésie périmédullaire</a:t>
                      </a:r>
                      <a:endParaRPr lang="fr-FR" sz="1100" dirty="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hMerge="1">
                  <a:txBody>
                    <a:bodyPr/>
                    <a:lstStyle/>
                    <a:p>
                      <a:endParaRPr lang="fr-FR"/>
                    </a:p>
                  </a:txBody>
                  <a:tcPr/>
                </a:tc>
                <a:extLst>
                  <a:ext uri="{0D108BD9-81ED-4DB2-BD59-A6C34878D82A}">
                    <a16:rowId xmlns:a16="http://schemas.microsoft.com/office/drawing/2014/main" val="2885401234"/>
                  </a:ext>
                </a:extLst>
              </a:tr>
              <a:tr h="198088">
                <a:tc>
                  <a:txBody>
                    <a:bodyPr/>
                    <a:lstStyle/>
                    <a:p>
                      <a:pPr algn="l">
                        <a:lnSpc>
                          <a:spcPct val="107000"/>
                        </a:lnSpc>
                        <a:spcAft>
                          <a:spcPts val="0"/>
                        </a:spcAft>
                      </a:pPr>
                      <a:r>
                        <a:rPr lang="fr-FR" sz="1100">
                          <a:solidFill>
                            <a:sysClr val="windowText" lastClr="000000"/>
                          </a:solidFill>
                          <a:effectLst/>
                        </a:rPr>
                        <a:t> </a:t>
                      </a:r>
                      <a:endParaRPr lang="fr-FR" sz="110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a:lnSpc>
                          <a:spcPct val="107000"/>
                        </a:lnSpc>
                        <a:spcAft>
                          <a:spcPts val="0"/>
                        </a:spcAft>
                      </a:pPr>
                      <a:r>
                        <a:rPr lang="fr-FR" sz="1100">
                          <a:solidFill>
                            <a:sysClr val="windowText" lastClr="000000"/>
                          </a:solidFill>
                          <a:effectLst/>
                        </a:rPr>
                        <a:t>Péridurale avec cathéter à demeure </a:t>
                      </a:r>
                      <a:endParaRPr lang="fr-FR" sz="110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963062406"/>
                  </a:ext>
                </a:extLst>
              </a:tr>
              <a:tr h="198088">
                <a:tc>
                  <a:txBody>
                    <a:bodyPr/>
                    <a:lstStyle/>
                    <a:p>
                      <a:pPr algn="l">
                        <a:lnSpc>
                          <a:spcPct val="107000"/>
                        </a:lnSpc>
                        <a:spcAft>
                          <a:spcPts val="0"/>
                        </a:spcAft>
                      </a:pPr>
                      <a:r>
                        <a:rPr lang="fr-FR" sz="1100">
                          <a:solidFill>
                            <a:sysClr val="windowText" lastClr="000000"/>
                          </a:solidFill>
                          <a:effectLst/>
                        </a:rPr>
                        <a:t> </a:t>
                      </a:r>
                      <a:endParaRPr lang="fr-FR" sz="110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a:lnSpc>
                          <a:spcPct val="107000"/>
                        </a:lnSpc>
                        <a:spcAft>
                          <a:spcPts val="0"/>
                        </a:spcAft>
                      </a:pPr>
                      <a:r>
                        <a:rPr lang="fr-FR" sz="1100">
                          <a:solidFill>
                            <a:sysClr val="windowText" lastClr="000000"/>
                          </a:solidFill>
                          <a:effectLst/>
                        </a:rPr>
                        <a:t> </a:t>
                      </a:r>
                      <a:endParaRPr lang="fr-FR" sz="110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531507584"/>
                  </a:ext>
                </a:extLst>
              </a:tr>
              <a:tr h="396173">
                <a:tc gridSpan="2">
                  <a:txBody>
                    <a:bodyPr/>
                    <a:lstStyle/>
                    <a:p>
                      <a:pPr algn="l">
                        <a:lnSpc>
                          <a:spcPct val="107000"/>
                        </a:lnSpc>
                        <a:spcAft>
                          <a:spcPts val="0"/>
                        </a:spcAft>
                      </a:pPr>
                      <a:r>
                        <a:rPr lang="fr-FR" sz="1100" dirty="0">
                          <a:solidFill>
                            <a:sysClr val="windowText" lastClr="000000"/>
                          </a:solidFill>
                          <a:effectLst/>
                        </a:rPr>
                        <a:t>Suivi et gestion des dispositifs à demeure (cathéter périnerveux ou péridural, pompe intrathécale)</a:t>
                      </a:r>
                      <a:endParaRPr lang="fr-FR" sz="1100" dirty="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hMerge="1">
                  <a:txBody>
                    <a:bodyPr/>
                    <a:lstStyle/>
                    <a:p>
                      <a:endParaRPr lang="fr-FR"/>
                    </a:p>
                  </a:txBody>
                  <a:tcPr/>
                </a:tc>
                <a:extLst>
                  <a:ext uri="{0D108BD9-81ED-4DB2-BD59-A6C34878D82A}">
                    <a16:rowId xmlns:a16="http://schemas.microsoft.com/office/drawing/2014/main" val="1392719584"/>
                  </a:ext>
                </a:extLst>
              </a:tr>
              <a:tr h="198088">
                <a:tc>
                  <a:txBody>
                    <a:bodyPr/>
                    <a:lstStyle/>
                    <a:p>
                      <a:pPr algn="l">
                        <a:lnSpc>
                          <a:spcPct val="107000"/>
                        </a:lnSpc>
                        <a:spcAft>
                          <a:spcPts val="0"/>
                        </a:spcAft>
                      </a:pPr>
                      <a:r>
                        <a:rPr lang="fr-FR" sz="1100">
                          <a:solidFill>
                            <a:sysClr val="windowText" lastClr="000000"/>
                          </a:solidFill>
                          <a:effectLst/>
                        </a:rPr>
                        <a:t> </a:t>
                      </a:r>
                      <a:endParaRPr lang="fr-FR" sz="110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a:lnSpc>
                          <a:spcPct val="107000"/>
                        </a:lnSpc>
                        <a:spcAft>
                          <a:spcPts val="0"/>
                        </a:spcAft>
                      </a:pPr>
                      <a:r>
                        <a:rPr lang="fr-FR" sz="1100">
                          <a:solidFill>
                            <a:sysClr val="windowText" lastClr="000000"/>
                          </a:solidFill>
                          <a:effectLst/>
                        </a:rPr>
                        <a:t>Non</a:t>
                      </a:r>
                      <a:endParaRPr lang="fr-FR" sz="110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632207718"/>
                  </a:ext>
                </a:extLst>
              </a:tr>
              <a:tr h="396173">
                <a:tc>
                  <a:txBody>
                    <a:bodyPr/>
                    <a:lstStyle/>
                    <a:p>
                      <a:pPr algn="l">
                        <a:lnSpc>
                          <a:spcPct val="107000"/>
                        </a:lnSpc>
                        <a:spcAft>
                          <a:spcPts val="0"/>
                        </a:spcAft>
                      </a:pPr>
                      <a:endParaRPr lang="fr-FR" sz="1100">
                        <a:solidFill>
                          <a:sysClr val="windowText" lastClr="000000"/>
                        </a:solidFill>
                        <a:effectLst/>
                      </a:endParaRPr>
                    </a:p>
                    <a:p>
                      <a:pPr algn="l">
                        <a:lnSpc>
                          <a:spcPct val="107000"/>
                        </a:lnSpc>
                        <a:spcAft>
                          <a:spcPts val="0"/>
                        </a:spcAft>
                      </a:pPr>
                      <a:r>
                        <a:rPr lang="fr-FR" sz="1100">
                          <a:solidFill>
                            <a:sysClr val="windowText" lastClr="000000"/>
                          </a:solidFill>
                          <a:effectLst/>
                        </a:rPr>
                        <a:t> </a:t>
                      </a:r>
                      <a:endParaRPr lang="fr-FR" sz="110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a:lnSpc>
                          <a:spcPct val="107000"/>
                        </a:lnSpc>
                        <a:spcAft>
                          <a:spcPts val="0"/>
                        </a:spcAft>
                      </a:pPr>
                      <a:r>
                        <a:rPr lang="fr-FR" sz="1100">
                          <a:solidFill>
                            <a:sysClr val="windowText" lastClr="000000"/>
                          </a:solidFill>
                          <a:effectLst/>
                        </a:rPr>
                        <a:t> </a:t>
                      </a:r>
                    </a:p>
                  </a:txBody>
                  <a:tcPr marL="68580" marR="6858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61601939"/>
                  </a:ext>
                </a:extLst>
              </a:tr>
              <a:tr h="396173">
                <a:tc>
                  <a:txBody>
                    <a:bodyPr/>
                    <a:lstStyle/>
                    <a:p>
                      <a:pPr algn="l">
                        <a:lnSpc>
                          <a:spcPct val="107000"/>
                        </a:lnSpc>
                        <a:spcAft>
                          <a:spcPts val="0"/>
                        </a:spcAft>
                      </a:pPr>
                      <a:r>
                        <a:rPr lang="fr-FR" sz="1100">
                          <a:solidFill>
                            <a:sysClr val="windowText" lastClr="000000"/>
                          </a:solidFill>
                          <a:effectLst/>
                        </a:rPr>
                        <a:t>Radiologie interventionnelle :</a:t>
                      </a:r>
                      <a:endParaRPr lang="fr-FR" sz="110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a:lnSpc>
                          <a:spcPct val="107000"/>
                        </a:lnSpc>
                        <a:spcAft>
                          <a:spcPts val="0"/>
                        </a:spcAft>
                      </a:pPr>
                      <a:r>
                        <a:rPr lang="fr-FR" sz="1100">
                          <a:solidFill>
                            <a:sysClr val="windowText" lastClr="000000"/>
                          </a:solidFill>
                          <a:effectLst/>
                        </a:rPr>
                        <a:t>Non </a:t>
                      </a:r>
                      <a:endParaRPr lang="fr-FR" sz="110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056987932"/>
                  </a:ext>
                </a:extLst>
              </a:tr>
              <a:tr h="198088">
                <a:tc>
                  <a:txBody>
                    <a:bodyPr/>
                    <a:lstStyle/>
                    <a:p>
                      <a:pPr algn="l">
                        <a:lnSpc>
                          <a:spcPct val="107000"/>
                        </a:lnSpc>
                        <a:spcAft>
                          <a:spcPts val="0"/>
                        </a:spcAft>
                      </a:pPr>
                      <a:r>
                        <a:rPr lang="fr-FR" sz="1100">
                          <a:solidFill>
                            <a:sysClr val="windowText" lastClr="000000"/>
                          </a:solidFill>
                          <a:effectLst/>
                        </a:rPr>
                        <a:t> </a:t>
                      </a:r>
                      <a:endParaRPr lang="fr-FR" sz="110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a:lnSpc>
                          <a:spcPct val="107000"/>
                        </a:lnSpc>
                        <a:spcAft>
                          <a:spcPts val="0"/>
                        </a:spcAft>
                      </a:pPr>
                      <a:endParaRPr lang="fr-FR" sz="110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392880774"/>
                  </a:ext>
                </a:extLst>
              </a:tr>
              <a:tr h="198088">
                <a:tc>
                  <a:txBody>
                    <a:bodyPr/>
                    <a:lstStyle/>
                    <a:p>
                      <a:pPr algn="l">
                        <a:lnSpc>
                          <a:spcPct val="107000"/>
                        </a:lnSpc>
                        <a:spcAft>
                          <a:spcPts val="0"/>
                        </a:spcAft>
                      </a:pPr>
                      <a:r>
                        <a:rPr lang="fr-FR" sz="1100">
                          <a:solidFill>
                            <a:sysClr val="windowText" lastClr="000000"/>
                          </a:solidFill>
                          <a:effectLst/>
                        </a:rPr>
                        <a:t> </a:t>
                      </a:r>
                      <a:endParaRPr lang="fr-FR" sz="110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a:lnSpc>
                          <a:spcPct val="107000"/>
                        </a:lnSpc>
                        <a:spcAft>
                          <a:spcPts val="0"/>
                        </a:spcAft>
                      </a:pPr>
                      <a:r>
                        <a:rPr lang="fr-FR" sz="1100">
                          <a:solidFill>
                            <a:sysClr val="windowText" lastClr="000000"/>
                          </a:solidFill>
                          <a:effectLst/>
                        </a:rPr>
                        <a:t> </a:t>
                      </a:r>
                      <a:endParaRPr lang="fr-FR" sz="110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457883457"/>
                  </a:ext>
                </a:extLst>
              </a:tr>
              <a:tr h="198088">
                <a:tc>
                  <a:txBody>
                    <a:bodyPr/>
                    <a:lstStyle/>
                    <a:p>
                      <a:pPr algn="l">
                        <a:lnSpc>
                          <a:spcPct val="107000"/>
                        </a:lnSpc>
                        <a:spcAft>
                          <a:spcPts val="0"/>
                        </a:spcAft>
                      </a:pPr>
                      <a:r>
                        <a:rPr lang="fr-FR" sz="1100">
                          <a:solidFill>
                            <a:sysClr val="windowText" lastClr="000000"/>
                          </a:solidFill>
                          <a:effectLst/>
                        </a:rPr>
                        <a:t>Chirurgie :</a:t>
                      </a:r>
                      <a:endParaRPr lang="fr-FR" sz="110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a:lnSpc>
                          <a:spcPct val="107000"/>
                        </a:lnSpc>
                        <a:spcAft>
                          <a:spcPts val="0"/>
                        </a:spcAft>
                      </a:pPr>
                      <a:r>
                        <a:rPr lang="fr-FR" sz="1100">
                          <a:solidFill>
                            <a:sysClr val="windowText" lastClr="000000"/>
                          </a:solidFill>
                          <a:effectLst/>
                        </a:rPr>
                        <a:t>Non</a:t>
                      </a:r>
                      <a:endParaRPr lang="fr-FR" sz="110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131644470"/>
                  </a:ext>
                </a:extLst>
              </a:tr>
              <a:tr h="198088">
                <a:tc>
                  <a:txBody>
                    <a:bodyPr/>
                    <a:lstStyle/>
                    <a:p>
                      <a:pPr algn="l">
                        <a:lnSpc>
                          <a:spcPct val="107000"/>
                        </a:lnSpc>
                        <a:spcAft>
                          <a:spcPts val="0"/>
                        </a:spcAft>
                      </a:pPr>
                      <a:r>
                        <a:rPr lang="fr-FR" sz="1100">
                          <a:solidFill>
                            <a:sysClr val="windowText" lastClr="000000"/>
                          </a:solidFill>
                          <a:effectLst/>
                        </a:rPr>
                        <a:t> </a:t>
                      </a:r>
                      <a:endParaRPr lang="fr-FR" sz="110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a:lnSpc>
                          <a:spcPct val="107000"/>
                        </a:lnSpc>
                        <a:spcAft>
                          <a:spcPts val="0"/>
                        </a:spcAft>
                      </a:pPr>
                      <a:endParaRPr lang="fr-FR" sz="110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108105226"/>
                  </a:ext>
                </a:extLst>
              </a:tr>
              <a:tr h="198088">
                <a:tc>
                  <a:txBody>
                    <a:bodyPr/>
                    <a:lstStyle/>
                    <a:p>
                      <a:pPr algn="l">
                        <a:lnSpc>
                          <a:spcPct val="107000"/>
                        </a:lnSpc>
                        <a:spcAft>
                          <a:spcPts val="0"/>
                        </a:spcAft>
                      </a:pPr>
                      <a:r>
                        <a:rPr lang="fr-FR" sz="1100">
                          <a:solidFill>
                            <a:sysClr val="windowText" lastClr="000000"/>
                          </a:solidFill>
                          <a:effectLst/>
                        </a:rPr>
                        <a:t> </a:t>
                      </a:r>
                      <a:endParaRPr lang="fr-FR" sz="110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a:lnSpc>
                          <a:spcPct val="107000"/>
                        </a:lnSpc>
                        <a:spcAft>
                          <a:spcPts val="0"/>
                        </a:spcAft>
                      </a:pPr>
                      <a:r>
                        <a:rPr lang="fr-FR" sz="1100">
                          <a:solidFill>
                            <a:sysClr val="windowText" lastClr="000000"/>
                          </a:solidFill>
                          <a:effectLst/>
                        </a:rPr>
                        <a:t> </a:t>
                      </a:r>
                      <a:endParaRPr lang="fr-FR" sz="110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411855261"/>
                  </a:ext>
                </a:extLst>
              </a:tr>
            </a:tbl>
          </a:graphicData>
        </a:graphic>
      </p:graphicFrame>
      <p:sp>
        <p:nvSpPr>
          <p:cNvPr id="31" name="ZoneTexte 30"/>
          <p:cNvSpPr txBox="1"/>
          <p:nvPr/>
        </p:nvSpPr>
        <p:spPr>
          <a:xfrm>
            <a:off x="1299318" y="318919"/>
            <a:ext cx="4516494" cy="400110"/>
          </a:xfrm>
          <a:prstGeom prst="rect">
            <a:avLst/>
          </a:prstGeom>
        </p:spPr>
        <p:txBody>
          <a:bodyPr wrap="none" rtlCol="0">
            <a:spAutoFit/>
          </a:bodyPr>
          <a:lstStyle/>
          <a:p>
            <a:pPr marL="0" indent="0" algn="ctr">
              <a:buNone/>
            </a:pPr>
            <a:r>
              <a:rPr lang="fr-FR" sz="2000" b="1" dirty="0">
                <a:solidFill>
                  <a:srgbClr val="21112A"/>
                </a:solidFill>
              </a:rPr>
              <a:t>CH VERDUN – ST MIHIEL (site de Verdun)</a:t>
            </a:r>
          </a:p>
        </p:txBody>
      </p:sp>
      <p:pic>
        <p:nvPicPr>
          <p:cNvPr id="32" name="Image 31"/>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rot="5400000">
            <a:off x="5487001" y="351559"/>
            <a:ext cx="400110" cy="400110"/>
          </a:xfrm>
          <a:prstGeom prst="rect">
            <a:avLst/>
          </a:prstGeom>
        </p:spPr>
      </p:pic>
      <p:pic>
        <p:nvPicPr>
          <p:cNvPr id="33" name="Image 32"/>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279833" y="252816"/>
            <a:ext cx="404990" cy="409869"/>
          </a:xfrm>
          <a:prstGeom prst="rect">
            <a:avLst/>
          </a:prstGeom>
        </p:spPr>
      </p:pic>
      <p:sp>
        <p:nvSpPr>
          <p:cNvPr id="34" name="Bouton d'action : Retour 33">
            <a:hlinkClick r:id="rId9" action="ppaction://hlinksldjump" highlightClick="1"/>
          </p:cNvPr>
          <p:cNvSpPr/>
          <p:nvPr/>
        </p:nvSpPr>
        <p:spPr>
          <a:xfrm>
            <a:off x="11604625" y="138516"/>
            <a:ext cx="476250" cy="478595"/>
          </a:xfrm>
          <a:prstGeom prst="actionButtonReturn">
            <a:avLst/>
          </a:prstGeom>
          <a:solidFill>
            <a:srgbClr val="EADB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3" name="ZoneTexte 12"/>
          <p:cNvSpPr txBox="1"/>
          <p:nvPr/>
        </p:nvSpPr>
        <p:spPr>
          <a:xfrm>
            <a:off x="9525" y="6594559"/>
            <a:ext cx="1646605" cy="253916"/>
          </a:xfrm>
          <a:prstGeom prst="rect">
            <a:avLst/>
          </a:prstGeom>
        </p:spPr>
        <p:txBody>
          <a:bodyPr wrap="none" rtlCol="0">
            <a:spAutoFit/>
          </a:bodyPr>
          <a:lstStyle/>
          <a:p>
            <a:pPr marL="0" indent="0" algn="ctr">
              <a:buNone/>
            </a:pPr>
            <a:r>
              <a:rPr lang="fr-FR" sz="1050" i="1"/>
              <a:t>Enquête DSRC NEON, 2022</a:t>
            </a:r>
          </a:p>
        </p:txBody>
      </p:sp>
      <p:sp>
        <p:nvSpPr>
          <p:cNvPr id="14" name="Ellipse 13"/>
          <p:cNvSpPr/>
          <p:nvPr/>
        </p:nvSpPr>
        <p:spPr>
          <a:xfrm>
            <a:off x="4788433" y="1214666"/>
            <a:ext cx="303761" cy="281940"/>
          </a:xfrm>
          <a:prstGeom prst="ellipse">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183267051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Rectangle avec coins arrondis en diagonale 2">
            <a:extLst>
              <a:ext uri="{FF2B5EF4-FFF2-40B4-BE49-F238E27FC236}">
                <a16:creationId xmlns:a16="http://schemas.microsoft.com/office/drawing/2014/main" id="{8CC007A5-0593-6B0C-8AE8-F33D0D4543C8}"/>
              </a:ext>
            </a:extLst>
          </p:cNvPr>
          <p:cNvSpPr/>
          <p:nvPr/>
        </p:nvSpPr>
        <p:spPr>
          <a:xfrm flipH="1">
            <a:off x="4240768" y="2529337"/>
            <a:ext cx="3710464" cy="1799326"/>
          </a:xfrm>
          <a:prstGeom prst="round2DiagRect">
            <a:avLst/>
          </a:prstGeom>
          <a:solidFill>
            <a:srgbClr val="696067"/>
          </a:soli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sz="4400" dirty="0">
                <a:solidFill>
                  <a:schemeClr val="bg1"/>
                </a:solidFill>
                <a:cs typeface="Calibri"/>
              </a:rPr>
              <a:t>57</a:t>
            </a:r>
          </a:p>
        </p:txBody>
      </p:sp>
    </p:spTree>
    <p:extLst>
      <p:ext uri="{BB962C8B-B14F-4D97-AF65-F5344CB8AC3E}">
        <p14:creationId xmlns:p14="http://schemas.microsoft.com/office/powerpoint/2010/main" val="125604537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26" name="Image 2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79833" y="4300969"/>
            <a:ext cx="5149542" cy="1457325"/>
          </a:xfrm>
          <a:prstGeom prst="rect">
            <a:avLst/>
          </a:prstGeom>
        </p:spPr>
      </p:pic>
      <p:pic>
        <p:nvPicPr>
          <p:cNvPr id="30" name="Image 2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79833" y="1033463"/>
            <a:ext cx="5149542" cy="2869576"/>
          </a:xfrm>
          <a:prstGeom prst="rect">
            <a:avLst/>
          </a:prstGeom>
        </p:spPr>
      </p:pic>
      <p:pic>
        <p:nvPicPr>
          <p:cNvPr id="27" name="Image 2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836409" y="1033463"/>
            <a:ext cx="4328535" cy="2195512"/>
          </a:xfrm>
          <a:prstGeom prst="rect">
            <a:avLst/>
          </a:prstGeom>
        </p:spPr>
      </p:pic>
      <p:pic>
        <p:nvPicPr>
          <p:cNvPr id="28" name="Image 2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836407" y="3352801"/>
            <a:ext cx="4328535" cy="550238"/>
          </a:xfrm>
          <a:prstGeom prst="rect">
            <a:avLst/>
          </a:prstGeom>
        </p:spPr>
      </p:pic>
      <p:pic>
        <p:nvPicPr>
          <p:cNvPr id="29" name="Image 28"/>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836407" y="4026865"/>
            <a:ext cx="4328535" cy="621335"/>
          </a:xfrm>
          <a:prstGeom prst="rect">
            <a:avLst/>
          </a:prstGeom>
        </p:spPr>
      </p:pic>
      <p:sp>
        <p:nvSpPr>
          <p:cNvPr id="31" name="ZoneTexte 30"/>
          <p:cNvSpPr txBox="1"/>
          <p:nvPr/>
        </p:nvSpPr>
        <p:spPr>
          <a:xfrm>
            <a:off x="1279833" y="301666"/>
            <a:ext cx="2145331" cy="369332"/>
          </a:xfrm>
          <a:prstGeom prst="rect">
            <a:avLst/>
          </a:prstGeom>
        </p:spPr>
        <p:txBody>
          <a:bodyPr wrap="none" rtlCol="0">
            <a:spAutoFit/>
          </a:bodyPr>
          <a:lstStyle/>
          <a:p>
            <a:r>
              <a:rPr lang="fr-FR" b="1" dirty="0"/>
              <a:t>CH DE SARREBOURG</a:t>
            </a:r>
            <a:endParaRPr lang="fr-FR" dirty="0"/>
          </a:p>
        </p:txBody>
      </p:sp>
      <p:pic>
        <p:nvPicPr>
          <p:cNvPr id="7" name="Image 6"/>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rot="5400000">
            <a:off x="3068309" y="331301"/>
            <a:ext cx="400110" cy="400110"/>
          </a:xfrm>
          <a:prstGeom prst="rect">
            <a:avLst/>
          </a:prstGeom>
        </p:spPr>
      </p:pic>
      <p:pic>
        <p:nvPicPr>
          <p:cNvPr id="8" name="Image 7"/>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279833" y="252816"/>
            <a:ext cx="404990" cy="409869"/>
          </a:xfrm>
          <a:prstGeom prst="rect">
            <a:avLst/>
          </a:prstGeom>
        </p:spPr>
      </p:pic>
      <p:graphicFrame>
        <p:nvGraphicFramePr>
          <p:cNvPr id="2" name="Tableau 1"/>
          <p:cNvGraphicFramePr>
            <a:graphicFrameLocks noGrp="1"/>
          </p:cNvGraphicFramePr>
          <p:nvPr/>
        </p:nvGraphicFramePr>
        <p:xfrm>
          <a:off x="1409098" y="827721"/>
          <a:ext cx="5020277" cy="5185209"/>
        </p:xfrm>
        <a:graphic>
          <a:graphicData uri="http://schemas.openxmlformats.org/drawingml/2006/table">
            <a:tbl>
              <a:tblPr firstRow="1" firstCol="1" bandRow="1">
                <a:tableStyleId>{5C22544A-7EE6-4342-B048-85BDC9FD1C3A}</a:tableStyleId>
              </a:tblPr>
              <a:tblGrid>
                <a:gridCol w="2136048">
                  <a:extLst>
                    <a:ext uri="{9D8B030D-6E8A-4147-A177-3AD203B41FA5}">
                      <a16:colId xmlns:a16="http://schemas.microsoft.com/office/drawing/2014/main" val="1475457735"/>
                    </a:ext>
                  </a:extLst>
                </a:gridCol>
                <a:gridCol w="2884229">
                  <a:extLst>
                    <a:ext uri="{9D8B030D-6E8A-4147-A177-3AD203B41FA5}">
                      <a16:colId xmlns:a16="http://schemas.microsoft.com/office/drawing/2014/main" val="2580204712"/>
                    </a:ext>
                  </a:extLst>
                </a:gridCol>
              </a:tblGrid>
              <a:tr h="239660">
                <a:tc gridSpan="2">
                  <a:txBody>
                    <a:bodyPr/>
                    <a:lstStyle/>
                    <a:p>
                      <a:pPr algn="l">
                        <a:lnSpc>
                          <a:spcPct val="107000"/>
                        </a:lnSpc>
                        <a:spcAft>
                          <a:spcPts val="0"/>
                        </a:spcAft>
                      </a:pPr>
                      <a:r>
                        <a:rPr lang="fr-FR" sz="1400">
                          <a:solidFill>
                            <a:sysClr val="windowText" lastClr="000000"/>
                          </a:solidFill>
                          <a:effectLst/>
                        </a:rPr>
                        <a:t>Informations générales</a:t>
                      </a:r>
                      <a:endParaRPr lang="fr-FR" sz="140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6473" marR="56473" marT="0" marB="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hMerge="1">
                  <a:txBody>
                    <a:bodyPr/>
                    <a:lstStyle/>
                    <a:p>
                      <a:endParaRPr lang="fr-FR"/>
                    </a:p>
                  </a:txBody>
                  <a:tcPr/>
                </a:tc>
                <a:extLst>
                  <a:ext uri="{0D108BD9-81ED-4DB2-BD59-A6C34878D82A}">
                    <a16:rowId xmlns:a16="http://schemas.microsoft.com/office/drawing/2014/main" val="3330991985"/>
                  </a:ext>
                </a:extLst>
              </a:tr>
              <a:tr h="188328">
                <a:tc>
                  <a:txBody>
                    <a:bodyPr/>
                    <a:lstStyle/>
                    <a:p>
                      <a:pPr algn="l">
                        <a:lnSpc>
                          <a:spcPct val="107000"/>
                        </a:lnSpc>
                        <a:spcAft>
                          <a:spcPts val="0"/>
                        </a:spcAft>
                      </a:pPr>
                      <a:r>
                        <a:rPr lang="fr-FR" sz="1100">
                          <a:solidFill>
                            <a:sysClr val="windowText" lastClr="000000"/>
                          </a:solidFill>
                          <a:effectLst/>
                        </a:rPr>
                        <a:t> Médecin responsable :</a:t>
                      </a:r>
                      <a:endParaRPr lang="fr-FR" sz="110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6473" marR="56473" marT="0" marB="0">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marL="0" marR="0" indent="0" algn="l" defTabSz="914377" rtl="0" eaLnBrk="1" fontAlgn="auto" latinLnBrk="0" hangingPunct="1">
                        <a:lnSpc>
                          <a:spcPct val="107000"/>
                        </a:lnSpc>
                        <a:spcBef>
                          <a:spcPts val="0"/>
                        </a:spcBef>
                        <a:spcAft>
                          <a:spcPts val="0"/>
                        </a:spcAft>
                        <a:buClrTx/>
                        <a:buSzTx/>
                        <a:buFontTx/>
                        <a:buNone/>
                        <a:tabLst/>
                        <a:defRPr/>
                      </a:pPr>
                      <a:r>
                        <a:rPr lang="fr-FR" sz="1100" i="1" dirty="0">
                          <a:solidFill>
                            <a:sysClr val="windowText" lastClr="000000"/>
                          </a:solidFill>
                          <a:effectLst/>
                        </a:rPr>
                        <a:t>Information non disponible</a:t>
                      </a:r>
                      <a:endParaRPr lang="fr-FR" sz="1100" dirty="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6473" marR="56473" marT="0" marB="0">
                    <a:lnL w="12700" cmpd="sng">
                      <a:noFill/>
                    </a:lnL>
                    <a:lnR w="12700" cmpd="sng">
                      <a:noFill/>
                    </a:lnR>
                    <a:lnT w="381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091873331"/>
                  </a:ext>
                </a:extLst>
              </a:tr>
              <a:tr h="188328">
                <a:tc>
                  <a:txBody>
                    <a:bodyPr/>
                    <a:lstStyle/>
                    <a:p>
                      <a:pPr algn="l">
                        <a:lnSpc>
                          <a:spcPct val="107000"/>
                        </a:lnSpc>
                        <a:spcAft>
                          <a:spcPts val="0"/>
                        </a:spcAft>
                      </a:pPr>
                      <a:r>
                        <a:rPr lang="fr-FR" sz="1100">
                          <a:solidFill>
                            <a:sysClr val="windowText" lastClr="000000"/>
                          </a:solidFill>
                          <a:effectLst/>
                        </a:rPr>
                        <a:t> </a:t>
                      </a:r>
                      <a:endParaRPr lang="fr-FR" sz="110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6473" marR="56473"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a:lnSpc>
                          <a:spcPct val="107000"/>
                        </a:lnSpc>
                        <a:spcAft>
                          <a:spcPts val="0"/>
                        </a:spcAft>
                      </a:pPr>
                      <a:r>
                        <a:rPr lang="fr-FR" sz="1100" dirty="0">
                          <a:solidFill>
                            <a:sysClr val="windowText" lastClr="000000"/>
                          </a:solidFill>
                          <a:effectLst/>
                        </a:rPr>
                        <a:t> </a:t>
                      </a:r>
                      <a:endParaRPr lang="fr-FR" sz="1100" dirty="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6473" marR="56473"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763290537"/>
                  </a:ext>
                </a:extLst>
              </a:tr>
              <a:tr h="188328">
                <a:tc>
                  <a:txBody>
                    <a:bodyPr/>
                    <a:lstStyle/>
                    <a:p>
                      <a:pPr algn="l">
                        <a:lnSpc>
                          <a:spcPct val="107000"/>
                        </a:lnSpc>
                        <a:spcAft>
                          <a:spcPts val="0"/>
                        </a:spcAft>
                      </a:pPr>
                      <a:r>
                        <a:rPr lang="fr-FR" sz="1100">
                          <a:solidFill>
                            <a:sysClr val="windowText" lastClr="000000"/>
                          </a:solidFill>
                          <a:effectLst/>
                        </a:rPr>
                        <a:t>Labellisation SDC :</a:t>
                      </a:r>
                      <a:endParaRPr lang="fr-FR" sz="110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6473" marR="56473"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a:lnSpc>
                          <a:spcPct val="107000"/>
                        </a:lnSpc>
                        <a:spcAft>
                          <a:spcPts val="0"/>
                        </a:spcAft>
                      </a:pPr>
                      <a:r>
                        <a:rPr lang="fr-FR" sz="1100" dirty="0">
                          <a:solidFill>
                            <a:sysClr val="windowText" lastClr="000000"/>
                          </a:solidFill>
                          <a:effectLst/>
                        </a:rPr>
                        <a:t>Non</a:t>
                      </a:r>
                      <a:endParaRPr lang="fr-FR" sz="1100" dirty="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6473" marR="56473"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735183745"/>
                  </a:ext>
                </a:extLst>
              </a:tr>
              <a:tr h="188328">
                <a:tc>
                  <a:txBody>
                    <a:bodyPr/>
                    <a:lstStyle/>
                    <a:p>
                      <a:pPr algn="l">
                        <a:lnSpc>
                          <a:spcPct val="107000"/>
                        </a:lnSpc>
                        <a:spcAft>
                          <a:spcPts val="0"/>
                        </a:spcAft>
                      </a:pPr>
                      <a:r>
                        <a:rPr lang="fr-FR" sz="1100">
                          <a:solidFill>
                            <a:sysClr val="windowText" lastClr="000000"/>
                          </a:solidFill>
                          <a:effectLst/>
                        </a:rPr>
                        <a:t>Type pédiatrique :</a:t>
                      </a:r>
                      <a:endParaRPr lang="fr-FR" sz="110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6473" marR="56473"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a:lnSpc>
                          <a:spcPct val="107000"/>
                        </a:lnSpc>
                        <a:spcAft>
                          <a:spcPts val="0"/>
                        </a:spcAft>
                      </a:pPr>
                      <a:r>
                        <a:rPr lang="fr-FR" sz="1100" dirty="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rPr>
                        <a:t>-</a:t>
                      </a:r>
                    </a:p>
                  </a:txBody>
                  <a:tcPr marL="56473" marR="56473"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599610639"/>
                  </a:ext>
                </a:extLst>
              </a:tr>
              <a:tr h="188328">
                <a:tc>
                  <a:txBody>
                    <a:bodyPr/>
                    <a:lstStyle/>
                    <a:p>
                      <a:pPr algn="l">
                        <a:lnSpc>
                          <a:spcPct val="107000"/>
                        </a:lnSpc>
                        <a:spcAft>
                          <a:spcPts val="0"/>
                        </a:spcAft>
                      </a:pPr>
                      <a:r>
                        <a:rPr lang="fr-FR" sz="1100">
                          <a:solidFill>
                            <a:sysClr val="windowText" lastClr="000000"/>
                          </a:solidFill>
                          <a:effectLst/>
                        </a:rPr>
                        <a:t>Type oncologique :</a:t>
                      </a:r>
                      <a:endParaRPr lang="fr-FR" sz="110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6473" marR="56473"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a:lnSpc>
                          <a:spcPct val="107000"/>
                        </a:lnSpc>
                        <a:spcAft>
                          <a:spcPts val="0"/>
                        </a:spcAft>
                      </a:pPr>
                      <a:r>
                        <a:rPr lang="fr-FR" sz="1100" dirty="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rPr>
                        <a:t>-</a:t>
                      </a:r>
                    </a:p>
                  </a:txBody>
                  <a:tcPr marL="56473" marR="56473"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474126227"/>
                  </a:ext>
                </a:extLst>
              </a:tr>
              <a:tr h="188328">
                <a:tc>
                  <a:txBody>
                    <a:bodyPr/>
                    <a:lstStyle/>
                    <a:p>
                      <a:pPr algn="l">
                        <a:lnSpc>
                          <a:spcPct val="107000"/>
                        </a:lnSpc>
                        <a:spcAft>
                          <a:spcPts val="0"/>
                        </a:spcAft>
                      </a:pPr>
                      <a:r>
                        <a:rPr lang="fr-FR" sz="1100">
                          <a:solidFill>
                            <a:sysClr val="windowText" lastClr="000000"/>
                          </a:solidFill>
                          <a:effectLst/>
                        </a:rPr>
                        <a:t> </a:t>
                      </a:r>
                      <a:endParaRPr lang="fr-FR" sz="110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6473" marR="56473"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a:lnSpc>
                          <a:spcPct val="107000"/>
                        </a:lnSpc>
                        <a:spcAft>
                          <a:spcPts val="0"/>
                        </a:spcAft>
                      </a:pPr>
                      <a:r>
                        <a:rPr lang="fr-FR" sz="1100">
                          <a:solidFill>
                            <a:sysClr val="windowText" lastClr="000000"/>
                          </a:solidFill>
                          <a:effectLst/>
                        </a:rPr>
                        <a:t> </a:t>
                      </a:r>
                      <a:endParaRPr lang="fr-FR" sz="110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6473" marR="56473"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561127502"/>
                  </a:ext>
                </a:extLst>
              </a:tr>
              <a:tr h="620327">
                <a:tc>
                  <a:txBody>
                    <a:bodyPr/>
                    <a:lstStyle/>
                    <a:p>
                      <a:pPr algn="l">
                        <a:lnSpc>
                          <a:spcPct val="107000"/>
                        </a:lnSpc>
                        <a:spcAft>
                          <a:spcPts val="0"/>
                        </a:spcAft>
                      </a:pPr>
                      <a:r>
                        <a:rPr lang="fr-FR" sz="1100">
                          <a:solidFill>
                            <a:sysClr val="windowText" lastClr="000000"/>
                          </a:solidFill>
                          <a:effectLst/>
                        </a:rPr>
                        <a:t>Adressage :</a:t>
                      </a:r>
                      <a:endParaRPr lang="fr-FR" sz="110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6473" marR="56473"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a:lnSpc>
                          <a:spcPct val="107000"/>
                        </a:lnSpc>
                        <a:spcAft>
                          <a:spcPts val="0"/>
                        </a:spcAft>
                      </a:pPr>
                      <a:r>
                        <a:rPr lang="fr-FR" sz="1100">
                          <a:solidFill>
                            <a:sysClr val="windowText" lastClr="000000"/>
                          </a:solidFill>
                          <a:effectLst/>
                        </a:rPr>
                        <a:t>Filière interne à la structure;</a:t>
                      </a:r>
                    </a:p>
                    <a:p>
                      <a:pPr algn="l">
                        <a:lnSpc>
                          <a:spcPct val="107000"/>
                        </a:lnSpc>
                        <a:spcAft>
                          <a:spcPts val="0"/>
                        </a:spcAft>
                      </a:pPr>
                      <a:r>
                        <a:rPr lang="fr-FR" sz="1100">
                          <a:solidFill>
                            <a:sysClr val="windowText" lastClr="000000"/>
                          </a:solidFill>
                          <a:effectLst/>
                        </a:rPr>
                        <a:t>Filière inter-établissements;</a:t>
                      </a:r>
                    </a:p>
                    <a:p>
                      <a:pPr algn="l">
                        <a:lnSpc>
                          <a:spcPct val="107000"/>
                        </a:lnSpc>
                        <a:spcAft>
                          <a:spcPts val="0"/>
                        </a:spcAft>
                      </a:pPr>
                      <a:r>
                        <a:rPr lang="fr-FR" sz="1100">
                          <a:solidFill>
                            <a:sysClr val="windowText" lastClr="000000"/>
                          </a:solidFill>
                          <a:effectLst/>
                        </a:rPr>
                        <a:t>Adressage direct Ville-Hôpital;</a:t>
                      </a:r>
                    </a:p>
                    <a:p>
                      <a:pPr algn="l">
                        <a:lnSpc>
                          <a:spcPct val="107000"/>
                        </a:lnSpc>
                        <a:spcAft>
                          <a:spcPts val="0"/>
                        </a:spcAft>
                      </a:pPr>
                      <a:r>
                        <a:rPr lang="fr-FR" sz="1100">
                          <a:solidFill>
                            <a:sysClr val="windowText" lastClr="000000"/>
                          </a:solidFill>
                          <a:effectLst/>
                        </a:rPr>
                        <a:t>Adressage au sein d’un GHT</a:t>
                      </a:r>
                      <a:endParaRPr lang="fr-FR" sz="110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6473" marR="56473"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916209374"/>
                  </a:ext>
                </a:extLst>
              </a:tr>
              <a:tr h="188328">
                <a:tc>
                  <a:txBody>
                    <a:bodyPr/>
                    <a:lstStyle/>
                    <a:p>
                      <a:pPr algn="l">
                        <a:lnSpc>
                          <a:spcPct val="107000"/>
                        </a:lnSpc>
                        <a:spcAft>
                          <a:spcPts val="0"/>
                        </a:spcAft>
                      </a:pPr>
                      <a:r>
                        <a:rPr lang="fr-FR" sz="1100">
                          <a:solidFill>
                            <a:sysClr val="windowText" lastClr="000000"/>
                          </a:solidFill>
                          <a:effectLst/>
                        </a:rPr>
                        <a:t> </a:t>
                      </a:r>
                      <a:endParaRPr lang="fr-FR" sz="110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6473" marR="56473"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a:lnSpc>
                          <a:spcPct val="107000"/>
                        </a:lnSpc>
                        <a:spcAft>
                          <a:spcPts val="0"/>
                        </a:spcAft>
                      </a:pPr>
                      <a:r>
                        <a:rPr lang="fr-FR" sz="1100">
                          <a:solidFill>
                            <a:sysClr val="windowText" lastClr="000000"/>
                          </a:solidFill>
                          <a:effectLst/>
                        </a:rPr>
                        <a:t> </a:t>
                      </a:r>
                      <a:endParaRPr lang="fr-FR" sz="110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6473" marR="56473"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427260678"/>
                  </a:ext>
                </a:extLst>
              </a:tr>
              <a:tr h="188328">
                <a:tc>
                  <a:txBody>
                    <a:bodyPr/>
                    <a:lstStyle/>
                    <a:p>
                      <a:pPr algn="l">
                        <a:lnSpc>
                          <a:spcPct val="107000"/>
                        </a:lnSpc>
                        <a:spcAft>
                          <a:spcPts val="0"/>
                        </a:spcAft>
                      </a:pPr>
                      <a:r>
                        <a:rPr lang="fr-FR" sz="1100">
                          <a:solidFill>
                            <a:sysClr val="windowText" lastClr="000000"/>
                          </a:solidFill>
                          <a:effectLst/>
                        </a:rPr>
                        <a:t>Partenariat / En lien avec :</a:t>
                      </a:r>
                      <a:endParaRPr lang="fr-FR" sz="110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6473" marR="56473"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a:lnSpc>
                          <a:spcPct val="107000"/>
                        </a:lnSpc>
                        <a:spcAft>
                          <a:spcPts val="0"/>
                        </a:spcAft>
                      </a:pPr>
                      <a:r>
                        <a:rPr lang="fr-FR" sz="1100" dirty="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rPr>
                        <a:t>-</a:t>
                      </a:r>
                    </a:p>
                  </a:txBody>
                  <a:tcPr marL="56473" marR="56473"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158100282"/>
                  </a:ext>
                </a:extLst>
              </a:tr>
              <a:tr h="188328">
                <a:tc>
                  <a:txBody>
                    <a:bodyPr/>
                    <a:lstStyle/>
                    <a:p>
                      <a:pPr algn="l">
                        <a:lnSpc>
                          <a:spcPct val="107000"/>
                        </a:lnSpc>
                        <a:spcAft>
                          <a:spcPts val="0"/>
                        </a:spcAft>
                      </a:pPr>
                      <a:r>
                        <a:rPr lang="fr-FR" sz="1100">
                          <a:solidFill>
                            <a:sysClr val="windowText" lastClr="000000"/>
                          </a:solidFill>
                          <a:effectLst/>
                        </a:rPr>
                        <a:t> </a:t>
                      </a:r>
                      <a:endParaRPr lang="fr-FR" sz="110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6473" marR="56473"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a:lnSpc>
                          <a:spcPct val="107000"/>
                        </a:lnSpc>
                        <a:spcAft>
                          <a:spcPts val="0"/>
                        </a:spcAft>
                      </a:pPr>
                      <a:r>
                        <a:rPr lang="fr-FR" sz="1100" dirty="0">
                          <a:solidFill>
                            <a:sysClr val="windowText" lastClr="000000"/>
                          </a:solidFill>
                          <a:effectLst/>
                        </a:rPr>
                        <a:t> </a:t>
                      </a:r>
                      <a:endParaRPr lang="fr-FR" sz="1100" dirty="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6473" marR="56473"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541863561"/>
                  </a:ext>
                </a:extLst>
              </a:tr>
              <a:tr h="239660">
                <a:tc>
                  <a:txBody>
                    <a:bodyPr/>
                    <a:lstStyle/>
                    <a:p>
                      <a:pPr algn="l">
                        <a:lnSpc>
                          <a:spcPct val="107000"/>
                        </a:lnSpc>
                        <a:spcAft>
                          <a:spcPts val="0"/>
                        </a:spcAft>
                      </a:pPr>
                      <a:r>
                        <a:rPr lang="fr-FR" sz="1400">
                          <a:solidFill>
                            <a:sysClr val="windowText" lastClr="000000"/>
                          </a:solidFill>
                          <a:effectLst/>
                        </a:rPr>
                        <a:t>RCP Douleur</a:t>
                      </a:r>
                      <a:endParaRPr lang="fr-FR" sz="140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6473" marR="56473"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a:lnSpc>
                          <a:spcPct val="107000"/>
                        </a:lnSpc>
                        <a:spcAft>
                          <a:spcPts val="0"/>
                        </a:spcAft>
                      </a:pPr>
                      <a:r>
                        <a:rPr lang="fr-FR" sz="1100" dirty="0">
                          <a:solidFill>
                            <a:sysClr val="windowText" lastClr="000000"/>
                          </a:solidFill>
                          <a:effectLst/>
                        </a:rPr>
                        <a:t> -</a:t>
                      </a:r>
                      <a:endParaRPr lang="fr-FR" sz="1100" dirty="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6473" marR="56473"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107718167"/>
                  </a:ext>
                </a:extLst>
              </a:tr>
              <a:tr h="188328">
                <a:tc>
                  <a:txBody>
                    <a:bodyPr/>
                    <a:lstStyle/>
                    <a:p>
                      <a:pPr algn="l">
                        <a:lnSpc>
                          <a:spcPct val="107000"/>
                        </a:lnSpc>
                        <a:spcAft>
                          <a:spcPts val="0"/>
                        </a:spcAft>
                      </a:pPr>
                      <a:r>
                        <a:rPr lang="fr-FR" sz="1100" dirty="0">
                          <a:solidFill>
                            <a:sysClr val="windowText" lastClr="000000"/>
                          </a:solidFill>
                          <a:effectLst/>
                        </a:rPr>
                        <a:t> </a:t>
                      </a:r>
                      <a:endParaRPr lang="fr-FR" sz="1100" dirty="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6473" marR="56473"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a:lnSpc>
                          <a:spcPct val="107000"/>
                        </a:lnSpc>
                        <a:spcAft>
                          <a:spcPts val="0"/>
                        </a:spcAft>
                      </a:pPr>
                      <a:r>
                        <a:rPr lang="fr-FR" sz="1100">
                          <a:solidFill>
                            <a:sysClr val="windowText" lastClr="000000"/>
                          </a:solidFill>
                          <a:effectLst/>
                        </a:rPr>
                        <a:t> </a:t>
                      </a:r>
                      <a:endParaRPr lang="fr-FR" sz="110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6473" marR="56473"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239806180"/>
                  </a:ext>
                </a:extLst>
              </a:tr>
              <a:tr h="188328">
                <a:tc>
                  <a:txBody>
                    <a:bodyPr/>
                    <a:lstStyle/>
                    <a:p>
                      <a:pPr algn="l">
                        <a:lnSpc>
                          <a:spcPct val="107000"/>
                        </a:lnSpc>
                        <a:spcAft>
                          <a:spcPts val="0"/>
                        </a:spcAft>
                      </a:pPr>
                      <a:r>
                        <a:rPr lang="fr-FR" sz="1100">
                          <a:solidFill>
                            <a:sysClr val="windowText" lastClr="000000"/>
                          </a:solidFill>
                          <a:effectLst/>
                        </a:rPr>
                        <a:t> </a:t>
                      </a:r>
                      <a:endParaRPr lang="fr-FR" sz="110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6473" marR="56473"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a:lnSpc>
                          <a:spcPct val="107000"/>
                        </a:lnSpc>
                        <a:spcAft>
                          <a:spcPts val="0"/>
                        </a:spcAft>
                      </a:pPr>
                      <a:r>
                        <a:rPr lang="fr-FR" sz="1100">
                          <a:solidFill>
                            <a:sysClr val="windowText" lastClr="000000"/>
                          </a:solidFill>
                          <a:effectLst/>
                        </a:rPr>
                        <a:t> </a:t>
                      </a:r>
                      <a:endParaRPr lang="fr-FR" sz="110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6473" marR="56473"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979075402"/>
                  </a:ext>
                </a:extLst>
              </a:tr>
              <a:tr h="239660">
                <a:tc gridSpan="2">
                  <a:txBody>
                    <a:bodyPr/>
                    <a:lstStyle/>
                    <a:p>
                      <a:pPr algn="l">
                        <a:lnSpc>
                          <a:spcPct val="107000"/>
                        </a:lnSpc>
                        <a:spcAft>
                          <a:spcPts val="0"/>
                        </a:spcAft>
                      </a:pPr>
                      <a:r>
                        <a:rPr lang="fr-FR" sz="1100">
                          <a:solidFill>
                            <a:sysClr val="windowText" lastClr="000000"/>
                          </a:solidFill>
                          <a:effectLst/>
                        </a:rPr>
                        <a:t>Contact</a:t>
                      </a:r>
                      <a:endParaRPr lang="fr-FR" sz="110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6473" marR="56473"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hMerge="1">
                  <a:txBody>
                    <a:bodyPr/>
                    <a:lstStyle/>
                    <a:p>
                      <a:endParaRPr lang="fr-FR"/>
                    </a:p>
                  </a:txBody>
                  <a:tcPr/>
                </a:tc>
                <a:extLst>
                  <a:ext uri="{0D108BD9-81ED-4DB2-BD59-A6C34878D82A}">
                    <a16:rowId xmlns:a16="http://schemas.microsoft.com/office/drawing/2014/main" val="3626262214"/>
                  </a:ext>
                </a:extLst>
              </a:tr>
              <a:tr h="310164">
                <a:tc>
                  <a:txBody>
                    <a:bodyPr/>
                    <a:lstStyle/>
                    <a:p>
                      <a:pPr algn="l">
                        <a:lnSpc>
                          <a:spcPct val="107000"/>
                        </a:lnSpc>
                        <a:spcAft>
                          <a:spcPts val="0"/>
                        </a:spcAft>
                      </a:pPr>
                      <a:r>
                        <a:rPr lang="fr-FR" sz="1100">
                          <a:solidFill>
                            <a:sysClr val="windowText" lastClr="000000"/>
                          </a:solidFill>
                          <a:effectLst/>
                        </a:rPr>
                        <a:t>Adresse :</a:t>
                      </a:r>
                      <a:endParaRPr lang="fr-FR" sz="110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6473" marR="56473"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a:lnSpc>
                          <a:spcPct val="107000"/>
                        </a:lnSpc>
                        <a:spcAft>
                          <a:spcPts val="0"/>
                        </a:spcAft>
                      </a:pPr>
                      <a:r>
                        <a:rPr lang="fr-FR" sz="1100">
                          <a:solidFill>
                            <a:sysClr val="windowText" lastClr="000000"/>
                          </a:solidFill>
                          <a:effectLst/>
                        </a:rPr>
                        <a:t>25 avenue du Général de Gaulle</a:t>
                      </a:r>
                    </a:p>
                    <a:p>
                      <a:pPr algn="l">
                        <a:lnSpc>
                          <a:spcPct val="107000"/>
                        </a:lnSpc>
                        <a:spcAft>
                          <a:spcPts val="0"/>
                        </a:spcAft>
                      </a:pPr>
                      <a:r>
                        <a:rPr lang="fr-FR" sz="1100">
                          <a:solidFill>
                            <a:sysClr val="windowText" lastClr="000000"/>
                          </a:solidFill>
                          <a:effectLst/>
                        </a:rPr>
                        <a:t>57400 SARREBOURG</a:t>
                      </a:r>
                      <a:endParaRPr lang="fr-FR" sz="110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6473" marR="56473"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953869932"/>
                  </a:ext>
                </a:extLst>
              </a:tr>
              <a:tr h="188328">
                <a:tc>
                  <a:txBody>
                    <a:bodyPr/>
                    <a:lstStyle/>
                    <a:p>
                      <a:pPr algn="l">
                        <a:lnSpc>
                          <a:spcPct val="107000"/>
                        </a:lnSpc>
                        <a:spcAft>
                          <a:spcPts val="0"/>
                        </a:spcAft>
                      </a:pPr>
                      <a:r>
                        <a:rPr lang="fr-FR" sz="1100">
                          <a:solidFill>
                            <a:sysClr val="windowText" lastClr="000000"/>
                          </a:solidFill>
                          <a:effectLst/>
                        </a:rPr>
                        <a:t> </a:t>
                      </a:r>
                      <a:endParaRPr lang="fr-FR" sz="110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6473" marR="56473"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a:lnSpc>
                          <a:spcPct val="107000"/>
                        </a:lnSpc>
                        <a:spcAft>
                          <a:spcPts val="0"/>
                        </a:spcAft>
                      </a:pPr>
                      <a:r>
                        <a:rPr lang="fr-FR" sz="1100">
                          <a:solidFill>
                            <a:sysClr val="windowText" lastClr="000000"/>
                          </a:solidFill>
                          <a:effectLst/>
                        </a:rPr>
                        <a:t> </a:t>
                      </a:r>
                      <a:endParaRPr lang="fr-FR" sz="110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6473" marR="56473"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185305264"/>
                  </a:ext>
                </a:extLst>
              </a:tr>
              <a:tr h="188328">
                <a:tc>
                  <a:txBody>
                    <a:bodyPr/>
                    <a:lstStyle/>
                    <a:p>
                      <a:pPr algn="l">
                        <a:lnSpc>
                          <a:spcPct val="107000"/>
                        </a:lnSpc>
                        <a:spcAft>
                          <a:spcPts val="0"/>
                        </a:spcAft>
                      </a:pPr>
                      <a:r>
                        <a:rPr lang="fr-FR" sz="1100">
                          <a:solidFill>
                            <a:sysClr val="windowText" lastClr="000000"/>
                          </a:solidFill>
                          <a:effectLst/>
                        </a:rPr>
                        <a:t>Accueil téléphonique :</a:t>
                      </a:r>
                      <a:endParaRPr lang="fr-FR" sz="110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6473" marR="56473"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a:lnSpc>
                          <a:spcPct val="107000"/>
                        </a:lnSpc>
                        <a:spcAft>
                          <a:spcPts val="0"/>
                        </a:spcAft>
                      </a:pPr>
                      <a:r>
                        <a:rPr lang="fr-FR" sz="1100" dirty="0">
                          <a:solidFill>
                            <a:sysClr val="windowText" lastClr="000000"/>
                          </a:solidFill>
                          <a:effectLst/>
                        </a:rPr>
                        <a:t>03 87 23 24</a:t>
                      </a:r>
                      <a:r>
                        <a:rPr lang="fr-FR" sz="1100" baseline="0" dirty="0">
                          <a:solidFill>
                            <a:sysClr val="windowText" lastClr="000000"/>
                          </a:solidFill>
                          <a:effectLst/>
                        </a:rPr>
                        <a:t> 25</a:t>
                      </a:r>
                      <a:r>
                        <a:rPr lang="fr-FR" sz="1100" dirty="0">
                          <a:solidFill>
                            <a:sysClr val="windowText" lastClr="000000"/>
                          </a:solidFill>
                          <a:effectLst/>
                        </a:rPr>
                        <a:t> </a:t>
                      </a:r>
                      <a:endParaRPr lang="fr-FR" sz="1100" dirty="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6473" marR="56473"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378179510"/>
                  </a:ext>
                </a:extLst>
              </a:tr>
              <a:tr h="188328">
                <a:tc>
                  <a:txBody>
                    <a:bodyPr/>
                    <a:lstStyle/>
                    <a:p>
                      <a:pPr algn="l">
                        <a:lnSpc>
                          <a:spcPct val="107000"/>
                        </a:lnSpc>
                        <a:spcAft>
                          <a:spcPts val="0"/>
                        </a:spcAft>
                      </a:pPr>
                      <a:r>
                        <a:rPr lang="fr-FR" sz="1100">
                          <a:solidFill>
                            <a:sysClr val="windowText" lastClr="000000"/>
                          </a:solidFill>
                          <a:effectLst/>
                        </a:rPr>
                        <a:t> </a:t>
                      </a:r>
                      <a:endParaRPr lang="fr-FR" sz="110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6473" marR="56473"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a:lnSpc>
                          <a:spcPct val="107000"/>
                        </a:lnSpc>
                        <a:spcAft>
                          <a:spcPts val="0"/>
                        </a:spcAft>
                      </a:pPr>
                      <a:endParaRPr lang="fr-FR" sz="1100" dirty="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6473" marR="56473"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237948572"/>
                  </a:ext>
                </a:extLst>
              </a:tr>
              <a:tr h="188328">
                <a:tc>
                  <a:txBody>
                    <a:bodyPr/>
                    <a:lstStyle/>
                    <a:p>
                      <a:pPr algn="l">
                        <a:lnSpc>
                          <a:spcPct val="107000"/>
                        </a:lnSpc>
                        <a:spcAft>
                          <a:spcPts val="0"/>
                        </a:spcAft>
                      </a:pPr>
                      <a:r>
                        <a:rPr lang="fr-FR" sz="1100">
                          <a:solidFill>
                            <a:sysClr val="windowText" lastClr="000000"/>
                          </a:solidFill>
                          <a:effectLst/>
                        </a:rPr>
                        <a:t> </a:t>
                      </a:r>
                      <a:endParaRPr lang="fr-FR" sz="110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6473" marR="56473"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a:lnSpc>
                          <a:spcPct val="107000"/>
                        </a:lnSpc>
                        <a:spcAft>
                          <a:spcPts val="0"/>
                        </a:spcAft>
                      </a:pPr>
                      <a:r>
                        <a:rPr lang="fr-FR" sz="1100" dirty="0">
                          <a:solidFill>
                            <a:sysClr val="windowText" lastClr="000000"/>
                          </a:solidFill>
                          <a:effectLst/>
                        </a:rPr>
                        <a:t> </a:t>
                      </a:r>
                      <a:endParaRPr lang="fr-FR" sz="1100" dirty="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6473" marR="56473"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272250367"/>
                  </a:ext>
                </a:extLst>
              </a:tr>
              <a:tr h="188328">
                <a:tc>
                  <a:txBody>
                    <a:bodyPr/>
                    <a:lstStyle/>
                    <a:p>
                      <a:pPr algn="l">
                        <a:lnSpc>
                          <a:spcPct val="107000"/>
                        </a:lnSpc>
                        <a:spcAft>
                          <a:spcPts val="0"/>
                        </a:spcAft>
                      </a:pPr>
                      <a:r>
                        <a:rPr lang="fr-FR" sz="1100">
                          <a:solidFill>
                            <a:sysClr val="windowText" lastClr="000000"/>
                          </a:solidFill>
                          <a:effectLst/>
                        </a:rPr>
                        <a:t>Email secrétariat :</a:t>
                      </a:r>
                      <a:endParaRPr lang="fr-FR" sz="110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6473" marR="56473"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a:lnSpc>
                          <a:spcPct val="107000"/>
                        </a:lnSpc>
                        <a:spcAft>
                          <a:spcPts val="0"/>
                        </a:spcAft>
                      </a:pPr>
                      <a:r>
                        <a:rPr lang="fr-FR" sz="1100" dirty="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rPr>
                        <a:t>-</a:t>
                      </a:r>
                    </a:p>
                  </a:txBody>
                  <a:tcPr marL="56473" marR="56473"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393205832"/>
                  </a:ext>
                </a:extLst>
              </a:tr>
              <a:tr h="188328">
                <a:tc>
                  <a:txBody>
                    <a:bodyPr/>
                    <a:lstStyle/>
                    <a:p>
                      <a:pPr algn="l">
                        <a:lnSpc>
                          <a:spcPct val="107000"/>
                        </a:lnSpc>
                        <a:spcAft>
                          <a:spcPts val="0"/>
                        </a:spcAft>
                      </a:pPr>
                      <a:r>
                        <a:rPr lang="fr-FR" sz="1100">
                          <a:solidFill>
                            <a:sysClr val="windowText" lastClr="000000"/>
                          </a:solidFill>
                          <a:effectLst/>
                        </a:rPr>
                        <a:t> </a:t>
                      </a:r>
                      <a:endParaRPr lang="fr-FR" sz="110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6473" marR="56473"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a:lnSpc>
                          <a:spcPct val="107000"/>
                        </a:lnSpc>
                        <a:spcAft>
                          <a:spcPts val="0"/>
                        </a:spcAft>
                      </a:pPr>
                      <a:r>
                        <a:rPr lang="fr-FR" sz="1100">
                          <a:solidFill>
                            <a:sysClr val="windowText" lastClr="000000"/>
                          </a:solidFill>
                          <a:effectLst/>
                        </a:rPr>
                        <a:t> </a:t>
                      </a:r>
                      <a:endParaRPr lang="fr-FR" sz="110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6473" marR="56473"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700731032"/>
                  </a:ext>
                </a:extLst>
              </a:tr>
              <a:tr h="188328">
                <a:tc>
                  <a:txBody>
                    <a:bodyPr/>
                    <a:lstStyle/>
                    <a:p>
                      <a:pPr algn="l">
                        <a:lnSpc>
                          <a:spcPct val="107000"/>
                        </a:lnSpc>
                        <a:spcAft>
                          <a:spcPts val="0"/>
                        </a:spcAft>
                      </a:pPr>
                      <a:endParaRPr lang="fr-FR" sz="110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6473" marR="56473"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a:lnSpc>
                          <a:spcPct val="107000"/>
                        </a:lnSpc>
                        <a:spcAft>
                          <a:spcPts val="0"/>
                        </a:spcAft>
                      </a:pPr>
                      <a:r>
                        <a:rPr lang="fr-FR" sz="900" dirty="0">
                          <a:solidFill>
                            <a:sysClr val="windowText" lastClr="000000"/>
                          </a:solidFill>
                          <a:effectLst/>
                        </a:rPr>
                        <a:t> </a:t>
                      </a:r>
                      <a:endParaRPr lang="fr-FR" sz="900" dirty="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6473" marR="56473"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896876568"/>
                  </a:ext>
                </a:extLst>
              </a:tr>
            </a:tbl>
          </a:graphicData>
        </a:graphic>
      </p:graphicFrame>
      <p:graphicFrame>
        <p:nvGraphicFramePr>
          <p:cNvPr id="3" name="Tableau 2"/>
          <p:cNvGraphicFramePr>
            <a:graphicFrameLocks noGrp="1"/>
          </p:cNvGraphicFramePr>
          <p:nvPr/>
        </p:nvGraphicFramePr>
        <p:xfrm>
          <a:off x="6949812" y="827721"/>
          <a:ext cx="4215130" cy="4010981"/>
        </p:xfrm>
        <a:graphic>
          <a:graphicData uri="http://schemas.openxmlformats.org/drawingml/2006/table">
            <a:tbl>
              <a:tblPr firstRow="1" firstCol="1" bandRow="1">
                <a:tableStyleId>{5C22544A-7EE6-4342-B048-85BDC9FD1C3A}</a:tableStyleId>
              </a:tblPr>
              <a:tblGrid>
                <a:gridCol w="1413510">
                  <a:extLst>
                    <a:ext uri="{9D8B030D-6E8A-4147-A177-3AD203B41FA5}">
                      <a16:colId xmlns:a16="http://schemas.microsoft.com/office/drawing/2014/main" val="1740291678"/>
                    </a:ext>
                  </a:extLst>
                </a:gridCol>
                <a:gridCol w="2801620">
                  <a:extLst>
                    <a:ext uri="{9D8B030D-6E8A-4147-A177-3AD203B41FA5}">
                      <a16:colId xmlns:a16="http://schemas.microsoft.com/office/drawing/2014/main" val="1900127474"/>
                    </a:ext>
                  </a:extLst>
                </a:gridCol>
              </a:tblGrid>
              <a:tr h="321477">
                <a:tc gridSpan="2">
                  <a:txBody>
                    <a:bodyPr/>
                    <a:lstStyle/>
                    <a:p>
                      <a:pPr algn="l">
                        <a:lnSpc>
                          <a:spcPct val="107000"/>
                        </a:lnSpc>
                        <a:spcAft>
                          <a:spcPts val="0"/>
                        </a:spcAft>
                      </a:pPr>
                      <a:r>
                        <a:rPr lang="fr-FR" sz="1400">
                          <a:solidFill>
                            <a:sysClr val="windowText" lastClr="000000"/>
                          </a:solidFill>
                          <a:effectLst/>
                        </a:rPr>
                        <a:t>Ressources interventionnelles disponibles</a:t>
                      </a:r>
                      <a:endParaRPr lang="fr-FR" sz="140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hMerge="1">
                  <a:txBody>
                    <a:bodyPr/>
                    <a:lstStyle/>
                    <a:p>
                      <a:endParaRPr lang="fr-FR"/>
                    </a:p>
                  </a:txBody>
                  <a:tcPr/>
                </a:tc>
                <a:extLst>
                  <a:ext uri="{0D108BD9-81ED-4DB2-BD59-A6C34878D82A}">
                    <a16:rowId xmlns:a16="http://schemas.microsoft.com/office/drawing/2014/main" val="1542454771"/>
                  </a:ext>
                </a:extLst>
              </a:tr>
              <a:tr h="201857">
                <a:tc>
                  <a:txBody>
                    <a:bodyPr/>
                    <a:lstStyle/>
                    <a:p>
                      <a:pPr algn="l">
                        <a:lnSpc>
                          <a:spcPct val="107000"/>
                        </a:lnSpc>
                        <a:spcAft>
                          <a:spcPts val="0"/>
                        </a:spcAft>
                      </a:pPr>
                      <a:r>
                        <a:rPr lang="fr-FR" sz="1100">
                          <a:solidFill>
                            <a:sysClr val="windowText" lastClr="000000"/>
                          </a:solidFill>
                          <a:effectLst/>
                        </a:rPr>
                        <a:t>Anesthésie :</a:t>
                      </a:r>
                      <a:endParaRPr lang="fr-FR" sz="110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algn="l">
                        <a:lnSpc>
                          <a:spcPct val="107000"/>
                        </a:lnSpc>
                        <a:spcAft>
                          <a:spcPts val="0"/>
                        </a:spcAft>
                      </a:pPr>
                      <a:r>
                        <a:rPr lang="fr-FR" sz="1100">
                          <a:solidFill>
                            <a:sysClr val="windowText" lastClr="000000"/>
                          </a:solidFill>
                          <a:effectLst/>
                        </a:rPr>
                        <a:t>Non</a:t>
                      </a:r>
                      <a:endParaRPr lang="fr-FR" sz="110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mpd="sng">
                      <a:noFill/>
                    </a:lnL>
                    <a:lnR w="12700" cmpd="sng">
                      <a:noFill/>
                    </a:lnR>
                    <a:lnT w="381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443660050"/>
                  </a:ext>
                </a:extLst>
              </a:tr>
              <a:tr h="201857">
                <a:tc gridSpan="2">
                  <a:txBody>
                    <a:bodyPr/>
                    <a:lstStyle/>
                    <a:p>
                      <a:pPr algn="l">
                        <a:lnSpc>
                          <a:spcPct val="107000"/>
                        </a:lnSpc>
                        <a:spcAft>
                          <a:spcPts val="0"/>
                        </a:spcAft>
                      </a:pPr>
                      <a:r>
                        <a:rPr lang="fr-FR" sz="1100">
                          <a:solidFill>
                            <a:sysClr val="windowText" lastClr="000000"/>
                          </a:solidFill>
                          <a:effectLst/>
                        </a:rPr>
                        <a:t>Pour les blocs nerveux périphériques</a:t>
                      </a:r>
                      <a:endParaRPr lang="fr-FR" sz="110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hMerge="1">
                  <a:txBody>
                    <a:bodyPr/>
                    <a:lstStyle/>
                    <a:p>
                      <a:endParaRPr lang="fr-FR"/>
                    </a:p>
                  </a:txBody>
                  <a:tcPr/>
                </a:tc>
                <a:extLst>
                  <a:ext uri="{0D108BD9-81ED-4DB2-BD59-A6C34878D82A}">
                    <a16:rowId xmlns:a16="http://schemas.microsoft.com/office/drawing/2014/main" val="3327481570"/>
                  </a:ext>
                </a:extLst>
              </a:tr>
              <a:tr h="211203">
                <a:tc>
                  <a:txBody>
                    <a:bodyPr/>
                    <a:lstStyle/>
                    <a:p>
                      <a:pPr algn="l">
                        <a:lnSpc>
                          <a:spcPct val="107000"/>
                        </a:lnSpc>
                        <a:spcAft>
                          <a:spcPts val="0"/>
                        </a:spcAft>
                      </a:pPr>
                      <a:r>
                        <a:rPr lang="fr-FR" sz="1100">
                          <a:solidFill>
                            <a:sysClr val="windowText" lastClr="000000"/>
                          </a:solidFill>
                          <a:effectLst/>
                        </a:rPr>
                        <a:t> </a:t>
                      </a:r>
                      <a:endParaRPr lang="fr-FR" sz="110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a:lnSpc>
                          <a:spcPct val="107000"/>
                        </a:lnSpc>
                        <a:spcAft>
                          <a:spcPts val="0"/>
                        </a:spcAft>
                      </a:pPr>
                      <a:r>
                        <a:rPr lang="fr-FR" sz="1100" dirty="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rPr>
                        <a:t>-</a:t>
                      </a:r>
                    </a:p>
                  </a:txBody>
                  <a:tcPr marL="68580" marR="6858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966175859"/>
                  </a:ext>
                </a:extLst>
              </a:tr>
              <a:tr h="201857">
                <a:tc>
                  <a:txBody>
                    <a:bodyPr/>
                    <a:lstStyle/>
                    <a:p>
                      <a:pPr algn="l">
                        <a:lnSpc>
                          <a:spcPct val="107000"/>
                        </a:lnSpc>
                        <a:spcAft>
                          <a:spcPts val="0"/>
                        </a:spcAft>
                      </a:pPr>
                      <a:r>
                        <a:rPr lang="fr-FR" sz="1100">
                          <a:solidFill>
                            <a:sysClr val="windowText" lastClr="000000"/>
                          </a:solidFill>
                          <a:effectLst/>
                        </a:rPr>
                        <a:t> </a:t>
                      </a:r>
                      <a:endParaRPr lang="fr-FR" sz="110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a:lnSpc>
                          <a:spcPct val="107000"/>
                        </a:lnSpc>
                        <a:spcAft>
                          <a:spcPts val="0"/>
                        </a:spcAft>
                      </a:pPr>
                      <a:r>
                        <a:rPr lang="fr-FR" sz="1100" dirty="0">
                          <a:solidFill>
                            <a:sysClr val="windowText" lastClr="000000"/>
                          </a:solidFill>
                          <a:effectLst/>
                        </a:rPr>
                        <a:t> </a:t>
                      </a:r>
                      <a:endParaRPr lang="fr-FR" sz="1100" dirty="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956517077"/>
                  </a:ext>
                </a:extLst>
              </a:tr>
              <a:tr h="201857">
                <a:tc gridSpan="2">
                  <a:txBody>
                    <a:bodyPr/>
                    <a:lstStyle/>
                    <a:p>
                      <a:pPr algn="l">
                        <a:lnSpc>
                          <a:spcPct val="107000"/>
                        </a:lnSpc>
                        <a:spcAft>
                          <a:spcPts val="0"/>
                        </a:spcAft>
                      </a:pPr>
                      <a:r>
                        <a:rPr lang="fr-FR" sz="1100" dirty="0">
                          <a:solidFill>
                            <a:sysClr val="windowText" lastClr="000000"/>
                          </a:solidFill>
                          <a:effectLst/>
                        </a:rPr>
                        <a:t>Pour l’analgésie périmédullaire</a:t>
                      </a:r>
                      <a:endParaRPr lang="fr-FR" sz="1100" dirty="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hMerge="1">
                  <a:txBody>
                    <a:bodyPr/>
                    <a:lstStyle/>
                    <a:p>
                      <a:endParaRPr lang="fr-FR"/>
                    </a:p>
                  </a:txBody>
                  <a:tcPr/>
                </a:tc>
                <a:extLst>
                  <a:ext uri="{0D108BD9-81ED-4DB2-BD59-A6C34878D82A}">
                    <a16:rowId xmlns:a16="http://schemas.microsoft.com/office/drawing/2014/main" val="752520320"/>
                  </a:ext>
                </a:extLst>
              </a:tr>
              <a:tr h="211203">
                <a:tc>
                  <a:txBody>
                    <a:bodyPr/>
                    <a:lstStyle/>
                    <a:p>
                      <a:pPr algn="l">
                        <a:lnSpc>
                          <a:spcPct val="107000"/>
                        </a:lnSpc>
                        <a:spcAft>
                          <a:spcPts val="0"/>
                        </a:spcAft>
                      </a:pPr>
                      <a:r>
                        <a:rPr lang="fr-FR" sz="1100">
                          <a:solidFill>
                            <a:sysClr val="windowText" lastClr="000000"/>
                          </a:solidFill>
                          <a:effectLst/>
                        </a:rPr>
                        <a:t> </a:t>
                      </a:r>
                      <a:endParaRPr lang="fr-FR" sz="110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a:lnSpc>
                          <a:spcPct val="107000"/>
                        </a:lnSpc>
                        <a:spcAft>
                          <a:spcPts val="0"/>
                        </a:spcAft>
                      </a:pPr>
                      <a:r>
                        <a:rPr lang="fr-FR" sz="1100" dirty="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rPr>
                        <a:t>-</a:t>
                      </a:r>
                    </a:p>
                  </a:txBody>
                  <a:tcPr marL="68580" marR="6858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835577356"/>
                  </a:ext>
                </a:extLst>
              </a:tr>
              <a:tr h="201857">
                <a:tc>
                  <a:txBody>
                    <a:bodyPr/>
                    <a:lstStyle/>
                    <a:p>
                      <a:pPr algn="l">
                        <a:lnSpc>
                          <a:spcPct val="107000"/>
                        </a:lnSpc>
                        <a:spcAft>
                          <a:spcPts val="0"/>
                        </a:spcAft>
                      </a:pPr>
                      <a:r>
                        <a:rPr lang="fr-FR" sz="1100">
                          <a:solidFill>
                            <a:sysClr val="windowText" lastClr="000000"/>
                          </a:solidFill>
                          <a:effectLst/>
                        </a:rPr>
                        <a:t> </a:t>
                      </a:r>
                      <a:endParaRPr lang="fr-FR" sz="110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a:lnSpc>
                          <a:spcPct val="107000"/>
                        </a:lnSpc>
                        <a:spcAft>
                          <a:spcPts val="0"/>
                        </a:spcAft>
                      </a:pPr>
                      <a:r>
                        <a:rPr lang="fr-FR" sz="1100">
                          <a:solidFill>
                            <a:sysClr val="windowText" lastClr="000000"/>
                          </a:solidFill>
                          <a:effectLst/>
                        </a:rPr>
                        <a:t> </a:t>
                      </a:r>
                      <a:endParaRPr lang="fr-FR" sz="110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157487162"/>
                  </a:ext>
                </a:extLst>
              </a:tr>
              <a:tr h="413061">
                <a:tc gridSpan="2">
                  <a:txBody>
                    <a:bodyPr/>
                    <a:lstStyle/>
                    <a:p>
                      <a:pPr algn="l">
                        <a:lnSpc>
                          <a:spcPct val="107000"/>
                        </a:lnSpc>
                        <a:spcAft>
                          <a:spcPts val="0"/>
                        </a:spcAft>
                      </a:pPr>
                      <a:r>
                        <a:rPr lang="fr-FR" sz="1100" dirty="0">
                          <a:solidFill>
                            <a:sysClr val="windowText" lastClr="000000"/>
                          </a:solidFill>
                          <a:effectLst/>
                        </a:rPr>
                        <a:t>Suivi et gestion des dispositifs à demeure (cathéter périnerveux ou péridural, pompe intrathécale)</a:t>
                      </a:r>
                      <a:endParaRPr lang="fr-FR" sz="1100" dirty="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hMerge="1">
                  <a:txBody>
                    <a:bodyPr/>
                    <a:lstStyle/>
                    <a:p>
                      <a:endParaRPr lang="fr-FR"/>
                    </a:p>
                  </a:txBody>
                  <a:tcPr/>
                </a:tc>
                <a:extLst>
                  <a:ext uri="{0D108BD9-81ED-4DB2-BD59-A6C34878D82A}">
                    <a16:rowId xmlns:a16="http://schemas.microsoft.com/office/drawing/2014/main" val="3875470066"/>
                  </a:ext>
                </a:extLst>
              </a:tr>
              <a:tr h="201857">
                <a:tc>
                  <a:txBody>
                    <a:bodyPr/>
                    <a:lstStyle/>
                    <a:p>
                      <a:pPr algn="l">
                        <a:lnSpc>
                          <a:spcPct val="107000"/>
                        </a:lnSpc>
                        <a:spcAft>
                          <a:spcPts val="0"/>
                        </a:spcAft>
                      </a:pPr>
                      <a:r>
                        <a:rPr lang="fr-FR" sz="1100">
                          <a:solidFill>
                            <a:sysClr val="windowText" lastClr="000000"/>
                          </a:solidFill>
                          <a:effectLst/>
                        </a:rPr>
                        <a:t> </a:t>
                      </a:r>
                      <a:endParaRPr lang="fr-FR" sz="110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a:lnSpc>
                          <a:spcPct val="107000"/>
                        </a:lnSpc>
                        <a:spcAft>
                          <a:spcPts val="0"/>
                        </a:spcAft>
                      </a:pPr>
                      <a:r>
                        <a:rPr lang="fr-FR" sz="1100">
                          <a:solidFill>
                            <a:sysClr val="windowText" lastClr="000000"/>
                          </a:solidFill>
                          <a:effectLst/>
                        </a:rPr>
                        <a:t>Non</a:t>
                      </a:r>
                      <a:endParaRPr lang="fr-FR" sz="110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662989568"/>
                  </a:ext>
                </a:extLst>
              </a:tr>
              <a:tr h="201857">
                <a:tc>
                  <a:txBody>
                    <a:bodyPr/>
                    <a:lstStyle/>
                    <a:p>
                      <a:pPr algn="l">
                        <a:lnSpc>
                          <a:spcPct val="107000"/>
                        </a:lnSpc>
                        <a:spcAft>
                          <a:spcPts val="0"/>
                        </a:spcAft>
                      </a:pPr>
                      <a:r>
                        <a:rPr lang="fr-FR" sz="1100">
                          <a:solidFill>
                            <a:sysClr val="windowText" lastClr="000000"/>
                          </a:solidFill>
                          <a:effectLst/>
                        </a:rPr>
                        <a:t> </a:t>
                      </a:r>
                      <a:endParaRPr lang="fr-FR" sz="110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a:lnSpc>
                          <a:spcPct val="107000"/>
                        </a:lnSpc>
                        <a:spcAft>
                          <a:spcPts val="0"/>
                        </a:spcAft>
                      </a:pPr>
                      <a:r>
                        <a:rPr lang="fr-FR" sz="1100">
                          <a:solidFill>
                            <a:sysClr val="windowText" lastClr="000000"/>
                          </a:solidFill>
                          <a:effectLst/>
                        </a:rPr>
                        <a:t> </a:t>
                      </a:r>
                      <a:endParaRPr lang="fr-FR" sz="110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626270471"/>
                  </a:ext>
                </a:extLst>
              </a:tr>
              <a:tr h="413061">
                <a:tc>
                  <a:txBody>
                    <a:bodyPr/>
                    <a:lstStyle/>
                    <a:p>
                      <a:pPr algn="l">
                        <a:lnSpc>
                          <a:spcPct val="107000"/>
                        </a:lnSpc>
                        <a:spcAft>
                          <a:spcPts val="0"/>
                        </a:spcAft>
                      </a:pPr>
                      <a:r>
                        <a:rPr lang="fr-FR" sz="1100">
                          <a:solidFill>
                            <a:sysClr val="windowText" lastClr="000000"/>
                          </a:solidFill>
                          <a:effectLst/>
                        </a:rPr>
                        <a:t>Radiologie interventionnelle :</a:t>
                      </a:r>
                      <a:endParaRPr lang="fr-FR" sz="110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a:lnSpc>
                          <a:spcPct val="107000"/>
                        </a:lnSpc>
                        <a:spcAft>
                          <a:spcPts val="0"/>
                        </a:spcAft>
                      </a:pPr>
                      <a:r>
                        <a:rPr lang="fr-FR" sz="1100">
                          <a:solidFill>
                            <a:sysClr val="windowText" lastClr="000000"/>
                          </a:solidFill>
                          <a:effectLst/>
                        </a:rPr>
                        <a:t>Non </a:t>
                      </a:r>
                      <a:endParaRPr lang="fr-FR" sz="110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543218668"/>
                  </a:ext>
                </a:extLst>
              </a:tr>
              <a:tr h="211203">
                <a:tc>
                  <a:txBody>
                    <a:bodyPr/>
                    <a:lstStyle/>
                    <a:p>
                      <a:pPr algn="l">
                        <a:lnSpc>
                          <a:spcPct val="107000"/>
                        </a:lnSpc>
                        <a:spcAft>
                          <a:spcPts val="0"/>
                        </a:spcAft>
                      </a:pPr>
                      <a:r>
                        <a:rPr lang="fr-FR" sz="1100">
                          <a:solidFill>
                            <a:sysClr val="windowText" lastClr="000000"/>
                          </a:solidFill>
                          <a:effectLst/>
                        </a:rPr>
                        <a:t> </a:t>
                      </a:r>
                      <a:endParaRPr lang="fr-FR" sz="110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a:lnSpc>
                          <a:spcPct val="107000"/>
                        </a:lnSpc>
                        <a:spcAft>
                          <a:spcPts val="0"/>
                        </a:spcAft>
                      </a:pPr>
                      <a:endParaRPr lang="fr-FR" sz="110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573913011"/>
                  </a:ext>
                </a:extLst>
              </a:tr>
              <a:tr h="201857">
                <a:tc>
                  <a:txBody>
                    <a:bodyPr/>
                    <a:lstStyle/>
                    <a:p>
                      <a:pPr algn="l">
                        <a:lnSpc>
                          <a:spcPct val="107000"/>
                        </a:lnSpc>
                        <a:spcAft>
                          <a:spcPts val="0"/>
                        </a:spcAft>
                      </a:pPr>
                      <a:r>
                        <a:rPr lang="fr-FR" sz="1100">
                          <a:solidFill>
                            <a:sysClr val="windowText" lastClr="000000"/>
                          </a:solidFill>
                          <a:effectLst/>
                        </a:rPr>
                        <a:t> </a:t>
                      </a:r>
                      <a:endParaRPr lang="fr-FR" sz="110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a:lnSpc>
                          <a:spcPct val="107000"/>
                        </a:lnSpc>
                        <a:spcAft>
                          <a:spcPts val="0"/>
                        </a:spcAft>
                      </a:pPr>
                      <a:r>
                        <a:rPr lang="fr-FR" sz="1100">
                          <a:solidFill>
                            <a:sysClr val="windowText" lastClr="000000"/>
                          </a:solidFill>
                          <a:effectLst/>
                        </a:rPr>
                        <a:t> </a:t>
                      </a:r>
                      <a:endParaRPr lang="fr-FR" sz="110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185560222"/>
                  </a:ext>
                </a:extLst>
              </a:tr>
              <a:tr h="201857">
                <a:tc>
                  <a:txBody>
                    <a:bodyPr/>
                    <a:lstStyle/>
                    <a:p>
                      <a:pPr algn="l">
                        <a:lnSpc>
                          <a:spcPct val="107000"/>
                        </a:lnSpc>
                        <a:spcAft>
                          <a:spcPts val="0"/>
                        </a:spcAft>
                      </a:pPr>
                      <a:r>
                        <a:rPr lang="fr-FR" sz="1100">
                          <a:solidFill>
                            <a:sysClr val="windowText" lastClr="000000"/>
                          </a:solidFill>
                          <a:effectLst/>
                        </a:rPr>
                        <a:t>Chirurgie :</a:t>
                      </a:r>
                      <a:endParaRPr lang="fr-FR" sz="110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a:lnSpc>
                          <a:spcPct val="107000"/>
                        </a:lnSpc>
                        <a:spcAft>
                          <a:spcPts val="0"/>
                        </a:spcAft>
                      </a:pPr>
                      <a:r>
                        <a:rPr lang="fr-FR" sz="1100">
                          <a:solidFill>
                            <a:sysClr val="windowText" lastClr="000000"/>
                          </a:solidFill>
                          <a:effectLst/>
                        </a:rPr>
                        <a:t>Non</a:t>
                      </a:r>
                      <a:endParaRPr lang="fr-FR" sz="110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763211780"/>
                  </a:ext>
                </a:extLst>
              </a:tr>
              <a:tr h="211203">
                <a:tc>
                  <a:txBody>
                    <a:bodyPr/>
                    <a:lstStyle/>
                    <a:p>
                      <a:pPr algn="l">
                        <a:lnSpc>
                          <a:spcPct val="107000"/>
                        </a:lnSpc>
                        <a:spcAft>
                          <a:spcPts val="0"/>
                        </a:spcAft>
                      </a:pPr>
                      <a:r>
                        <a:rPr lang="fr-FR" sz="1100">
                          <a:solidFill>
                            <a:sysClr val="windowText" lastClr="000000"/>
                          </a:solidFill>
                          <a:effectLst/>
                        </a:rPr>
                        <a:t> </a:t>
                      </a:r>
                      <a:endParaRPr lang="fr-FR" sz="110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a:lnSpc>
                          <a:spcPct val="107000"/>
                        </a:lnSpc>
                        <a:spcAft>
                          <a:spcPts val="0"/>
                        </a:spcAft>
                      </a:pPr>
                      <a:endParaRPr lang="fr-FR" sz="110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090702347"/>
                  </a:ext>
                </a:extLst>
              </a:tr>
              <a:tr h="201857">
                <a:tc>
                  <a:txBody>
                    <a:bodyPr/>
                    <a:lstStyle/>
                    <a:p>
                      <a:pPr algn="l">
                        <a:lnSpc>
                          <a:spcPct val="107000"/>
                        </a:lnSpc>
                        <a:spcAft>
                          <a:spcPts val="0"/>
                        </a:spcAft>
                      </a:pPr>
                      <a:r>
                        <a:rPr lang="fr-FR" sz="1100">
                          <a:solidFill>
                            <a:sysClr val="windowText" lastClr="000000"/>
                          </a:solidFill>
                          <a:effectLst/>
                        </a:rPr>
                        <a:t> </a:t>
                      </a:r>
                      <a:endParaRPr lang="fr-FR" sz="110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a:lnSpc>
                          <a:spcPct val="107000"/>
                        </a:lnSpc>
                        <a:spcAft>
                          <a:spcPts val="0"/>
                        </a:spcAft>
                      </a:pPr>
                      <a:r>
                        <a:rPr lang="fr-FR" sz="1100" dirty="0">
                          <a:solidFill>
                            <a:sysClr val="windowText" lastClr="000000"/>
                          </a:solidFill>
                          <a:effectLst/>
                        </a:rPr>
                        <a:t> </a:t>
                      </a:r>
                      <a:endParaRPr lang="fr-FR" sz="1100" dirty="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576152495"/>
                  </a:ext>
                </a:extLst>
              </a:tr>
            </a:tbl>
          </a:graphicData>
        </a:graphic>
      </p:graphicFrame>
      <p:sp>
        <p:nvSpPr>
          <p:cNvPr id="12" name="Bouton d'action : Retour 11">
            <a:hlinkClick r:id="rId10" action="ppaction://hlinksldjump" highlightClick="1"/>
          </p:cNvPr>
          <p:cNvSpPr/>
          <p:nvPr/>
        </p:nvSpPr>
        <p:spPr>
          <a:xfrm>
            <a:off x="11604625" y="138516"/>
            <a:ext cx="476250" cy="478595"/>
          </a:xfrm>
          <a:prstGeom prst="actionButtonReturn">
            <a:avLst/>
          </a:prstGeom>
          <a:solidFill>
            <a:srgbClr val="EADB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3" name="ZoneTexte 12"/>
          <p:cNvSpPr txBox="1"/>
          <p:nvPr/>
        </p:nvSpPr>
        <p:spPr>
          <a:xfrm>
            <a:off x="9525" y="6594559"/>
            <a:ext cx="1646605" cy="253916"/>
          </a:xfrm>
          <a:prstGeom prst="rect">
            <a:avLst/>
          </a:prstGeom>
        </p:spPr>
        <p:txBody>
          <a:bodyPr wrap="none" rtlCol="0">
            <a:spAutoFit/>
          </a:bodyPr>
          <a:lstStyle/>
          <a:p>
            <a:pPr marL="0" indent="0" algn="ctr">
              <a:buNone/>
            </a:pPr>
            <a:r>
              <a:rPr lang="fr-FR" sz="1050" i="1"/>
              <a:t>Enquête DSRC NEON, 2022</a:t>
            </a:r>
          </a:p>
        </p:txBody>
      </p:sp>
    </p:spTree>
    <p:extLst>
      <p:ext uri="{BB962C8B-B14F-4D97-AF65-F5344CB8AC3E}">
        <p14:creationId xmlns:p14="http://schemas.microsoft.com/office/powerpoint/2010/main" val="363913382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26" name="Image 2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79833" y="3866658"/>
            <a:ext cx="5149542" cy="1582555"/>
          </a:xfrm>
          <a:prstGeom prst="rect">
            <a:avLst/>
          </a:prstGeom>
        </p:spPr>
      </p:pic>
      <p:pic>
        <p:nvPicPr>
          <p:cNvPr id="30" name="Image 2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79833" y="1033464"/>
            <a:ext cx="5149542" cy="2416318"/>
          </a:xfrm>
          <a:prstGeom prst="rect">
            <a:avLst/>
          </a:prstGeom>
        </p:spPr>
      </p:pic>
      <p:sp>
        <p:nvSpPr>
          <p:cNvPr id="31" name="ZoneTexte 30"/>
          <p:cNvSpPr txBox="1"/>
          <p:nvPr/>
        </p:nvSpPr>
        <p:spPr>
          <a:xfrm>
            <a:off x="1279833" y="301666"/>
            <a:ext cx="1698607" cy="369332"/>
          </a:xfrm>
          <a:prstGeom prst="rect">
            <a:avLst/>
          </a:prstGeom>
        </p:spPr>
        <p:txBody>
          <a:bodyPr wrap="none" rtlCol="0">
            <a:spAutoFit/>
          </a:bodyPr>
          <a:lstStyle/>
          <a:p>
            <a:r>
              <a:rPr lang="fr-FR" b="1" dirty="0"/>
              <a:t>CH ROBERT PAX</a:t>
            </a:r>
            <a:endParaRPr lang="fr-FR" dirty="0"/>
          </a:p>
        </p:txBody>
      </p:sp>
      <p:pic>
        <p:nvPicPr>
          <p:cNvPr id="7" name="Imag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5400000">
            <a:off x="2698671" y="331301"/>
            <a:ext cx="400110" cy="400110"/>
          </a:xfrm>
          <a:prstGeom prst="rect">
            <a:avLst/>
          </a:prstGeom>
        </p:spPr>
      </p:pic>
      <p:pic>
        <p:nvPicPr>
          <p:cNvPr id="8" name="Image 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279833" y="252816"/>
            <a:ext cx="404990" cy="409869"/>
          </a:xfrm>
          <a:prstGeom prst="rect">
            <a:avLst/>
          </a:prstGeom>
        </p:spPr>
      </p:pic>
      <p:sp>
        <p:nvSpPr>
          <p:cNvPr id="11" name="Bouton d'action : Retour 10">
            <a:hlinkClick r:id="rId7" action="ppaction://hlinksldjump" highlightClick="1"/>
          </p:cNvPr>
          <p:cNvSpPr/>
          <p:nvPr/>
        </p:nvSpPr>
        <p:spPr>
          <a:xfrm>
            <a:off x="11604625" y="138516"/>
            <a:ext cx="476250" cy="478595"/>
          </a:xfrm>
          <a:prstGeom prst="actionButtonReturn">
            <a:avLst/>
          </a:prstGeom>
          <a:solidFill>
            <a:srgbClr val="EADB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22" name="Image 21"/>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836409" y="1033462"/>
            <a:ext cx="4328535" cy="2576012"/>
          </a:xfrm>
          <a:prstGeom prst="rect">
            <a:avLst/>
          </a:prstGeom>
        </p:spPr>
      </p:pic>
      <p:pic>
        <p:nvPicPr>
          <p:cNvPr id="23" name="Image 22"/>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6836406" y="3676850"/>
            <a:ext cx="4328535" cy="554248"/>
          </a:xfrm>
          <a:prstGeom prst="rect">
            <a:avLst/>
          </a:prstGeom>
        </p:spPr>
      </p:pic>
      <p:pic>
        <p:nvPicPr>
          <p:cNvPr id="24" name="Image 23"/>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6836692" y="4308106"/>
            <a:ext cx="4328535" cy="591154"/>
          </a:xfrm>
          <a:prstGeom prst="rect">
            <a:avLst/>
          </a:prstGeom>
        </p:spPr>
      </p:pic>
      <p:sp>
        <p:nvSpPr>
          <p:cNvPr id="18" name="ZoneTexte 17"/>
          <p:cNvSpPr txBox="1"/>
          <p:nvPr/>
        </p:nvSpPr>
        <p:spPr>
          <a:xfrm>
            <a:off x="9525" y="6594559"/>
            <a:ext cx="1646605" cy="253916"/>
          </a:xfrm>
          <a:prstGeom prst="rect">
            <a:avLst/>
          </a:prstGeom>
        </p:spPr>
        <p:txBody>
          <a:bodyPr wrap="none" rtlCol="0">
            <a:spAutoFit/>
          </a:bodyPr>
          <a:lstStyle/>
          <a:p>
            <a:pPr marL="0" indent="0" algn="ctr">
              <a:buNone/>
            </a:pPr>
            <a:r>
              <a:rPr lang="fr-FR" sz="1050" i="1"/>
              <a:t>Enquête DSRC NEON, 2022</a:t>
            </a:r>
          </a:p>
        </p:txBody>
      </p:sp>
      <p:graphicFrame>
        <p:nvGraphicFramePr>
          <p:cNvPr id="2" name="Tableau 1"/>
          <p:cNvGraphicFramePr>
            <a:graphicFrameLocks noGrp="1"/>
          </p:cNvGraphicFramePr>
          <p:nvPr>
            <p:extLst>
              <p:ext uri="{D42A27DB-BD31-4B8C-83A1-F6EECF244321}">
                <p14:modId xmlns:p14="http://schemas.microsoft.com/office/powerpoint/2010/main" val="2667731070"/>
              </p:ext>
            </p:extLst>
          </p:nvPr>
        </p:nvGraphicFramePr>
        <p:xfrm>
          <a:off x="1377061" y="827781"/>
          <a:ext cx="5052314" cy="5264692"/>
        </p:xfrm>
        <a:graphic>
          <a:graphicData uri="http://schemas.openxmlformats.org/drawingml/2006/table">
            <a:tbl>
              <a:tblPr firstRow="1" firstCol="1" bandRow="1">
                <a:tableStyleId>{5C22544A-7EE6-4342-B048-85BDC9FD1C3A}</a:tableStyleId>
              </a:tblPr>
              <a:tblGrid>
                <a:gridCol w="2149679">
                  <a:extLst>
                    <a:ext uri="{9D8B030D-6E8A-4147-A177-3AD203B41FA5}">
                      <a16:colId xmlns:a16="http://schemas.microsoft.com/office/drawing/2014/main" val="2808906196"/>
                    </a:ext>
                  </a:extLst>
                </a:gridCol>
                <a:gridCol w="2902635">
                  <a:extLst>
                    <a:ext uri="{9D8B030D-6E8A-4147-A177-3AD203B41FA5}">
                      <a16:colId xmlns:a16="http://schemas.microsoft.com/office/drawing/2014/main" val="755750586"/>
                    </a:ext>
                  </a:extLst>
                </a:gridCol>
              </a:tblGrid>
              <a:tr h="245382">
                <a:tc gridSpan="2">
                  <a:txBody>
                    <a:bodyPr/>
                    <a:lstStyle/>
                    <a:p>
                      <a:pPr algn="l">
                        <a:lnSpc>
                          <a:spcPct val="107000"/>
                        </a:lnSpc>
                        <a:spcAft>
                          <a:spcPts val="0"/>
                        </a:spcAft>
                      </a:pPr>
                      <a:r>
                        <a:rPr lang="fr-FR" sz="1400">
                          <a:solidFill>
                            <a:sysClr val="windowText" lastClr="000000"/>
                          </a:solidFill>
                          <a:effectLst/>
                        </a:rPr>
                        <a:t>Informations générales</a:t>
                      </a:r>
                      <a:endParaRPr lang="fr-FR" sz="140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6818" marR="56818" marT="0" marB="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hMerge="1">
                  <a:txBody>
                    <a:bodyPr/>
                    <a:lstStyle/>
                    <a:p>
                      <a:endParaRPr lang="fr-FR"/>
                    </a:p>
                  </a:txBody>
                  <a:tcPr/>
                </a:tc>
                <a:extLst>
                  <a:ext uri="{0D108BD9-81ED-4DB2-BD59-A6C34878D82A}">
                    <a16:rowId xmlns:a16="http://schemas.microsoft.com/office/drawing/2014/main" val="9845588"/>
                  </a:ext>
                </a:extLst>
              </a:tr>
              <a:tr h="192823">
                <a:tc>
                  <a:txBody>
                    <a:bodyPr/>
                    <a:lstStyle/>
                    <a:p>
                      <a:pPr algn="l">
                        <a:lnSpc>
                          <a:spcPct val="107000"/>
                        </a:lnSpc>
                        <a:spcAft>
                          <a:spcPts val="0"/>
                        </a:spcAft>
                      </a:pPr>
                      <a:r>
                        <a:rPr lang="fr-FR" sz="1100">
                          <a:solidFill>
                            <a:sysClr val="windowText" lastClr="000000"/>
                          </a:solidFill>
                          <a:effectLst/>
                        </a:rPr>
                        <a:t> Médecin responsable :</a:t>
                      </a:r>
                      <a:endParaRPr lang="fr-FR" sz="110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6818" marR="56818" marT="0" marB="0">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algn="l">
                        <a:lnSpc>
                          <a:spcPct val="107000"/>
                        </a:lnSpc>
                        <a:spcAft>
                          <a:spcPts val="0"/>
                        </a:spcAft>
                      </a:pPr>
                      <a:r>
                        <a:rPr lang="fr-FR" sz="1100" dirty="0">
                          <a:solidFill>
                            <a:sysClr val="windowText" lastClr="000000"/>
                          </a:solidFill>
                          <a:effectLst/>
                        </a:rPr>
                        <a:t>Dr Farid AREZKI</a:t>
                      </a:r>
                      <a:endParaRPr lang="fr-FR" sz="1100" dirty="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6818" marR="56818" marT="0" marB="0">
                    <a:lnL w="12700" cmpd="sng">
                      <a:noFill/>
                    </a:lnL>
                    <a:lnR w="12700" cmpd="sng">
                      <a:noFill/>
                    </a:lnR>
                    <a:lnT w="381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454407653"/>
                  </a:ext>
                </a:extLst>
              </a:tr>
              <a:tr h="192823">
                <a:tc>
                  <a:txBody>
                    <a:bodyPr/>
                    <a:lstStyle/>
                    <a:p>
                      <a:pPr algn="l">
                        <a:lnSpc>
                          <a:spcPct val="107000"/>
                        </a:lnSpc>
                        <a:spcAft>
                          <a:spcPts val="0"/>
                        </a:spcAft>
                      </a:pPr>
                      <a:r>
                        <a:rPr lang="fr-FR" sz="1100">
                          <a:solidFill>
                            <a:sysClr val="windowText" lastClr="000000"/>
                          </a:solidFill>
                          <a:effectLst/>
                        </a:rPr>
                        <a:t> </a:t>
                      </a:r>
                      <a:endParaRPr lang="fr-FR" sz="110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6818" marR="56818"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a:lnSpc>
                          <a:spcPct val="107000"/>
                        </a:lnSpc>
                        <a:spcAft>
                          <a:spcPts val="0"/>
                        </a:spcAft>
                      </a:pPr>
                      <a:r>
                        <a:rPr lang="fr-FR" sz="1100">
                          <a:solidFill>
                            <a:sysClr val="windowText" lastClr="000000"/>
                          </a:solidFill>
                          <a:effectLst/>
                        </a:rPr>
                        <a:t> </a:t>
                      </a:r>
                      <a:endParaRPr lang="fr-FR" sz="110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6818" marR="56818"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413511905"/>
                  </a:ext>
                </a:extLst>
              </a:tr>
              <a:tr h="192823">
                <a:tc>
                  <a:txBody>
                    <a:bodyPr/>
                    <a:lstStyle/>
                    <a:p>
                      <a:pPr algn="l">
                        <a:lnSpc>
                          <a:spcPct val="107000"/>
                        </a:lnSpc>
                        <a:spcAft>
                          <a:spcPts val="0"/>
                        </a:spcAft>
                      </a:pPr>
                      <a:r>
                        <a:rPr lang="fr-FR" sz="1100">
                          <a:solidFill>
                            <a:sysClr val="windowText" lastClr="000000"/>
                          </a:solidFill>
                          <a:effectLst/>
                        </a:rPr>
                        <a:t>Labellisation SDC :</a:t>
                      </a:r>
                      <a:endParaRPr lang="fr-FR" sz="110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6818" marR="56818"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a:lnSpc>
                          <a:spcPct val="107000"/>
                        </a:lnSpc>
                        <a:spcAft>
                          <a:spcPts val="0"/>
                        </a:spcAft>
                      </a:pPr>
                      <a:r>
                        <a:rPr lang="fr-FR" sz="1100">
                          <a:solidFill>
                            <a:sysClr val="windowText" lastClr="000000"/>
                          </a:solidFill>
                          <a:effectLst/>
                        </a:rPr>
                        <a:t>Consultation</a:t>
                      </a:r>
                      <a:endParaRPr lang="fr-FR" sz="110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6818" marR="56818"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579021188"/>
                  </a:ext>
                </a:extLst>
              </a:tr>
              <a:tr h="192823">
                <a:tc>
                  <a:txBody>
                    <a:bodyPr/>
                    <a:lstStyle/>
                    <a:p>
                      <a:pPr algn="l">
                        <a:lnSpc>
                          <a:spcPct val="107000"/>
                        </a:lnSpc>
                        <a:spcAft>
                          <a:spcPts val="0"/>
                        </a:spcAft>
                      </a:pPr>
                      <a:r>
                        <a:rPr lang="fr-FR" sz="1100">
                          <a:solidFill>
                            <a:sysClr val="windowText" lastClr="000000"/>
                          </a:solidFill>
                          <a:effectLst/>
                        </a:rPr>
                        <a:t>Type pédiatrique :</a:t>
                      </a:r>
                      <a:endParaRPr lang="fr-FR" sz="110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6818" marR="56818"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a:lnSpc>
                          <a:spcPct val="107000"/>
                        </a:lnSpc>
                        <a:spcAft>
                          <a:spcPts val="0"/>
                        </a:spcAft>
                      </a:pPr>
                      <a:r>
                        <a:rPr lang="fr-FR" sz="1100" dirty="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rPr>
                        <a:t>-</a:t>
                      </a:r>
                    </a:p>
                  </a:txBody>
                  <a:tcPr marL="56818" marR="56818"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192742870"/>
                  </a:ext>
                </a:extLst>
              </a:tr>
              <a:tr h="192823">
                <a:tc>
                  <a:txBody>
                    <a:bodyPr/>
                    <a:lstStyle/>
                    <a:p>
                      <a:pPr algn="l">
                        <a:lnSpc>
                          <a:spcPct val="107000"/>
                        </a:lnSpc>
                        <a:spcAft>
                          <a:spcPts val="0"/>
                        </a:spcAft>
                      </a:pPr>
                      <a:r>
                        <a:rPr lang="fr-FR" sz="1100">
                          <a:solidFill>
                            <a:sysClr val="windowText" lastClr="000000"/>
                          </a:solidFill>
                          <a:effectLst/>
                        </a:rPr>
                        <a:t>Type oncologique :</a:t>
                      </a:r>
                      <a:endParaRPr lang="fr-FR" sz="110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6818" marR="56818"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a:lnSpc>
                          <a:spcPct val="107000"/>
                        </a:lnSpc>
                        <a:spcAft>
                          <a:spcPts val="0"/>
                        </a:spcAft>
                      </a:pPr>
                      <a:r>
                        <a:rPr lang="fr-FR" sz="1100" dirty="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rPr>
                        <a:t>-</a:t>
                      </a:r>
                    </a:p>
                  </a:txBody>
                  <a:tcPr marL="56818" marR="56818"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66066458"/>
                  </a:ext>
                </a:extLst>
              </a:tr>
              <a:tr h="192823">
                <a:tc>
                  <a:txBody>
                    <a:bodyPr/>
                    <a:lstStyle/>
                    <a:p>
                      <a:pPr algn="l">
                        <a:lnSpc>
                          <a:spcPct val="107000"/>
                        </a:lnSpc>
                        <a:spcAft>
                          <a:spcPts val="0"/>
                        </a:spcAft>
                      </a:pPr>
                      <a:r>
                        <a:rPr lang="fr-FR" sz="1100">
                          <a:solidFill>
                            <a:sysClr val="windowText" lastClr="000000"/>
                          </a:solidFill>
                          <a:effectLst/>
                        </a:rPr>
                        <a:t> </a:t>
                      </a:r>
                      <a:endParaRPr lang="fr-FR" sz="110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6818" marR="56818"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a:lnSpc>
                          <a:spcPct val="107000"/>
                        </a:lnSpc>
                        <a:spcAft>
                          <a:spcPts val="0"/>
                        </a:spcAft>
                      </a:pPr>
                      <a:r>
                        <a:rPr lang="fr-FR" sz="1100">
                          <a:solidFill>
                            <a:sysClr val="windowText" lastClr="000000"/>
                          </a:solidFill>
                          <a:effectLst/>
                        </a:rPr>
                        <a:t> </a:t>
                      </a:r>
                      <a:endParaRPr lang="fr-FR" sz="110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6818" marR="56818"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064504681"/>
                  </a:ext>
                </a:extLst>
              </a:tr>
              <a:tr h="192823">
                <a:tc>
                  <a:txBody>
                    <a:bodyPr/>
                    <a:lstStyle/>
                    <a:p>
                      <a:pPr algn="l">
                        <a:lnSpc>
                          <a:spcPct val="107000"/>
                        </a:lnSpc>
                        <a:spcAft>
                          <a:spcPts val="0"/>
                        </a:spcAft>
                      </a:pPr>
                      <a:r>
                        <a:rPr lang="fr-FR" sz="1100">
                          <a:solidFill>
                            <a:sysClr val="windowText" lastClr="000000"/>
                          </a:solidFill>
                          <a:effectLst/>
                        </a:rPr>
                        <a:t>Adressage :</a:t>
                      </a:r>
                      <a:endParaRPr lang="fr-FR" sz="110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6818" marR="56818"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a:lnSpc>
                          <a:spcPct val="107000"/>
                        </a:lnSpc>
                        <a:spcAft>
                          <a:spcPts val="0"/>
                        </a:spcAft>
                      </a:pPr>
                      <a:r>
                        <a:rPr lang="fr-FR" sz="1100">
                          <a:solidFill>
                            <a:sysClr val="windowText" lastClr="000000"/>
                          </a:solidFill>
                          <a:effectLst/>
                        </a:rPr>
                        <a:t>Filière interne à la structure</a:t>
                      </a:r>
                      <a:endParaRPr lang="fr-FR" sz="110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6818" marR="56818"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41083553"/>
                  </a:ext>
                </a:extLst>
              </a:tr>
              <a:tr h="192823">
                <a:tc>
                  <a:txBody>
                    <a:bodyPr/>
                    <a:lstStyle/>
                    <a:p>
                      <a:pPr algn="l">
                        <a:lnSpc>
                          <a:spcPct val="107000"/>
                        </a:lnSpc>
                        <a:spcAft>
                          <a:spcPts val="0"/>
                        </a:spcAft>
                      </a:pPr>
                      <a:r>
                        <a:rPr lang="fr-FR" sz="1100">
                          <a:solidFill>
                            <a:sysClr val="windowText" lastClr="000000"/>
                          </a:solidFill>
                          <a:effectLst/>
                        </a:rPr>
                        <a:t> </a:t>
                      </a:r>
                      <a:endParaRPr lang="fr-FR" sz="110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6818" marR="56818"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a:lnSpc>
                          <a:spcPct val="107000"/>
                        </a:lnSpc>
                        <a:spcAft>
                          <a:spcPts val="0"/>
                        </a:spcAft>
                      </a:pPr>
                      <a:r>
                        <a:rPr lang="fr-FR" sz="1100">
                          <a:solidFill>
                            <a:sysClr val="windowText" lastClr="000000"/>
                          </a:solidFill>
                          <a:effectLst/>
                        </a:rPr>
                        <a:t> </a:t>
                      </a:r>
                      <a:endParaRPr lang="fr-FR" sz="110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6818" marR="56818"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4139194562"/>
                  </a:ext>
                </a:extLst>
              </a:tr>
              <a:tr h="192823">
                <a:tc>
                  <a:txBody>
                    <a:bodyPr/>
                    <a:lstStyle/>
                    <a:p>
                      <a:pPr algn="l">
                        <a:lnSpc>
                          <a:spcPct val="107000"/>
                        </a:lnSpc>
                        <a:spcAft>
                          <a:spcPts val="0"/>
                        </a:spcAft>
                      </a:pPr>
                      <a:r>
                        <a:rPr lang="fr-FR" sz="1100">
                          <a:solidFill>
                            <a:sysClr val="windowText" lastClr="000000"/>
                          </a:solidFill>
                          <a:effectLst/>
                        </a:rPr>
                        <a:t>Partenariat / En lien avec :</a:t>
                      </a:r>
                      <a:endParaRPr lang="fr-FR" sz="110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6818" marR="56818"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a:lnSpc>
                          <a:spcPct val="107000"/>
                        </a:lnSpc>
                        <a:spcAft>
                          <a:spcPts val="0"/>
                        </a:spcAft>
                      </a:pPr>
                      <a:r>
                        <a:rPr lang="fr-FR" sz="1100" dirty="0">
                          <a:solidFill>
                            <a:sysClr val="windowText" lastClr="000000"/>
                          </a:solidFill>
                          <a:effectLst/>
                        </a:rPr>
                        <a:t>Non</a:t>
                      </a:r>
                      <a:endParaRPr lang="fr-FR" sz="1100" dirty="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6818" marR="56818"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66094607"/>
                  </a:ext>
                </a:extLst>
              </a:tr>
              <a:tr h="192823">
                <a:tc>
                  <a:txBody>
                    <a:bodyPr/>
                    <a:lstStyle/>
                    <a:p>
                      <a:pPr algn="l">
                        <a:lnSpc>
                          <a:spcPct val="107000"/>
                        </a:lnSpc>
                        <a:spcAft>
                          <a:spcPts val="0"/>
                        </a:spcAft>
                      </a:pPr>
                      <a:r>
                        <a:rPr lang="fr-FR" sz="1100">
                          <a:solidFill>
                            <a:sysClr val="windowText" lastClr="000000"/>
                          </a:solidFill>
                          <a:effectLst/>
                        </a:rPr>
                        <a:t> </a:t>
                      </a:r>
                      <a:endParaRPr lang="fr-FR" sz="110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6818" marR="56818"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a:lnSpc>
                          <a:spcPct val="107000"/>
                        </a:lnSpc>
                        <a:spcAft>
                          <a:spcPts val="0"/>
                        </a:spcAft>
                      </a:pPr>
                      <a:r>
                        <a:rPr lang="fr-FR" sz="1100">
                          <a:solidFill>
                            <a:sysClr val="windowText" lastClr="000000"/>
                          </a:solidFill>
                          <a:effectLst/>
                        </a:rPr>
                        <a:t> </a:t>
                      </a:r>
                      <a:endParaRPr lang="fr-FR" sz="110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6818" marR="56818"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917651212"/>
                  </a:ext>
                </a:extLst>
              </a:tr>
              <a:tr h="245382">
                <a:tc>
                  <a:txBody>
                    <a:bodyPr/>
                    <a:lstStyle/>
                    <a:p>
                      <a:pPr algn="l">
                        <a:lnSpc>
                          <a:spcPct val="107000"/>
                        </a:lnSpc>
                        <a:spcAft>
                          <a:spcPts val="0"/>
                        </a:spcAft>
                      </a:pPr>
                      <a:r>
                        <a:rPr lang="fr-FR" sz="1400">
                          <a:solidFill>
                            <a:sysClr val="windowText" lastClr="000000"/>
                          </a:solidFill>
                          <a:effectLst/>
                        </a:rPr>
                        <a:t>RCP Douleur</a:t>
                      </a:r>
                      <a:endParaRPr lang="fr-FR" sz="140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6818" marR="56818"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a:lnSpc>
                          <a:spcPct val="107000"/>
                        </a:lnSpc>
                        <a:spcAft>
                          <a:spcPts val="0"/>
                        </a:spcAft>
                      </a:pPr>
                      <a:r>
                        <a:rPr lang="fr-FR" sz="1100" dirty="0">
                          <a:solidFill>
                            <a:sysClr val="windowText" lastClr="000000"/>
                          </a:solidFill>
                          <a:effectLst/>
                        </a:rPr>
                        <a:t> -</a:t>
                      </a:r>
                      <a:endParaRPr lang="fr-FR" sz="1100" dirty="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6818" marR="56818"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149496159"/>
                  </a:ext>
                </a:extLst>
              </a:tr>
              <a:tr h="192823">
                <a:tc>
                  <a:txBody>
                    <a:bodyPr/>
                    <a:lstStyle/>
                    <a:p>
                      <a:pPr algn="l">
                        <a:lnSpc>
                          <a:spcPct val="107000"/>
                        </a:lnSpc>
                        <a:spcAft>
                          <a:spcPts val="0"/>
                        </a:spcAft>
                      </a:pPr>
                      <a:r>
                        <a:rPr lang="fr-FR" sz="1100" dirty="0">
                          <a:solidFill>
                            <a:sysClr val="windowText" lastClr="000000"/>
                          </a:solidFill>
                          <a:effectLst/>
                        </a:rPr>
                        <a:t> </a:t>
                      </a:r>
                      <a:endParaRPr lang="fr-FR" sz="1100" dirty="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6818" marR="56818"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a:lnSpc>
                          <a:spcPct val="107000"/>
                        </a:lnSpc>
                        <a:spcAft>
                          <a:spcPts val="0"/>
                        </a:spcAft>
                      </a:pPr>
                      <a:r>
                        <a:rPr lang="fr-FR" sz="1100">
                          <a:solidFill>
                            <a:sysClr val="windowText" lastClr="000000"/>
                          </a:solidFill>
                          <a:effectLst/>
                        </a:rPr>
                        <a:t> </a:t>
                      </a:r>
                      <a:endParaRPr lang="fr-FR" sz="110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6818" marR="56818"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130256253"/>
                  </a:ext>
                </a:extLst>
              </a:tr>
              <a:tr h="192823">
                <a:tc>
                  <a:txBody>
                    <a:bodyPr/>
                    <a:lstStyle/>
                    <a:p>
                      <a:pPr algn="l">
                        <a:lnSpc>
                          <a:spcPct val="107000"/>
                        </a:lnSpc>
                        <a:spcAft>
                          <a:spcPts val="0"/>
                        </a:spcAft>
                      </a:pPr>
                      <a:r>
                        <a:rPr lang="fr-FR" sz="1100">
                          <a:solidFill>
                            <a:sysClr val="windowText" lastClr="000000"/>
                          </a:solidFill>
                          <a:effectLst/>
                        </a:rPr>
                        <a:t> </a:t>
                      </a:r>
                      <a:endParaRPr lang="fr-FR" sz="110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6818" marR="56818"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a:lnSpc>
                          <a:spcPct val="107000"/>
                        </a:lnSpc>
                        <a:spcAft>
                          <a:spcPts val="0"/>
                        </a:spcAft>
                      </a:pPr>
                      <a:r>
                        <a:rPr lang="fr-FR" sz="1100" dirty="0">
                          <a:solidFill>
                            <a:sysClr val="windowText" lastClr="000000"/>
                          </a:solidFill>
                          <a:effectLst/>
                        </a:rPr>
                        <a:t> </a:t>
                      </a:r>
                      <a:endParaRPr lang="fr-FR" sz="1100" dirty="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6818" marR="56818"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148679495"/>
                  </a:ext>
                </a:extLst>
              </a:tr>
              <a:tr h="245382">
                <a:tc gridSpan="2">
                  <a:txBody>
                    <a:bodyPr/>
                    <a:lstStyle/>
                    <a:p>
                      <a:pPr algn="l">
                        <a:lnSpc>
                          <a:spcPct val="107000"/>
                        </a:lnSpc>
                        <a:spcAft>
                          <a:spcPts val="0"/>
                        </a:spcAft>
                      </a:pPr>
                      <a:r>
                        <a:rPr lang="fr-FR" sz="1400">
                          <a:solidFill>
                            <a:sysClr val="windowText" lastClr="000000"/>
                          </a:solidFill>
                          <a:effectLst/>
                        </a:rPr>
                        <a:t>Contact</a:t>
                      </a:r>
                      <a:endParaRPr lang="fr-FR" sz="140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6818" marR="56818"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hMerge="1">
                  <a:txBody>
                    <a:bodyPr/>
                    <a:lstStyle/>
                    <a:p>
                      <a:endParaRPr lang="fr-FR"/>
                    </a:p>
                  </a:txBody>
                  <a:tcPr/>
                </a:tc>
                <a:extLst>
                  <a:ext uri="{0D108BD9-81ED-4DB2-BD59-A6C34878D82A}">
                    <a16:rowId xmlns:a16="http://schemas.microsoft.com/office/drawing/2014/main" val="690407026"/>
                  </a:ext>
                </a:extLst>
              </a:tr>
              <a:tr h="385647">
                <a:tc>
                  <a:txBody>
                    <a:bodyPr/>
                    <a:lstStyle/>
                    <a:p>
                      <a:pPr algn="l">
                        <a:lnSpc>
                          <a:spcPct val="107000"/>
                        </a:lnSpc>
                        <a:spcAft>
                          <a:spcPts val="0"/>
                        </a:spcAft>
                      </a:pPr>
                      <a:r>
                        <a:rPr lang="fr-FR" sz="1100">
                          <a:solidFill>
                            <a:sysClr val="windowText" lastClr="000000"/>
                          </a:solidFill>
                          <a:effectLst/>
                        </a:rPr>
                        <a:t>Adresse :</a:t>
                      </a:r>
                      <a:endParaRPr lang="fr-FR" sz="110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6818" marR="56818"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a:lnSpc>
                          <a:spcPct val="107000"/>
                        </a:lnSpc>
                        <a:spcAft>
                          <a:spcPts val="0"/>
                        </a:spcAft>
                      </a:pPr>
                      <a:r>
                        <a:rPr lang="fr-FR" sz="1100" dirty="0">
                          <a:solidFill>
                            <a:sysClr val="windowText" lastClr="000000"/>
                          </a:solidFill>
                          <a:effectLst/>
                        </a:rPr>
                        <a:t>2 rue Reine François-Jolly</a:t>
                      </a:r>
                    </a:p>
                    <a:p>
                      <a:pPr algn="l">
                        <a:lnSpc>
                          <a:spcPct val="107000"/>
                        </a:lnSpc>
                        <a:spcAft>
                          <a:spcPts val="0"/>
                        </a:spcAft>
                      </a:pPr>
                      <a:r>
                        <a:rPr lang="fr-FR" sz="1100" dirty="0">
                          <a:solidFill>
                            <a:sysClr val="windowText" lastClr="000000"/>
                          </a:solidFill>
                          <a:effectLst/>
                        </a:rPr>
                        <a:t>57211 SARREGUEMINES</a:t>
                      </a:r>
                      <a:endParaRPr lang="fr-FR" sz="1100" dirty="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6818" marR="56818"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919882523"/>
                  </a:ext>
                </a:extLst>
              </a:tr>
              <a:tr h="192823">
                <a:tc>
                  <a:txBody>
                    <a:bodyPr/>
                    <a:lstStyle/>
                    <a:p>
                      <a:pPr algn="l">
                        <a:lnSpc>
                          <a:spcPct val="107000"/>
                        </a:lnSpc>
                        <a:spcAft>
                          <a:spcPts val="0"/>
                        </a:spcAft>
                      </a:pPr>
                      <a:r>
                        <a:rPr lang="fr-FR" sz="1100">
                          <a:solidFill>
                            <a:sysClr val="windowText" lastClr="000000"/>
                          </a:solidFill>
                          <a:effectLst/>
                        </a:rPr>
                        <a:t> </a:t>
                      </a:r>
                      <a:endParaRPr lang="fr-FR" sz="110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6818" marR="56818"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a:lnSpc>
                          <a:spcPct val="107000"/>
                        </a:lnSpc>
                        <a:spcAft>
                          <a:spcPts val="0"/>
                        </a:spcAft>
                      </a:pPr>
                      <a:r>
                        <a:rPr lang="fr-FR" sz="1100">
                          <a:solidFill>
                            <a:sysClr val="windowText" lastClr="000000"/>
                          </a:solidFill>
                          <a:effectLst/>
                        </a:rPr>
                        <a:t> </a:t>
                      </a:r>
                      <a:endParaRPr lang="fr-FR" sz="110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6818" marR="56818"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205860834"/>
                  </a:ext>
                </a:extLst>
              </a:tr>
              <a:tr h="192823">
                <a:tc>
                  <a:txBody>
                    <a:bodyPr/>
                    <a:lstStyle/>
                    <a:p>
                      <a:pPr algn="l">
                        <a:lnSpc>
                          <a:spcPct val="107000"/>
                        </a:lnSpc>
                        <a:spcAft>
                          <a:spcPts val="0"/>
                        </a:spcAft>
                      </a:pPr>
                      <a:r>
                        <a:rPr lang="fr-FR" sz="1100">
                          <a:solidFill>
                            <a:sysClr val="windowText" lastClr="000000"/>
                          </a:solidFill>
                          <a:effectLst/>
                        </a:rPr>
                        <a:t>Accueil téléphonique :</a:t>
                      </a:r>
                      <a:endParaRPr lang="fr-FR" sz="110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6818" marR="56818"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a:lnSpc>
                          <a:spcPct val="107000"/>
                        </a:lnSpc>
                        <a:spcAft>
                          <a:spcPts val="0"/>
                        </a:spcAft>
                      </a:pPr>
                      <a:r>
                        <a:rPr lang="fr-FR" sz="1100">
                          <a:solidFill>
                            <a:sysClr val="windowText" lastClr="000000"/>
                          </a:solidFill>
                          <a:effectLst/>
                        </a:rPr>
                        <a:t>03 87 27 34 02 </a:t>
                      </a:r>
                      <a:endParaRPr lang="fr-FR" sz="110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6818" marR="56818"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098669238"/>
                  </a:ext>
                </a:extLst>
              </a:tr>
              <a:tr h="192823">
                <a:tc>
                  <a:txBody>
                    <a:bodyPr/>
                    <a:lstStyle/>
                    <a:p>
                      <a:pPr algn="l">
                        <a:lnSpc>
                          <a:spcPct val="107000"/>
                        </a:lnSpc>
                        <a:spcAft>
                          <a:spcPts val="0"/>
                        </a:spcAft>
                      </a:pPr>
                      <a:r>
                        <a:rPr lang="fr-FR" sz="1100">
                          <a:solidFill>
                            <a:sysClr val="windowText" lastClr="000000"/>
                          </a:solidFill>
                          <a:effectLst/>
                        </a:rPr>
                        <a:t> </a:t>
                      </a:r>
                      <a:endParaRPr lang="fr-FR" sz="110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6818" marR="56818"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a:lnSpc>
                          <a:spcPct val="107000"/>
                        </a:lnSpc>
                        <a:spcAft>
                          <a:spcPts val="0"/>
                        </a:spcAft>
                      </a:pPr>
                      <a:r>
                        <a:rPr lang="fr-FR" sz="1100">
                          <a:solidFill>
                            <a:sysClr val="windowText" lastClr="000000"/>
                          </a:solidFill>
                          <a:effectLst/>
                        </a:rPr>
                        <a:t>lundi au vendredi : 8h00-16h00</a:t>
                      </a:r>
                      <a:endParaRPr lang="fr-FR" sz="110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6818" marR="56818"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062445440"/>
                  </a:ext>
                </a:extLst>
              </a:tr>
              <a:tr h="192823">
                <a:tc>
                  <a:txBody>
                    <a:bodyPr/>
                    <a:lstStyle/>
                    <a:p>
                      <a:pPr algn="l">
                        <a:lnSpc>
                          <a:spcPct val="107000"/>
                        </a:lnSpc>
                        <a:spcAft>
                          <a:spcPts val="0"/>
                        </a:spcAft>
                      </a:pPr>
                      <a:r>
                        <a:rPr lang="fr-FR" sz="1100">
                          <a:solidFill>
                            <a:sysClr val="windowText" lastClr="000000"/>
                          </a:solidFill>
                          <a:effectLst/>
                        </a:rPr>
                        <a:t> </a:t>
                      </a:r>
                      <a:endParaRPr lang="fr-FR" sz="110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6818" marR="56818"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a:lnSpc>
                          <a:spcPct val="107000"/>
                        </a:lnSpc>
                        <a:spcAft>
                          <a:spcPts val="0"/>
                        </a:spcAft>
                      </a:pPr>
                      <a:r>
                        <a:rPr lang="fr-FR" sz="1100">
                          <a:solidFill>
                            <a:sysClr val="windowText" lastClr="000000"/>
                          </a:solidFill>
                          <a:effectLst/>
                        </a:rPr>
                        <a:t> </a:t>
                      </a:r>
                      <a:endParaRPr lang="fr-FR" sz="110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6818" marR="56818"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17822285"/>
                  </a:ext>
                </a:extLst>
              </a:tr>
              <a:tr h="385647">
                <a:tc>
                  <a:txBody>
                    <a:bodyPr/>
                    <a:lstStyle/>
                    <a:p>
                      <a:pPr algn="l">
                        <a:lnSpc>
                          <a:spcPct val="107000"/>
                        </a:lnSpc>
                        <a:spcAft>
                          <a:spcPts val="0"/>
                        </a:spcAft>
                      </a:pPr>
                      <a:r>
                        <a:rPr lang="fr-FR" sz="1100">
                          <a:solidFill>
                            <a:sysClr val="windowText" lastClr="000000"/>
                          </a:solidFill>
                          <a:effectLst/>
                        </a:rPr>
                        <a:t>Email secrétariat :</a:t>
                      </a:r>
                      <a:endParaRPr lang="fr-FR" sz="110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6818" marR="56818"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a:lnSpc>
                          <a:spcPct val="107000"/>
                        </a:lnSpc>
                        <a:spcAft>
                          <a:spcPts val="0"/>
                        </a:spcAft>
                      </a:pPr>
                      <a:r>
                        <a:rPr lang="fr-FR" sz="1100">
                          <a:solidFill>
                            <a:sysClr val="windowText" lastClr="000000"/>
                          </a:solidFill>
                          <a:effectLst/>
                        </a:rPr>
                        <a:t>secretairesCliniqueDouleurPAX@ch-sarreguemines.fr</a:t>
                      </a:r>
                      <a:endParaRPr lang="fr-FR" sz="110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6818" marR="56818"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849617661"/>
                  </a:ext>
                </a:extLst>
              </a:tr>
              <a:tr h="192823">
                <a:tc>
                  <a:txBody>
                    <a:bodyPr/>
                    <a:lstStyle/>
                    <a:p>
                      <a:pPr algn="l">
                        <a:lnSpc>
                          <a:spcPct val="107000"/>
                        </a:lnSpc>
                        <a:spcAft>
                          <a:spcPts val="0"/>
                        </a:spcAft>
                      </a:pPr>
                      <a:r>
                        <a:rPr lang="fr-FR" sz="1100">
                          <a:solidFill>
                            <a:sysClr val="windowText" lastClr="000000"/>
                          </a:solidFill>
                          <a:effectLst/>
                        </a:rPr>
                        <a:t> </a:t>
                      </a:r>
                      <a:endParaRPr lang="fr-FR" sz="110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6818" marR="56818"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a:lnSpc>
                          <a:spcPct val="107000"/>
                        </a:lnSpc>
                        <a:spcAft>
                          <a:spcPts val="0"/>
                        </a:spcAft>
                      </a:pPr>
                      <a:r>
                        <a:rPr lang="fr-FR" sz="1100">
                          <a:solidFill>
                            <a:sysClr val="windowText" lastClr="000000"/>
                          </a:solidFill>
                          <a:effectLst/>
                        </a:rPr>
                        <a:t> </a:t>
                      </a:r>
                      <a:endParaRPr lang="fr-FR" sz="110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6818" marR="56818"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98713412"/>
                  </a:ext>
                </a:extLst>
              </a:tr>
              <a:tr h="479261">
                <a:tc>
                  <a:txBody>
                    <a:bodyPr/>
                    <a:lstStyle/>
                    <a:p>
                      <a:pPr algn="l">
                        <a:lnSpc>
                          <a:spcPct val="107000"/>
                        </a:lnSpc>
                        <a:spcAft>
                          <a:spcPts val="0"/>
                        </a:spcAft>
                      </a:pPr>
                      <a:endParaRPr lang="fr-FR" sz="110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6818" marR="56818"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a:lnSpc>
                          <a:spcPct val="107000"/>
                        </a:lnSpc>
                        <a:spcAft>
                          <a:spcPts val="0"/>
                        </a:spcAft>
                      </a:pPr>
                      <a:endParaRPr lang="fr-FR" sz="1100" dirty="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6818" marR="56818"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948383719"/>
                  </a:ext>
                </a:extLst>
              </a:tr>
            </a:tbl>
          </a:graphicData>
        </a:graphic>
      </p:graphicFrame>
      <p:graphicFrame>
        <p:nvGraphicFramePr>
          <p:cNvPr id="3" name="Tableau 2"/>
          <p:cNvGraphicFramePr>
            <a:graphicFrameLocks noGrp="1"/>
          </p:cNvGraphicFramePr>
          <p:nvPr>
            <p:extLst>
              <p:ext uri="{D42A27DB-BD31-4B8C-83A1-F6EECF244321}">
                <p14:modId xmlns:p14="http://schemas.microsoft.com/office/powerpoint/2010/main" val="1194940982"/>
              </p:ext>
            </p:extLst>
          </p:nvPr>
        </p:nvGraphicFramePr>
        <p:xfrm>
          <a:off x="6949811" y="827781"/>
          <a:ext cx="4215130" cy="4215863"/>
        </p:xfrm>
        <a:graphic>
          <a:graphicData uri="http://schemas.openxmlformats.org/drawingml/2006/table">
            <a:tbl>
              <a:tblPr firstRow="1" firstCol="1" bandRow="1">
                <a:tableStyleId>{5C22544A-7EE6-4342-B048-85BDC9FD1C3A}</a:tableStyleId>
              </a:tblPr>
              <a:tblGrid>
                <a:gridCol w="1413510">
                  <a:extLst>
                    <a:ext uri="{9D8B030D-6E8A-4147-A177-3AD203B41FA5}">
                      <a16:colId xmlns:a16="http://schemas.microsoft.com/office/drawing/2014/main" val="916458749"/>
                    </a:ext>
                  </a:extLst>
                </a:gridCol>
                <a:gridCol w="2801620">
                  <a:extLst>
                    <a:ext uri="{9D8B030D-6E8A-4147-A177-3AD203B41FA5}">
                      <a16:colId xmlns:a16="http://schemas.microsoft.com/office/drawing/2014/main" val="918985777"/>
                    </a:ext>
                  </a:extLst>
                </a:gridCol>
              </a:tblGrid>
              <a:tr h="292981">
                <a:tc gridSpan="2">
                  <a:txBody>
                    <a:bodyPr/>
                    <a:lstStyle/>
                    <a:p>
                      <a:pPr algn="l">
                        <a:lnSpc>
                          <a:spcPct val="107000"/>
                        </a:lnSpc>
                        <a:spcAft>
                          <a:spcPts val="0"/>
                        </a:spcAft>
                      </a:pPr>
                      <a:r>
                        <a:rPr lang="fr-FR" sz="1400">
                          <a:solidFill>
                            <a:sysClr val="windowText" lastClr="000000"/>
                          </a:solidFill>
                          <a:effectLst/>
                        </a:rPr>
                        <a:t>Ressources interventionnelles disponibles</a:t>
                      </a:r>
                      <a:endParaRPr lang="fr-FR" sz="140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hMerge="1">
                  <a:txBody>
                    <a:bodyPr/>
                    <a:lstStyle/>
                    <a:p>
                      <a:endParaRPr lang="fr-FR"/>
                    </a:p>
                  </a:txBody>
                  <a:tcPr/>
                </a:tc>
                <a:extLst>
                  <a:ext uri="{0D108BD9-81ED-4DB2-BD59-A6C34878D82A}">
                    <a16:rowId xmlns:a16="http://schemas.microsoft.com/office/drawing/2014/main" val="2583581826"/>
                  </a:ext>
                </a:extLst>
              </a:tr>
              <a:tr h="183965">
                <a:tc>
                  <a:txBody>
                    <a:bodyPr/>
                    <a:lstStyle/>
                    <a:p>
                      <a:pPr algn="l">
                        <a:lnSpc>
                          <a:spcPct val="107000"/>
                        </a:lnSpc>
                        <a:spcAft>
                          <a:spcPts val="0"/>
                        </a:spcAft>
                      </a:pPr>
                      <a:r>
                        <a:rPr lang="fr-FR" sz="1100">
                          <a:solidFill>
                            <a:sysClr val="windowText" lastClr="000000"/>
                          </a:solidFill>
                          <a:effectLst/>
                        </a:rPr>
                        <a:t>Anesthésie :</a:t>
                      </a:r>
                      <a:endParaRPr lang="fr-FR" sz="110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algn="l">
                        <a:lnSpc>
                          <a:spcPct val="107000"/>
                        </a:lnSpc>
                        <a:spcAft>
                          <a:spcPts val="0"/>
                        </a:spcAft>
                      </a:pPr>
                      <a:r>
                        <a:rPr lang="fr-FR" sz="1100">
                          <a:solidFill>
                            <a:sysClr val="windowText" lastClr="000000"/>
                          </a:solidFill>
                          <a:effectLst/>
                        </a:rPr>
                        <a:t>Oui</a:t>
                      </a:r>
                      <a:endParaRPr lang="fr-FR" sz="110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mpd="sng">
                      <a:noFill/>
                    </a:lnL>
                    <a:lnR w="12700" cmpd="sng">
                      <a:noFill/>
                    </a:lnR>
                    <a:lnT w="381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234206123"/>
                  </a:ext>
                </a:extLst>
              </a:tr>
              <a:tr h="183965">
                <a:tc gridSpan="2">
                  <a:txBody>
                    <a:bodyPr/>
                    <a:lstStyle/>
                    <a:p>
                      <a:pPr algn="l">
                        <a:lnSpc>
                          <a:spcPct val="107000"/>
                        </a:lnSpc>
                        <a:spcAft>
                          <a:spcPts val="0"/>
                        </a:spcAft>
                      </a:pPr>
                      <a:r>
                        <a:rPr lang="fr-FR" sz="1100">
                          <a:solidFill>
                            <a:sysClr val="windowText" lastClr="000000"/>
                          </a:solidFill>
                          <a:effectLst/>
                        </a:rPr>
                        <a:t>Pour les blocs nerveux périphériques</a:t>
                      </a:r>
                      <a:endParaRPr lang="fr-FR" sz="110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hMerge="1">
                  <a:txBody>
                    <a:bodyPr/>
                    <a:lstStyle/>
                    <a:p>
                      <a:endParaRPr lang="fr-FR"/>
                    </a:p>
                  </a:txBody>
                  <a:tcPr/>
                </a:tc>
                <a:extLst>
                  <a:ext uri="{0D108BD9-81ED-4DB2-BD59-A6C34878D82A}">
                    <a16:rowId xmlns:a16="http://schemas.microsoft.com/office/drawing/2014/main" val="3446587472"/>
                  </a:ext>
                </a:extLst>
              </a:tr>
              <a:tr h="183965">
                <a:tc>
                  <a:txBody>
                    <a:bodyPr/>
                    <a:lstStyle/>
                    <a:p>
                      <a:pPr algn="l">
                        <a:lnSpc>
                          <a:spcPct val="107000"/>
                        </a:lnSpc>
                        <a:spcAft>
                          <a:spcPts val="0"/>
                        </a:spcAft>
                      </a:pPr>
                      <a:r>
                        <a:rPr lang="fr-FR" sz="1100">
                          <a:solidFill>
                            <a:sysClr val="windowText" lastClr="000000"/>
                          </a:solidFill>
                          <a:effectLst/>
                        </a:rPr>
                        <a:t> </a:t>
                      </a:r>
                      <a:endParaRPr lang="fr-FR" sz="110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a:lnSpc>
                          <a:spcPct val="107000"/>
                        </a:lnSpc>
                        <a:spcAft>
                          <a:spcPts val="0"/>
                        </a:spcAft>
                      </a:pPr>
                      <a:r>
                        <a:rPr lang="fr-FR" sz="1100">
                          <a:solidFill>
                            <a:sysClr val="windowText" lastClr="000000"/>
                          </a:solidFill>
                          <a:effectLst/>
                        </a:rPr>
                        <a:t>Cathéter à demeure</a:t>
                      </a:r>
                      <a:endParaRPr lang="fr-FR" sz="110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76828444"/>
                  </a:ext>
                </a:extLst>
              </a:tr>
              <a:tr h="183965">
                <a:tc>
                  <a:txBody>
                    <a:bodyPr/>
                    <a:lstStyle/>
                    <a:p>
                      <a:pPr algn="l">
                        <a:lnSpc>
                          <a:spcPct val="107000"/>
                        </a:lnSpc>
                        <a:spcAft>
                          <a:spcPts val="0"/>
                        </a:spcAft>
                      </a:pPr>
                      <a:r>
                        <a:rPr lang="fr-FR" sz="1100">
                          <a:solidFill>
                            <a:sysClr val="windowText" lastClr="000000"/>
                          </a:solidFill>
                          <a:effectLst/>
                        </a:rPr>
                        <a:t> </a:t>
                      </a:r>
                      <a:endParaRPr lang="fr-FR" sz="110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a:lnSpc>
                          <a:spcPct val="107000"/>
                        </a:lnSpc>
                        <a:spcAft>
                          <a:spcPts val="0"/>
                        </a:spcAft>
                      </a:pPr>
                      <a:r>
                        <a:rPr lang="fr-FR" sz="1100">
                          <a:solidFill>
                            <a:sysClr val="windowText" lastClr="000000"/>
                          </a:solidFill>
                          <a:effectLst/>
                        </a:rPr>
                        <a:t> </a:t>
                      </a:r>
                      <a:endParaRPr lang="fr-FR" sz="110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968914790"/>
                  </a:ext>
                </a:extLst>
              </a:tr>
              <a:tr h="183965">
                <a:tc gridSpan="2">
                  <a:txBody>
                    <a:bodyPr/>
                    <a:lstStyle/>
                    <a:p>
                      <a:pPr algn="l">
                        <a:lnSpc>
                          <a:spcPct val="107000"/>
                        </a:lnSpc>
                        <a:spcAft>
                          <a:spcPts val="0"/>
                        </a:spcAft>
                      </a:pPr>
                      <a:r>
                        <a:rPr lang="fr-FR" sz="1100" dirty="0">
                          <a:solidFill>
                            <a:sysClr val="windowText" lastClr="000000"/>
                          </a:solidFill>
                          <a:effectLst/>
                        </a:rPr>
                        <a:t>Pour l’analgésie périmédullaire</a:t>
                      </a:r>
                      <a:endParaRPr lang="fr-FR" sz="1100" dirty="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hMerge="1">
                  <a:txBody>
                    <a:bodyPr/>
                    <a:lstStyle/>
                    <a:p>
                      <a:endParaRPr lang="fr-FR"/>
                    </a:p>
                  </a:txBody>
                  <a:tcPr/>
                </a:tc>
                <a:extLst>
                  <a:ext uri="{0D108BD9-81ED-4DB2-BD59-A6C34878D82A}">
                    <a16:rowId xmlns:a16="http://schemas.microsoft.com/office/drawing/2014/main" val="3741496639"/>
                  </a:ext>
                </a:extLst>
              </a:tr>
              <a:tr h="761409">
                <a:tc>
                  <a:txBody>
                    <a:bodyPr/>
                    <a:lstStyle/>
                    <a:p>
                      <a:pPr algn="l">
                        <a:lnSpc>
                          <a:spcPct val="107000"/>
                        </a:lnSpc>
                        <a:spcAft>
                          <a:spcPts val="0"/>
                        </a:spcAft>
                      </a:pPr>
                      <a:r>
                        <a:rPr lang="fr-FR" sz="1100">
                          <a:solidFill>
                            <a:sysClr val="windowText" lastClr="000000"/>
                          </a:solidFill>
                          <a:effectLst/>
                        </a:rPr>
                        <a:t> </a:t>
                      </a:r>
                      <a:endParaRPr lang="fr-FR" sz="110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a:lnSpc>
                          <a:spcPct val="107000"/>
                        </a:lnSpc>
                        <a:spcAft>
                          <a:spcPts val="0"/>
                        </a:spcAft>
                      </a:pPr>
                      <a:r>
                        <a:rPr lang="fr-FR" sz="1100" dirty="0">
                          <a:solidFill>
                            <a:sysClr val="windowText" lastClr="000000"/>
                          </a:solidFill>
                          <a:effectLst/>
                        </a:rPr>
                        <a:t>Péridurale avec cathéter à demeure;</a:t>
                      </a:r>
                    </a:p>
                    <a:p>
                      <a:pPr algn="l">
                        <a:lnSpc>
                          <a:spcPct val="107000"/>
                        </a:lnSpc>
                        <a:spcAft>
                          <a:spcPts val="0"/>
                        </a:spcAft>
                      </a:pPr>
                      <a:r>
                        <a:rPr lang="fr-FR" sz="1100" dirty="0">
                          <a:solidFill>
                            <a:sysClr val="windowText" lastClr="000000"/>
                          </a:solidFill>
                          <a:effectLst/>
                        </a:rPr>
                        <a:t>Péridurale avec cathéter relié à une chambre implantable;</a:t>
                      </a:r>
                    </a:p>
                    <a:p>
                      <a:pPr algn="l">
                        <a:lnSpc>
                          <a:spcPct val="107000"/>
                        </a:lnSpc>
                        <a:spcAft>
                          <a:spcPts val="0"/>
                        </a:spcAft>
                      </a:pPr>
                      <a:r>
                        <a:rPr lang="fr-FR" sz="1100" dirty="0">
                          <a:solidFill>
                            <a:sysClr val="windowText" lastClr="000000"/>
                          </a:solidFill>
                          <a:effectLst/>
                        </a:rPr>
                        <a:t>Cathéter intrathécal relié à une pompe</a:t>
                      </a:r>
                      <a:endParaRPr lang="fr-FR" sz="1100" dirty="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432770873"/>
                  </a:ext>
                </a:extLst>
              </a:tr>
              <a:tr h="183965">
                <a:tc>
                  <a:txBody>
                    <a:bodyPr/>
                    <a:lstStyle/>
                    <a:p>
                      <a:pPr algn="l">
                        <a:lnSpc>
                          <a:spcPct val="107000"/>
                        </a:lnSpc>
                        <a:spcAft>
                          <a:spcPts val="0"/>
                        </a:spcAft>
                      </a:pPr>
                      <a:r>
                        <a:rPr lang="fr-FR" sz="1100">
                          <a:solidFill>
                            <a:sysClr val="windowText" lastClr="000000"/>
                          </a:solidFill>
                          <a:effectLst/>
                        </a:rPr>
                        <a:t> </a:t>
                      </a:r>
                      <a:endParaRPr lang="fr-FR" sz="110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a:lnSpc>
                          <a:spcPct val="107000"/>
                        </a:lnSpc>
                        <a:spcAft>
                          <a:spcPts val="0"/>
                        </a:spcAft>
                      </a:pPr>
                      <a:r>
                        <a:rPr lang="fr-FR" sz="1100">
                          <a:solidFill>
                            <a:sysClr val="windowText" lastClr="000000"/>
                          </a:solidFill>
                          <a:effectLst/>
                        </a:rPr>
                        <a:t> </a:t>
                      </a:r>
                      <a:endParaRPr lang="fr-FR" sz="110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29610654"/>
                  </a:ext>
                </a:extLst>
              </a:tr>
              <a:tr h="376447">
                <a:tc gridSpan="2">
                  <a:txBody>
                    <a:bodyPr/>
                    <a:lstStyle/>
                    <a:p>
                      <a:pPr algn="l">
                        <a:lnSpc>
                          <a:spcPct val="107000"/>
                        </a:lnSpc>
                        <a:spcAft>
                          <a:spcPts val="0"/>
                        </a:spcAft>
                      </a:pPr>
                      <a:r>
                        <a:rPr lang="fr-FR" sz="1100" dirty="0">
                          <a:solidFill>
                            <a:sysClr val="windowText" lastClr="000000"/>
                          </a:solidFill>
                          <a:effectLst/>
                        </a:rPr>
                        <a:t>Suivi et gestion des dispositifs à demeure (cathéter périnerveux ou péridural, pompe intrathécale)</a:t>
                      </a:r>
                      <a:endParaRPr lang="fr-FR" sz="1100" dirty="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hMerge="1">
                  <a:txBody>
                    <a:bodyPr/>
                    <a:lstStyle/>
                    <a:p>
                      <a:endParaRPr lang="fr-FR"/>
                    </a:p>
                  </a:txBody>
                  <a:tcPr/>
                </a:tc>
                <a:extLst>
                  <a:ext uri="{0D108BD9-81ED-4DB2-BD59-A6C34878D82A}">
                    <a16:rowId xmlns:a16="http://schemas.microsoft.com/office/drawing/2014/main" val="3449164151"/>
                  </a:ext>
                </a:extLst>
              </a:tr>
              <a:tr h="183965">
                <a:tc>
                  <a:txBody>
                    <a:bodyPr/>
                    <a:lstStyle/>
                    <a:p>
                      <a:pPr algn="l">
                        <a:lnSpc>
                          <a:spcPct val="107000"/>
                        </a:lnSpc>
                        <a:spcAft>
                          <a:spcPts val="0"/>
                        </a:spcAft>
                      </a:pPr>
                      <a:r>
                        <a:rPr lang="fr-FR" sz="1100">
                          <a:solidFill>
                            <a:sysClr val="windowText" lastClr="000000"/>
                          </a:solidFill>
                          <a:effectLst/>
                        </a:rPr>
                        <a:t> </a:t>
                      </a:r>
                      <a:endParaRPr lang="fr-FR" sz="110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a:lnSpc>
                          <a:spcPct val="107000"/>
                        </a:lnSpc>
                        <a:spcAft>
                          <a:spcPts val="0"/>
                        </a:spcAft>
                      </a:pPr>
                      <a:r>
                        <a:rPr lang="fr-FR" sz="1100">
                          <a:solidFill>
                            <a:sysClr val="windowText" lastClr="000000"/>
                          </a:solidFill>
                          <a:effectLst/>
                        </a:rPr>
                        <a:t>Non</a:t>
                      </a:r>
                      <a:endParaRPr lang="fr-FR" sz="110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799346288"/>
                  </a:ext>
                </a:extLst>
              </a:tr>
              <a:tr h="183965">
                <a:tc>
                  <a:txBody>
                    <a:bodyPr/>
                    <a:lstStyle/>
                    <a:p>
                      <a:pPr algn="l">
                        <a:lnSpc>
                          <a:spcPct val="107000"/>
                        </a:lnSpc>
                        <a:spcAft>
                          <a:spcPts val="0"/>
                        </a:spcAft>
                      </a:pPr>
                      <a:r>
                        <a:rPr lang="fr-FR" sz="1100">
                          <a:solidFill>
                            <a:sysClr val="windowText" lastClr="000000"/>
                          </a:solidFill>
                          <a:effectLst/>
                        </a:rPr>
                        <a:t> </a:t>
                      </a:r>
                      <a:endParaRPr lang="fr-FR" sz="110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a:lnSpc>
                          <a:spcPct val="107000"/>
                        </a:lnSpc>
                        <a:spcAft>
                          <a:spcPts val="0"/>
                        </a:spcAft>
                      </a:pPr>
                      <a:r>
                        <a:rPr lang="fr-FR" sz="1100">
                          <a:solidFill>
                            <a:sysClr val="windowText" lastClr="000000"/>
                          </a:solidFill>
                          <a:effectLst/>
                        </a:rPr>
                        <a:t> </a:t>
                      </a:r>
                      <a:endParaRPr lang="fr-FR" sz="110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108173046"/>
                  </a:ext>
                </a:extLst>
              </a:tr>
              <a:tr h="376447">
                <a:tc>
                  <a:txBody>
                    <a:bodyPr/>
                    <a:lstStyle/>
                    <a:p>
                      <a:pPr algn="l">
                        <a:lnSpc>
                          <a:spcPct val="107000"/>
                        </a:lnSpc>
                        <a:spcAft>
                          <a:spcPts val="0"/>
                        </a:spcAft>
                      </a:pPr>
                      <a:r>
                        <a:rPr lang="fr-FR" sz="1100">
                          <a:solidFill>
                            <a:sysClr val="windowText" lastClr="000000"/>
                          </a:solidFill>
                          <a:effectLst/>
                        </a:rPr>
                        <a:t>Radiologie interventionnelle :</a:t>
                      </a:r>
                      <a:endParaRPr lang="fr-FR" sz="110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a:lnSpc>
                          <a:spcPct val="107000"/>
                        </a:lnSpc>
                        <a:spcAft>
                          <a:spcPts val="0"/>
                        </a:spcAft>
                      </a:pPr>
                      <a:r>
                        <a:rPr lang="fr-FR" sz="1100">
                          <a:solidFill>
                            <a:sysClr val="windowText" lastClr="000000"/>
                          </a:solidFill>
                          <a:effectLst/>
                        </a:rPr>
                        <a:t>Non </a:t>
                      </a:r>
                      <a:endParaRPr lang="fr-FR" sz="110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350311518"/>
                  </a:ext>
                </a:extLst>
              </a:tr>
              <a:tr h="192482">
                <a:tc>
                  <a:txBody>
                    <a:bodyPr/>
                    <a:lstStyle/>
                    <a:p>
                      <a:pPr algn="l">
                        <a:lnSpc>
                          <a:spcPct val="107000"/>
                        </a:lnSpc>
                        <a:spcAft>
                          <a:spcPts val="0"/>
                        </a:spcAft>
                      </a:pPr>
                      <a:r>
                        <a:rPr lang="fr-FR" sz="1100">
                          <a:solidFill>
                            <a:sysClr val="windowText" lastClr="000000"/>
                          </a:solidFill>
                          <a:effectLst/>
                        </a:rPr>
                        <a:t> </a:t>
                      </a:r>
                      <a:endParaRPr lang="fr-FR" sz="110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a:lnSpc>
                          <a:spcPct val="107000"/>
                        </a:lnSpc>
                        <a:spcAft>
                          <a:spcPts val="0"/>
                        </a:spcAft>
                      </a:pPr>
                      <a:endParaRPr lang="fr-FR" sz="110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307308974"/>
                  </a:ext>
                </a:extLst>
              </a:tr>
              <a:tr h="183965">
                <a:tc>
                  <a:txBody>
                    <a:bodyPr/>
                    <a:lstStyle/>
                    <a:p>
                      <a:pPr algn="l">
                        <a:lnSpc>
                          <a:spcPct val="107000"/>
                        </a:lnSpc>
                        <a:spcAft>
                          <a:spcPts val="0"/>
                        </a:spcAft>
                      </a:pPr>
                      <a:r>
                        <a:rPr lang="fr-FR" sz="1100">
                          <a:solidFill>
                            <a:sysClr val="windowText" lastClr="000000"/>
                          </a:solidFill>
                          <a:effectLst/>
                        </a:rPr>
                        <a:t> </a:t>
                      </a:r>
                      <a:endParaRPr lang="fr-FR" sz="110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a:lnSpc>
                          <a:spcPct val="107000"/>
                        </a:lnSpc>
                        <a:spcAft>
                          <a:spcPts val="0"/>
                        </a:spcAft>
                      </a:pPr>
                      <a:r>
                        <a:rPr lang="fr-FR" sz="1100">
                          <a:solidFill>
                            <a:sysClr val="windowText" lastClr="000000"/>
                          </a:solidFill>
                          <a:effectLst/>
                        </a:rPr>
                        <a:t> </a:t>
                      </a:r>
                      <a:endParaRPr lang="fr-FR" sz="110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62139487"/>
                  </a:ext>
                </a:extLst>
              </a:tr>
              <a:tr h="183965">
                <a:tc>
                  <a:txBody>
                    <a:bodyPr/>
                    <a:lstStyle/>
                    <a:p>
                      <a:pPr algn="l">
                        <a:lnSpc>
                          <a:spcPct val="107000"/>
                        </a:lnSpc>
                        <a:spcAft>
                          <a:spcPts val="0"/>
                        </a:spcAft>
                      </a:pPr>
                      <a:r>
                        <a:rPr lang="fr-FR" sz="1100">
                          <a:solidFill>
                            <a:sysClr val="windowText" lastClr="000000"/>
                          </a:solidFill>
                          <a:effectLst/>
                        </a:rPr>
                        <a:t>Chirurgie :</a:t>
                      </a:r>
                      <a:endParaRPr lang="fr-FR" sz="110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a:lnSpc>
                          <a:spcPct val="107000"/>
                        </a:lnSpc>
                        <a:spcAft>
                          <a:spcPts val="0"/>
                        </a:spcAft>
                      </a:pPr>
                      <a:r>
                        <a:rPr lang="fr-FR" sz="1100">
                          <a:solidFill>
                            <a:sysClr val="windowText" lastClr="000000"/>
                          </a:solidFill>
                          <a:effectLst/>
                        </a:rPr>
                        <a:t>Non</a:t>
                      </a:r>
                      <a:endParaRPr lang="fr-FR" sz="110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661951825"/>
                  </a:ext>
                </a:extLst>
              </a:tr>
              <a:tr h="192482">
                <a:tc>
                  <a:txBody>
                    <a:bodyPr/>
                    <a:lstStyle/>
                    <a:p>
                      <a:pPr algn="l">
                        <a:lnSpc>
                          <a:spcPct val="107000"/>
                        </a:lnSpc>
                        <a:spcAft>
                          <a:spcPts val="0"/>
                        </a:spcAft>
                      </a:pPr>
                      <a:r>
                        <a:rPr lang="fr-FR" sz="1100">
                          <a:solidFill>
                            <a:sysClr val="windowText" lastClr="000000"/>
                          </a:solidFill>
                          <a:effectLst/>
                        </a:rPr>
                        <a:t> </a:t>
                      </a:r>
                      <a:endParaRPr lang="fr-FR" sz="110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a:lnSpc>
                          <a:spcPct val="107000"/>
                        </a:lnSpc>
                        <a:spcAft>
                          <a:spcPts val="0"/>
                        </a:spcAft>
                      </a:pPr>
                      <a:endParaRPr lang="fr-FR" sz="110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83278574"/>
                  </a:ext>
                </a:extLst>
              </a:tr>
              <a:tr h="183965">
                <a:tc>
                  <a:txBody>
                    <a:bodyPr/>
                    <a:lstStyle/>
                    <a:p>
                      <a:pPr algn="l">
                        <a:lnSpc>
                          <a:spcPct val="107000"/>
                        </a:lnSpc>
                        <a:spcAft>
                          <a:spcPts val="0"/>
                        </a:spcAft>
                      </a:pPr>
                      <a:r>
                        <a:rPr lang="fr-FR" sz="1100">
                          <a:solidFill>
                            <a:sysClr val="windowText" lastClr="000000"/>
                          </a:solidFill>
                          <a:effectLst/>
                        </a:rPr>
                        <a:t> </a:t>
                      </a:r>
                      <a:endParaRPr lang="fr-FR" sz="110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a:lnSpc>
                          <a:spcPct val="107000"/>
                        </a:lnSpc>
                        <a:spcAft>
                          <a:spcPts val="0"/>
                        </a:spcAft>
                      </a:pPr>
                      <a:r>
                        <a:rPr lang="fr-FR" sz="1100">
                          <a:solidFill>
                            <a:sysClr val="windowText" lastClr="000000"/>
                          </a:solidFill>
                          <a:effectLst/>
                        </a:rPr>
                        <a:t> </a:t>
                      </a:r>
                      <a:endParaRPr lang="fr-FR" sz="110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791590297"/>
                  </a:ext>
                </a:extLst>
              </a:tr>
            </a:tbl>
          </a:graphicData>
        </a:graphic>
      </p:graphicFrame>
    </p:spTree>
    <p:extLst>
      <p:ext uri="{BB962C8B-B14F-4D97-AF65-F5344CB8AC3E}">
        <p14:creationId xmlns:p14="http://schemas.microsoft.com/office/powerpoint/2010/main" val="37934567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26" name="Image 2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79833" y="4252509"/>
            <a:ext cx="5149542" cy="1426396"/>
          </a:xfrm>
          <a:prstGeom prst="rect">
            <a:avLst/>
          </a:prstGeom>
        </p:spPr>
      </p:pic>
      <p:pic>
        <p:nvPicPr>
          <p:cNvPr id="30" name="Image 2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79833" y="1033464"/>
            <a:ext cx="5149542" cy="2856892"/>
          </a:xfrm>
          <a:prstGeom prst="rect">
            <a:avLst/>
          </a:prstGeom>
        </p:spPr>
      </p:pic>
      <p:sp>
        <p:nvSpPr>
          <p:cNvPr id="31" name="ZoneTexte 30"/>
          <p:cNvSpPr txBox="1"/>
          <p:nvPr/>
        </p:nvSpPr>
        <p:spPr>
          <a:xfrm>
            <a:off x="1279833" y="301666"/>
            <a:ext cx="4259243" cy="369332"/>
          </a:xfrm>
          <a:prstGeom prst="rect">
            <a:avLst/>
          </a:prstGeom>
        </p:spPr>
        <p:txBody>
          <a:bodyPr wrap="none" rtlCol="0">
            <a:spAutoFit/>
          </a:bodyPr>
          <a:lstStyle/>
          <a:p>
            <a:r>
              <a:rPr lang="fr-FR" b="1" dirty="0"/>
              <a:t>CHI UNISANTE+ (Hôpital Marie Madeleine)</a:t>
            </a:r>
            <a:endParaRPr lang="fr-FR" dirty="0"/>
          </a:p>
        </p:txBody>
      </p:sp>
      <p:pic>
        <p:nvPicPr>
          <p:cNvPr id="7" name="Imag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5400000">
            <a:off x="5192944" y="331301"/>
            <a:ext cx="400110" cy="400110"/>
          </a:xfrm>
          <a:prstGeom prst="rect">
            <a:avLst/>
          </a:prstGeom>
        </p:spPr>
      </p:pic>
      <p:pic>
        <p:nvPicPr>
          <p:cNvPr id="8" name="Image 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279833" y="252816"/>
            <a:ext cx="404990" cy="409869"/>
          </a:xfrm>
          <a:prstGeom prst="rect">
            <a:avLst/>
          </a:prstGeom>
        </p:spPr>
      </p:pic>
      <p:sp>
        <p:nvSpPr>
          <p:cNvPr id="11" name="Bouton d'action : Retour 10">
            <a:hlinkClick r:id="rId7" action="ppaction://hlinksldjump" highlightClick="1"/>
          </p:cNvPr>
          <p:cNvSpPr/>
          <p:nvPr/>
        </p:nvSpPr>
        <p:spPr>
          <a:xfrm>
            <a:off x="11604625" y="138516"/>
            <a:ext cx="476250" cy="478595"/>
          </a:xfrm>
          <a:prstGeom prst="actionButtonReturn">
            <a:avLst/>
          </a:prstGeom>
          <a:solidFill>
            <a:srgbClr val="EADB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22" name="Image 21"/>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836409" y="1033463"/>
            <a:ext cx="4328535" cy="2595561"/>
          </a:xfrm>
          <a:prstGeom prst="rect">
            <a:avLst/>
          </a:prstGeom>
        </p:spPr>
      </p:pic>
      <p:pic>
        <p:nvPicPr>
          <p:cNvPr id="23" name="Image 22"/>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6836406" y="3752850"/>
            <a:ext cx="4328535" cy="682539"/>
          </a:xfrm>
          <a:prstGeom prst="rect">
            <a:avLst/>
          </a:prstGeom>
        </p:spPr>
      </p:pic>
      <p:pic>
        <p:nvPicPr>
          <p:cNvPr id="24" name="Image 23"/>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6836692" y="4559215"/>
            <a:ext cx="4328535" cy="657224"/>
          </a:xfrm>
          <a:prstGeom prst="rect">
            <a:avLst/>
          </a:prstGeom>
        </p:spPr>
      </p:pic>
      <p:sp>
        <p:nvSpPr>
          <p:cNvPr id="18" name="ZoneTexte 17"/>
          <p:cNvSpPr txBox="1"/>
          <p:nvPr/>
        </p:nvSpPr>
        <p:spPr>
          <a:xfrm>
            <a:off x="9525" y="6594559"/>
            <a:ext cx="1646605" cy="253916"/>
          </a:xfrm>
          <a:prstGeom prst="rect">
            <a:avLst/>
          </a:prstGeom>
        </p:spPr>
        <p:txBody>
          <a:bodyPr wrap="none" rtlCol="0">
            <a:spAutoFit/>
          </a:bodyPr>
          <a:lstStyle/>
          <a:p>
            <a:pPr marL="0" indent="0" algn="ctr">
              <a:buNone/>
            </a:pPr>
            <a:r>
              <a:rPr lang="fr-FR" sz="1050" i="1"/>
              <a:t>Enquête DSRC NEON, 2022</a:t>
            </a:r>
          </a:p>
        </p:txBody>
      </p:sp>
      <p:graphicFrame>
        <p:nvGraphicFramePr>
          <p:cNvPr id="19" name="Tableau 18"/>
          <p:cNvGraphicFramePr>
            <a:graphicFrameLocks noGrp="1"/>
          </p:cNvGraphicFramePr>
          <p:nvPr>
            <p:extLst>
              <p:ext uri="{D42A27DB-BD31-4B8C-83A1-F6EECF244321}">
                <p14:modId xmlns:p14="http://schemas.microsoft.com/office/powerpoint/2010/main" val="233676437"/>
              </p:ext>
            </p:extLst>
          </p:nvPr>
        </p:nvGraphicFramePr>
        <p:xfrm>
          <a:off x="1409095" y="811113"/>
          <a:ext cx="5020279" cy="5107689"/>
        </p:xfrm>
        <a:graphic>
          <a:graphicData uri="http://schemas.openxmlformats.org/drawingml/2006/table">
            <a:tbl>
              <a:tblPr firstRow="1" firstCol="1" bandRow="1">
                <a:tableStyleId>{5C22544A-7EE6-4342-B048-85BDC9FD1C3A}</a:tableStyleId>
              </a:tblPr>
              <a:tblGrid>
                <a:gridCol w="2136048">
                  <a:extLst>
                    <a:ext uri="{9D8B030D-6E8A-4147-A177-3AD203B41FA5}">
                      <a16:colId xmlns:a16="http://schemas.microsoft.com/office/drawing/2014/main" val="112430818"/>
                    </a:ext>
                  </a:extLst>
                </a:gridCol>
                <a:gridCol w="2884231">
                  <a:extLst>
                    <a:ext uri="{9D8B030D-6E8A-4147-A177-3AD203B41FA5}">
                      <a16:colId xmlns:a16="http://schemas.microsoft.com/office/drawing/2014/main" val="963521"/>
                    </a:ext>
                  </a:extLst>
                </a:gridCol>
              </a:tblGrid>
              <a:tr h="233660">
                <a:tc gridSpan="2">
                  <a:txBody>
                    <a:bodyPr/>
                    <a:lstStyle/>
                    <a:p>
                      <a:pPr algn="l">
                        <a:lnSpc>
                          <a:spcPct val="107000"/>
                        </a:lnSpc>
                        <a:spcAft>
                          <a:spcPts val="0"/>
                        </a:spcAft>
                      </a:pPr>
                      <a:r>
                        <a:rPr lang="fr-FR" sz="1400">
                          <a:solidFill>
                            <a:sysClr val="windowText" lastClr="000000"/>
                          </a:solidFill>
                          <a:effectLst/>
                        </a:rPr>
                        <a:t>Informations générales</a:t>
                      </a:r>
                      <a:endParaRPr lang="fr-FR" sz="140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6473" marR="56473" marT="0" marB="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hMerge="1">
                  <a:txBody>
                    <a:bodyPr/>
                    <a:lstStyle/>
                    <a:p>
                      <a:endParaRPr lang="fr-FR"/>
                    </a:p>
                  </a:txBody>
                  <a:tcPr/>
                </a:tc>
                <a:extLst>
                  <a:ext uri="{0D108BD9-81ED-4DB2-BD59-A6C34878D82A}">
                    <a16:rowId xmlns:a16="http://schemas.microsoft.com/office/drawing/2014/main" val="491686282"/>
                  </a:ext>
                </a:extLst>
              </a:tr>
              <a:tr h="183613">
                <a:tc>
                  <a:txBody>
                    <a:bodyPr/>
                    <a:lstStyle/>
                    <a:p>
                      <a:pPr algn="l">
                        <a:lnSpc>
                          <a:spcPct val="107000"/>
                        </a:lnSpc>
                        <a:spcAft>
                          <a:spcPts val="0"/>
                        </a:spcAft>
                      </a:pPr>
                      <a:r>
                        <a:rPr lang="fr-FR" sz="1100" dirty="0">
                          <a:solidFill>
                            <a:sysClr val="windowText" lastClr="000000"/>
                          </a:solidFill>
                          <a:effectLst/>
                        </a:rPr>
                        <a:t>Médecin responsable :</a:t>
                      </a:r>
                      <a:endParaRPr lang="fr-FR" sz="1100" dirty="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6473" marR="56473" marT="0" marB="0">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marL="0" marR="0" indent="0" algn="l" defTabSz="914377" rtl="0" eaLnBrk="1" fontAlgn="auto" latinLnBrk="0" hangingPunct="1">
                        <a:lnSpc>
                          <a:spcPct val="107000"/>
                        </a:lnSpc>
                        <a:spcBef>
                          <a:spcPts val="0"/>
                        </a:spcBef>
                        <a:spcAft>
                          <a:spcPts val="0"/>
                        </a:spcAft>
                        <a:buClrTx/>
                        <a:buSzTx/>
                        <a:buFontTx/>
                        <a:buNone/>
                        <a:tabLst/>
                        <a:defRPr/>
                      </a:pPr>
                      <a:r>
                        <a:rPr lang="fr-FR" sz="1100" i="1" dirty="0">
                          <a:solidFill>
                            <a:sysClr val="windowText" lastClr="000000"/>
                          </a:solidFill>
                          <a:effectLst/>
                        </a:rPr>
                        <a:t>Information non disponible</a:t>
                      </a:r>
                      <a:endParaRPr lang="fr-FR" sz="1100" dirty="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6473" marR="56473" marT="0" marB="0">
                    <a:lnL w="12700" cmpd="sng">
                      <a:noFill/>
                    </a:lnL>
                    <a:lnR w="12700" cmpd="sng">
                      <a:noFill/>
                    </a:lnR>
                    <a:lnT w="381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090313055"/>
                  </a:ext>
                </a:extLst>
              </a:tr>
              <a:tr h="183613">
                <a:tc>
                  <a:txBody>
                    <a:bodyPr/>
                    <a:lstStyle/>
                    <a:p>
                      <a:pPr algn="l">
                        <a:lnSpc>
                          <a:spcPct val="107000"/>
                        </a:lnSpc>
                        <a:spcAft>
                          <a:spcPts val="0"/>
                        </a:spcAft>
                      </a:pPr>
                      <a:r>
                        <a:rPr lang="fr-FR" sz="1100">
                          <a:solidFill>
                            <a:sysClr val="windowText" lastClr="000000"/>
                          </a:solidFill>
                          <a:effectLst/>
                        </a:rPr>
                        <a:t> </a:t>
                      </a:r>
                      <a:endParaRPr lang="fr-FR" sz="110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6473" marR="56473"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a:lnSpc>
                          <a:spcPct val="107000"/>
                        </a:lnSpc>
                        <a:spcAft>
                          <a:spcPts val="0"/>
                        </a:spcAft>
                      </a:pPr>
                      <a:r>
                        <a:rPr lang="fr-FR" sz="1100">
                          <a:solidFill>
                            <a:sysClr val="windowText" lastClr="000000"/>
                          </a:solidFill>
                          <a:effectLst/>
                        </a:rPr>
                        <a:t> </a:t>
                      </a:r>
                      <a:endParaRPr lang="fr-FR" sz="110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6473" marR="56473"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663367354"/>
                  </a:ext>
                </a:extLst>
              </a:tr>
              <a:tr h="183613">
                <a:tc>
                  <a:txBody>
                    <a:bodyPr/>
                    <a:lstStyle/>
                    <a:p>
                      <a:pPr algn="l">
                        <a:lnSpc>
                          <a:spcPct val="107000"/>
                        </a:lnSpc>
                        <a:spcAft>
                          <a:spcPts val="0"/>
                        </a:spcAft>
                      </a:pPr>
                      <a:r>
                        <a:rPr lang="fr-FR" sz="1100">
                          <a:solidFill>
                            <a:sysClr val="windowText" lastClr="000000"/>
                          </a:solidFill>
                          <a:effectLst/>
                        </a:rPr>
                        <a:t>Labellisation SDC :</a:t>
                      </a:r>
                      <a:endParaRPr lang="fr-FR" sz="110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6473" marR="56473"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a:lnSpc>
                          <a:spcPct val="107000"/>
                        </a:lnSpc>
                        <a:spcAft>
                          <a:spcPts val="0"/>
                        </a:spcAft>
                      </a:pPr>
                      <a:r>
                        <a:rPr lang="fr-FR" sz="1100" dirty="0">
                          <a:solidFill>
                            <a:sysClr val="windowText" lastClr="000000"/>
                          </a:solidFill>
                          <a:effectLst/>
                        </a:rPr>
                        <a:t>Non</a:t>
                      </a:r>
                      <a:endParaRPr lang="fr-FR" sz="1100" dirty="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6473" marR="56473"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990447395"/>
                  </a:ext>
                </a:extLst>
              </a:tr>
              <a:tr h="183613">
                <a:tc>
                  <a:txBody>
                    <a:bodyPr/>
                    <a:lstStyle/>
                    <a:p>
                      <a:pPr algn="l">
                        <a:lnSpc>
                          <a:spcPct val="107000"/>
                        </a:lnSpc>
                        <a:spcAft>
                          <a:spcPts val="0"/>
                        </a:spcAft>
                      </a:pPr>
                      <a:r>
                        <a:rPr lang="fr-FR" sz="1100">
                          <a:solidFill>
                            <a:sysClr val="windowText" lastClr="000000"/>
                          </a:solidFill>
                          <a:effectLst/>
                        </a:rPr>
                        <a:t>Type pédiatrique :</a:t>
                      </a:r>
                      <a:endParaRPr lang="fr-FR" sz="110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6473" marR="56473"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a:lnSpc>
                          <a:spcPct val="107000"/>
                        </a:lnSpc>
                        <a:spcAft>
                          <a:spcPts val="0"/>
                        </a:spcAft>
                      </a:pPr>
                      <a:r>
                        <a:rPr lang="fr-FR" sz="1100" dirty="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rPr>
                        <a:t>-</a:t>
                      </a:r>
                    </a:p>
                  </a:txBody>
                  <a:tcPr marL="56473" marR="56473"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196911785"/>
                  </a:ext>
                </a:extLst>
              </a:tr>
              <a:tr h="183613">
                <a:tc>
                  <a:txBody>
                    <a:bodyPr/>
                    <a:lstStyle/>
                    <a:p>
                      <a:pPr algn="l">
                        <a:lnSpc>
                          <a:spcPct val="107000"/>
                        </a:lnSpc>
                        <a:spcAft>
                          <a:spcPts val="0"/>
                        </a:spcAft>
                      </a:pPr>
                      <a:r>
                        <a:rPr lang="fr-FR" sz="1100">
                          <a:solidFill>
                            <a:sysClr val="windowText" lastClr="000000"/>
                          </a:solidFill>
                          <a:effectLst/>
                        </a:rPr>
                        <a:t>Type oncologique :</a:t>
                      </a:r>
                      <a:endParaRPr lang="fr-FR" sz="110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6473" marR="56473"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a:lnSpc>
                          <a:spcPct val="107000"/>
                        </a:lnSpc>
                        <a:spcAft>
                          <a:spcPts val="0"/>
                        </a:spcAft>
                      </a:pPr>
                      <a:r>
                        <a:rPr lang="fr-FR" sz="1100" dirty="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rPr>
                        <a:t>-</a:t>
                      </a:r>
                    </a:p>
                  </a:txBody>
                  <a:tcPr marL="56473" marR="56473"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250560225"/>
                  </a:ext>
                </a:extLst>
              </a:tr>
              <a:tr h="183613">
                <a:tc>
                  <a:txBody>
                    <a:bodyPr/>
                    <a:lstStyle/>
                    <a:p>
                      <a:pPr algn="l">
                        <a:lnSpc>
                          <a:spcPct val="107000"/>
                        </a:lnSpc>
                        <a:spcAft>
                          <a:spcPts val="0"/>
                        </a:spcAft>
                      </a:pPr>
                      <a:r>
                        <a:rPr lang="fr-FR" sz="1100">
                          <a:solidFill>
                            <a:sysClr val="windowText" lastClr="000000"/>
                          </a:solidFill>
                          <a:effectLst/>
                        </a:rPr>
                        <a:t> </a:t>
                      </a:r>
                      <a:endParaRPr lang="fr-FR" sz="110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6473" marR="56473"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a:lnSpc>
                          <a:spcPct val="107000"/>
                        </a:lnSpc>
                        <a:spcAft>
                          <a:spcPts val="0"/>
                        </a:spcAft>
                      </a:pPr>
                      <a:r>
                        <a:rPr lang="fr-FR" sz="1100">
                          <a:solidFill>
                            <a:sysClr val="windowText" lastClr="000000"/>
                          </a:solidFill>
                          <a:effectLst/>
                        </a:rPr>
                        <a:t> </a:t>
                      </a:r>
                      <a:endParaRPr lang="fr-FR" sz="110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6473" marR="56473"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892908860"/>
                  </a:ext>
                </a:extLst>
              </a:tr>
              <a:tr h="367225">
                <a:tc>
                  <a:txBody>
                    <a:bodyPr/>
                    <a:lstStyle/>
                    <a:p>
                      <a:pPr algn="l">
                        <a:lnSpc>
                          <a:spcPct val="107000"/>
                        </a:lnSpc>
                        <a:spcAft>
                          <a:spcPts val="0"/>
                        </a:spcAft>
                      </a:pPr>
                      <a:r>
                        <a:rPr lang="fr-FR" sz="1100">
                          <a:solidFill>
                            <a:sysClr val="windowText" lastClr="000000"/>
                          </a:solidFill>
                          <a:effectLst/>
                        </a:rPr>
                        <a:t>Adressage :</a:t>
                      </a:r>
                      <a:endParaRPr lang="fr-FR" sz="110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6473" marR="56473"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a:lnSpc>
                          <a:spcPct val="107000"/>
                        </a:lnSpc>
                        <a:spcAft>
                          <a:spcPts val="0"/>
                        </a:spcAft>
                      </a:pPr>
                      <a:r>
                        <a:rPr lang="fr-FR" sz="1100">
                          <a:solidFill>
                            <a:sysClr val="windowText" lastClr="000000"/>
                          </a:solidFill>
                          <a:effectLst/>
                        </a:rPr>
                        <a:t>Filière interne à la structure;</a:t>
                      </a:r>
                    </a:p>
                    <a:p>
                      <a:pPr algn="l">
                        <a:lnSpc>
                          <a:spcPct val="107000"/>
                        </a:lnSpc>
                        <a:spcAft>
                          <a:spcPts val="0"/>
                        </a:spcAft>
                      </a:pPr>
                      <a:r>
                        <a:rPr lang="fr-FR" sz="1100">
                          <a:solidFill>
                            <a:sysClr val="windowText" lastClr="000000"/>
                          </a:solidFill>
                          <a:effectLst/>
                        </a:rPr>
                        <a:t>Filière inter-établissements</a:t>
                      </a:r>
                      <a:endParaRPr lang="fr-FR" sz="110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6473" marR="56473"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273525134"/>
                  </a:ext>
                </a:extLst>
              </a:tr>
              <a:tr h="183613">
                <a:tc>
                  <a:txBody>
                    <a:bodyPr/>
                    <a:lstStyle/>
                    <a:p>
                      <a:pPr algn="l">
                        <a:lnSpc>
                          <a:spcPct val="107000"/>
                        </a:lnSpc>
                        <a:spcAft>
                          <a:spcPts val="0"/>
                        </a:spcAft>
                      </a:pPr>
                      <a:r>
                        <a:rPr lang="fr-FR" sz="1100">
                          <a:solidFill>
                            <a:sysClr val="windowText" lastClr="000000"/>
                          </a:solidFill>
                          <a:effectLst/>
                        </a:rPr>
                        <a:t> </a:t>
                      </a:r>
                      <a:endParaRPr lang="fr-FR" sz="110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6473" marR="56473"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a:lnSpc>
                          <a:spcPct val="107000"/>
                        </a:lnSpc>
                        <a:spcAft>
                          <a:spcPts val="0"/>
                        </a:spcAft>
                      </a:pPr>
                      <a:r>
                        <a:rPr lang="fr-FR" sz="1100">
                          <a:solidFill>
                            <a:sysClr val="windowText" lastClr="000000"/>
                          </a:solidFill>
                          <a:effectLst/>
                        </a:rPr>
                        <a:t> </a:t>
                      </a:r>
                      <a:endParaRPr lang="fr-FR" sz="110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6473" marR="56473"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49162358"/>
                  </a:ext>
                </a:extLst>
              </a:tr>
              <a:tr h="550838">
                <a:tc>
                  <a:txBody>
                    <a:bodyPr/>
                    <a:lstStyle/>
                    <a:p>
                      <a:pPr algn="l">
                        <a:lnSpc>
                          <a:spcPct val="107000"/>
                        </a:lnSpc>
                        <a:spcAft>
                          <a:spcPts val="0"/>
                        </a:spcAft>
                      </a:pPr>
                      <a:r>
                        <a:rPr lang="fr-FR" sz="1100">
                          <a:solidFill>
                            <a:sysClr val="windowText" lastClr="000000"/>
                          </a:solidFill>
                          <a:effectLst/>
                        </a:rPr>
                        <a:t>Partenariat / En lien avec :</a:t>
                      </a:r>
                      <a:endParaRPr lang="fr-FR" sz="110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6473" marR="56473"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a:lnSpc>
                          <a:spcPct val="107000"/>
                        </a:lnSpc>
                        <a:spcAft>
                          <a:spcPts val="0"/>
                        </a:spcAft>
                      </a:pPr>
                      <a:r>
                        <a:rPr lang="fr-FR" sz="1100">
                          <a:solidFill>
                            <a:sysClr val="windowText" lastClr="000000"/>
                          </a:solidFill>
                          <a:effectLst/>
                        </a:rPr>
                        <a:t>Convention coopération - Hôpital de Freyming Merlebach (EMSP)</a:t>
                      </a:r>
                    </a:p>
                    <a:p>
                      <a:pPr algn="l">
                        <a:lnSpc>
                          <a:spcPct val="107000"/>
                        </a:lnSpc>
                        <a:spcAft>
                          <a:spcPts val="0"/>
                        </a:spcAft>
                      </a:pPr>
                      <a:r>
                        <a:rPr lang="fr-FR" sz="1100">
                          <a:solidFill>
                            <a:sysClr val="windowText" lastClr="000000"/>
                          </a:solidFill>
                          <a:effectLst/>
                        </a:rPr>
                        <a:t>CHRU de Nancy (neurochirurgie)</a:t>
                      </a:r>
                      <a:endParaRPr lang="fr-FR" sz="110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6473" marR="56473"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003378298"/>
                  </a:ext>
                </a:extLst>
              </a:tr>
              <a:tr h="183613">
                <a:tc>
                  <a:txBody>
                    <a:bodyPr/>
                    <a:lstStyle/>
                    <a:p>
                      <a:pPr algn="l">
                        <a:lnSpc>
                          <a:spcPct val="107000"/>
                        </a:lnSpc>
                        <a:spcAft>
                          <a:spcPts val="0"/>
                        </a:spcAft>
                      </a:pPr>
                      <a:r>
                        <a:rPr lang="fr-FR" sz="1100">
                          <a:solidFill>
                            <a:sysClr val="windowText" lastClr="000000"/>
                          </a:solidFill>
                          <a:effectLst/>
                        </a:rPr>
                        <a:t> </a:t>
                      </a:r>
                      <a:endParaRPr lang="fr-FR" sz="110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6473" marR="56473"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a:lnSpc>
                          <a:spcPct val="107000"/>
                        </a:lnSpc>
                        <a:spcAft>
                          <a:spcPts val="0"/>
                        </a:spcAft>
                      </a:pPr>
                      <a:r>
                        <a:rPr lang="fr-FR" sz="1100">
                          <a:solidFill>
                            <a:sysClr val="windowText" lastClr="000000"/>
                          </a:solidFill>
                          <a:effectLst/>
                        </a:rPr>
                        <a:t> </a:t>
                      </a:r>
                      <a:endParaRPr lang="fr-FR" sz="110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6473" marR="56473"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24967250"/>
                  </a:ext>
                </a:extLst>
              </a:tr>
              <a:tr h="233660">
                <a:tc>
                  <a:txBody>
                    <a:bodyPr/>
                    <a:lstStyle/>
                    <a:p>
                      <a:pPr algn="l">
                        <a:lnSpc>
                          <a:spcPct val="107000"/>
                        </a:lnSpc>
                        <a:spcAft>
                          <a:spcPts val="0"/>
                        </a:spcAft>
                      </a:pPr>
                      <a:r>
                        <a:rPr lang="fr-FR" sz="1400">
                          <a:solidFill>
                            <a:sysClr val="windowText" lastClr="000000"/>
                          </a:solidFill>
                          <a:effectLst/>
                        </a:rPr>
                        <a:t>RCP Douleur</a:t>
                      </a:r>
                      <a:endParaRPr lang="fr-FR" sz="140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6473" marR="56473"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a:lnSpc>
                          <a:spcPct val="107000"/>
                        </a:lnSpc>
                        <a:spcAft>
                          <a:spcPts val="0"/>
                        </a:spcAft>
                      </a:pPr>
                      <a:r>
                        <a:rPr lang="fr-FR" sz="1100" dirty="0">
                          <a:solidFill>
                            <a:sysClr val="windowText" lastClr="000000"/>
                          </a:solidFill>
                          <a:effectLst/>
                        </a:rPr>
                        <a:t> -</a:t>
                      </a:r>
                      <a:endParaRPr lang="fr-FR" sz="1100" dirty="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6473" marR="56473"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310983629"/>
                  </a:ext>
                </a:extLst>
              </a:tr>
              <a:tr h="183613">
                <a:tc>
                  <a:txBody>
                    <a:bodyPr/>
                    <a:lstStyle/>
                    <a:p>
                      <a:pPr algn="l">
                        <a:lnSpc>
                          <a:spcPct val="107000"/>
                        </a:lnSpc>
                        <a:spcAft>
                          <a:spcPts val="0"/>
                        </a:spcAft>
                      </a:pPr>
                      <a:r>
                        <a:rPr lang="fr-FR" sz="1100" dirty="0">
                          <a:solidFill>
                            <a:sysClr val="windowText" lastClr="000000"/>
                          </a:solidFill>
                          <a:effectLst/>
                        </a:rPr>
                        <a:t> </a:t>
                      </a:r>
                      <a:endParaRPr lang="fr-FR" sz="1100" dirty="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6473" marR="56473"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a:lnSpc>
                          <a:spcPct val="107000"/>
                        </a:lnSpc>
                        <a:spcAft>
                          <a:spcPts val="0"/>
                        </a:spcAft>
                      </a:pPr>
                      <a:r>
                        <a:rPr lang="fr-FR" sz="1100">
                          <a:solidFill>
                            <a:sysClr val="windowText" lastClr="000000"/>
                          </a:solidFill>
                          <a:effectLst/>
                        </a:rPr>
                        <a:t> </a:t>
                      </a:r>
                      <a:endParaRPr lang="fr-FR" sz="110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6473" marR="56473"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450498783"/>
                  </a:ext>
                </a:extLst>
              </a:tr>
              <a:tr h="183613">
                <a:tc>
                  <a:txBody>
                    <a:bodyPr/>
                    <a:lstStyle/>
                    <a:p>
                      <a:pPr algn="l">
                        <a:lnSpc>
                          <a:spcPct val="107000"/>
                        </a:lnSpc>
                        <a:spcAft>
                          <a:spcPts val="0"/>
                        </a:spcAft>
                      </a:pPr>
                      <a:r>
                        <a:rPr lang="fr-FR" sz="1100">
                          <a:solidFill>
                            <a:sysClr val="windowText" lastClr="000000"/>
                          </a:solidFill>
                          <a:effectLst/>
                        </a:rPr>
                        <a:t> </a:t>
                      </a:r>
                      <a:endParaRPr lang="fr-FR" sz="110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6473" marR="56473"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a:lnSpc>
                          <a:spcPct val="107000"/>
                        </a:lnSpc>
                        <a:spcAft>
                          <a:spcPts val="0"/>
                        </a:spcAft>
                      </a:pPr>
                      <a:r>
                        <a:rPr lang="fr-FR" sz="1100">
                          <a:solidFill>
                            <a:sysClr val="windowText" lastClr="000000"/>
                          </a:solidFill>
                          <a:effectLst/>
                        </a:rPr>
                        <a:t> </a:t>
                      </a:r>
                      <a:endParaRPr lang="fr-FR" sz="110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6473" marR="56473"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709053730"/>
                  </a:ext>
                </a:extLst>
              </a:tr>
              <a:tr h="233660">
                <a:tc gridSpan="2">
                  <a:txBody>
                    <a:bodyPr/>
                    <a:lstStyle/>
                    <a:p>
                      <a:pPr algn="l">
                        <a:lnSpc>
                          <a:spcPct val="107000"/>
                        </a:lnSpc>
                        <a:spcAft>
                          <a:spcPts val="0"/>
                        </a:spcAft>
                      </a:pPr>
                      <a:r>
                        <a:rPr lang="fr-FR" sz="1400">
                          <a:solidFill>
                            <a:sysClr val="windowText" lastClr="000000"/>
                          </a:solidFill>
                          <a:effectLst/>
                        </a:rPr>
                        <a:t>Contact</a:t>
                      </a:r>
                      <a:endParaRPr lang="fr-FR" sz="140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6473" marR="56473"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hMerge="1">
                  <a:txBody>
                    <a:bodyPr/>
                    <a:lstStyle/>
                    <a:p>
                      <a:endParaRPr lang="fr-FR"/>
                    </a:p>
                  </a:txBody>
                  <a:tcPr/>
                </a:tc>
                <a:extLst>
                  <a:ext uri="{0D108BD9-81ED-4DB2-BD59-A6C34878D82A}">
                    <a16:rowId xmlns:a16="http://schemas.microsoft.com/office/drawing/2014/main" val="1541806674"/>
                  </a:ext>
                </a:extLst>
              </a:tr>
              <a:tr h="367225">
                <a:tc>
                  <a:txBody>
                    <a:bodyPr/>
                    <a:lstStyle/>
                    <a:p>
                      <a:pPr algn="l">
                        <a:lnSpc>
                          <a:spcPct val="107000"/>
                        </a:lnSpc>
                        <a:spcAft>
                          <a:spcPts val="0"/>
                        </a:spcAft>
                      </a:pPr>
                      <a:r>
                        <a:rPr lang="fr-FR" sz="1100">
                          <a:solidFill>
                            <a:sysClr val="windowText" lastClr="000000"/>
                          </a:solidFill>
                          <a:effectLst/>
                        </a:rPr>
                        <a:t>Adresse :</a:t>
                      </a:r>
                      <a:endParaRPr lang="fr-FR" sz="110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6473" marR="56473"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a:lnSpc>
                          <a:spcPct val="107000"/>
                        </a:lnSpc>
                        <a:spcAft>
                          <a:spcPts val="0"/>
                        </a:spcAft>
                      </a:pPr>
                      <a:r>
                        <a:rPr lang="fr-FR" sz="1100">
                          <a:solidFill>
                            <a:sysClr val="windowText" lastClr="000000"/>
                          </a:solidFill>
                          <a:effectLst/>
                        </a:rPr>
                        <a:t>2 rue Thérèse</a:t>
                      </a:r>
                    </a:p>
                    <a:p>
                      <a:pPr algn="l">
                        <a:lnSpc>
                          <a:spcPct val="107000"/>
                        </a:lnSpc>
                        <a:spcAft>
                          <a:spcPts val="0"/>
                        </a:spcAft>
                      </a:pPr>
                      <a:r>
                        <a:rPr lang="fr-FR" sz="1100">
                          <a:solidFill>
                            <a:sysClr val="windowText" lastClr="000000"/>
                          </a:solidFill>
                          <a:effectLst/>
                        </a:rPr>
                        <a:t>57600 FORBACH</a:t>
                      </a:r>
                      <a:endParaRPr lang="fr-FR" sz="110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6473" marR="56473"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711649705"/>
                  </a:ext>
                </a:extLst>
              </a:tr>
              <a:tr h="183613">
                <a:tc>
                  <a:txBody>
                    <a:bodyPr/>
                    <a:lstStyle/>
                    <a:p>
                      <a:pPr algn="l">
                        <a:lnSpc>
                          <a:spcPct val="107000"/>
                        </a:lnSpc>
                        <a:spcAft>
                          <a:spcPts val="0"/>
                        </a:spcAft>
                      </a:pPr>
                      <a:r>
                        <a:rPr lang="fr-FR" sz="1100">
                          <a:solidFill>
                            <a:sysClr val="windowText" lastClr="000000"/>
                          </a:solidFill>
                          <a:effectLst/>
                        </a:rPr>
                        <a:t> </a:t>
                      </a:r>
                      <a:endParaRPr lang="fr-FR" sz="110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6473" marR="56473"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a:lnSpc>
                          <a:spcPct val="107000"/>
                        </a:lnSpc>
                        <a:spcAft>
                          <a:spcPts val="0"/>
                        </a:spcAft>
                      </a:pPr>
                      <a:r>
                        <a:rPr lang="fr-FR" sz="1100">
                          <a:solidFill>
                            <a:sysClr val="windowText" lastClr="000000"/>
                          </a:solidFill>
                          <a:effectLst/>
                        </a:rPr>
                        <a:t> </a:t>
                      </a:r>
                      <a:endParaRPr lang="fr-FR" sz="110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6473" marR="56473"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6953655"/>
                  </a:ext>
                </a:extLst>
              </a:tr>
              <a:tr h="183613">
                <a:tc>
                  <a:txBody>
                    <a:bodyPr/>
                    <a:lstStyle/>
                    <a:p>
                      <a:pPr algn="l">
                        <a:lnSpc>
                          <a:spcPct val="107000"/>
                        </a:lnSpc>
                        <a:spcAft>
                          <a:spcPts val="0"/>
                        </a:spcAft>
                      </a:pPr>
                      <a:r>
                        <a:rPr lang="fr-FR" sz="1100">
                          <a:solidFill>
                            <a:sysClr val="windowText" lastClr="000000"/>
                          </a:solidFill>
                          <a:effectLst/>
                        </a:rPr>
                        <a:t>Accueil téléphonique :</a:t>
                      </a:r>
                      <a:endParaRPr lang="fr-FR" sz="110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6473" marR="56473"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a:lnSpc>
                          <a:spcPct val="107000"/>
                        </a:lnSpc>
                        <a:spcAft>
                          <a:spcPts val="0"/>
                        </a:spcAft>
                      </a:pPr>
                      <a:r>
                        <a:rPr lang="fr-FR" sz="1100" dirty="0">
                          <a:solidFill>
                            <a:sysClr val="windowText" lastClr="000000"/>
                          </a:solidFill>
                          <a:effectLst/>
                        </a:rPr>
                        <a:t> 03 87 88 80 00</a:t>
                      </a:r>
                      <a:endParaRPr lang="fr-FR" sz="1100" dirty="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6473" marR="56473"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821822917"/>
                  </a:ext>
                </a:extLst>
              </a:tr>
              <a:tr h="183613">
                <a:tc>
                  <a:txBody>
                    <a:bodyPr/>
                    <a:lstStyle/>
                    <a:p>
                      <a:pPr algn="l">
                        <a:lnSpc>
                          <a:spcPct val="107000"/>
                        </a:lnSpc>
                        <a:spcAft>
                          <a:spcPts val="0"/>
                        </a:spcAft>
                      </a:pPr>
                      <a:r>
                        <a:rPr lang="fr-FR" sz="1100">
                          <a:solidFill>
                            <a:sysClr val="windowText" lastClr="000000"/>
                          </a:solidFill>
                          <a:effectLst/>
                        </a:rPr>
                        <a:t> </a:t>
                      </a:r>
                      <a:endParaRPr lang="fr-FR" sz="110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6473" marR="56473"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a:lnSpc>
                          <a:spcPct val="107000"/>
                        </a:lnSpc>
                        <a:spcAft>
                          <a:spcPts val="0"/>
                        </a:spcAft>
                      </a:pPr>
                      <a:endParaRPr lang="fr-FR" sz="110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6473" marR="56473"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987349514"/>
                  </a:ext>
                </a:extLst>
              </a:tr>
              <a:tr h="183613">
                <a:tc>
                  <a:txBody>
                    <a:bodyPr/>
                    <a:lstStyle/>
                    <a:p>
                      <a:pPr algn="l">
                        <a:lnSpc>
                          <a:spcPct val="107000"/>
                        </a:lnSpc>
                        <a:spcAft>
                          <a:spcPts val="0"/>
                        </a:spcAft>
                      </a:pPr>
                      <a:r>
                        <a:rPr lang="fr-FR" sz="1100">
                          <a:solidFill>
                            <a:sysClr val="windowText" lastClr="000000"/>
                          </a:solidFill>
                          <a:effectLst/>
                        </a:rPr>
                        <a:t> </a:t>
                      </a:r>
                      <a:endParaRPr lang="fr-FR" sz="110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6473" marR="56473"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a:lnSpc>
                          <a:spcPct val="107000"/>
                        </a:lnSpc>
                        <a:spcAft>
                          <a:spcPts val="0"/>
                        </a:spcAft>
                      </a:pPr>
                      <a:r>
                        <a:rPr lang="fr-FR" sz="1100">
                          <a:solidFill>
                            <a:sysClr val="windowText" lastClr="000000"/>
                          </a:solidFill>
                          <a:effectLst/>
                        </a:rPr>
                        <a:t> </a:t>
                      </a:r>
                      <a:endParaRPr lang="fr-FR" sz="110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6473" marR="56473"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64433789"/>
                  </a:ext>
                </a:extLst>
              </a:tr>
              <a:tr h="183613">
                <a:tc>
                  <a:txBody>
                    <a:bodyPr/>
                    <a:lstStyle/>
                    <a:p>
                      <a:pPr algn="l">
                        <a:lnSpc>
                          <a:spcPct val="107000"/>
                        </a:lnSpc>
                        <a:spcAft>
                          <a:spcPts val="0"/>
                        </a:spcAft>
                      </a:pPr>
                      <a:r>
                        <a:rPr lang="fr-FR" sz="1100">
                          <a:solidFill>
                            <a:sysClr val="windowText" lastClr="000000"/>
                          </a:solidFill>
                          <a:effectLst/>
                        </a:rPr>
                        <a:t>Email secrétariat :</a:t>
                      </a:r>
                      <a:endParaRPr lang="fr-FR" sz="110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6473" marR="56473"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a:lnSpc>
                          <a:spcPct val="107000"/>
                        </a:lnSpc>
                        <a:spcAft>
                          <a:spcPts val="0"/>
                        </a:spcAft>
                      </a:pPr>
                      <a:r>
                        <a:rPr lang="fr-FR" sz="1100" dirty="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rPr>
                        <a:t>-</a:t>
                      </a:r>
                    </a:p>
                  </a:txBody>
                  <a:tcPr marL="56473" marR="56473"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4107406725"/>
                  </a:ext>
                </a:extLst>
              </a:tr>
              <a:tr h="183613">
                <a:tc>
                  <a:txBody>
                    <a:bodyPr/>
                    <a:lstStyle/>
                    <a:p>
                      <a:pPr algn="l">
                        <a:lnSpc>
                          <a:spcPct val="107000"/>
                        </a:lnSpc>
                        <a:spcAft>
                          <a:spcPts val="0"/>
                        </a:spcAft>
                      </a:pPr>
                      <a:endParaRPr lang="fr-FR" sz="110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6473" marR="56473"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a:lnSpc>
                          <a:spcPct val="107000"/>
                        </a:lnSpc>
                        <a:spcAft>
                          <a:spcPts val="0"/>
                        </a:spcAft>
                      </a:pPr>
                      <a:r>
                        <a:rPr lang="fr-FR" sz="1100">
                          <a:solidFill>
                            <a:sysClr val="windowText" lastClr="000000"/>
                          </a:solidFill>
                          <a:effectLst/>
                        </a:rPr>
                        <a:t> </a:t>
                      </a:r>
                      <a:endParaRPr lang="fr-FR" sz="110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6473" marR="56473"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660308201"/>
                  </a:ext>
                </a:extLst>
              </a:tr>
              <a:tr h="183613">
                <a:tc>
                  <a:txBody>
                    <a:bodyPr/>
                    <a:lstStyle/>
                    <a:p>
                      <a:pPr algn="l">
                        <a:lnSpc>
                          <a:spcPct val="107000"/>
                        </a:lnSpc>
                        <a:spcAft>
                          <a:spcPts val="0"/>
                        </a:spcAft>
                      </a:pPr>
                      <a:endParaRPr lang="fr-FR" sz="110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6473" marR="56473"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a:lnSpc>
                          <a:spcPct val="107000"/>
                        </a:lnSpc>
                        <a:spcAft>
                          <a:spcPts val="0"/>
                        </a:spcAft>
                      </a:pPr>
                      <a:r>
                        <a:rPr lang="fr-FR" sz="1100" dirty="0">
                          <a:solidFill>
                            <a:sysClr val="windowText" lastClr="000000"/>
                          </a:solidFill>
                          <a:effectLst/>
                        </a:rPr>
                        <a:t> </a:t>
                      </a:r>
                      <a:endParaRPr lang="fr-FR" sz="1100" dirty="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6473" marR="56473"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67076274"/>
                  </a:ext>
                </a:extLst>
              </a:tr>
            </a:tbl>
          </a:graphicData>
        </a:graphic>
      </p:graphicFrame>
      <p:graphicFrame>
        <p:nvGraphicFramePr>
          <p:cNvPr id="20" name="Tableau 19"/>
          <p:cNvGraphicFramePr>
            <a:graphicFrameLocks noGrp="1"/>
          </p:cNvGraphicFramePr>
          <p:nvPr>
            <p:extLst>
              <p:ext uri="{D42A27DB-BD31-4B8C-83A1-F6EECF244321}">
                <p14:modId xmlns:p14="http://schemas.microsoft.com/office/powerpoint/2010/main" val="1337538579"/>
              </p:ext>
            </p:extLst>
          </p:nvPr>
        </p:nvGraphicFramePr>
        <p:xfrm>
          <a:off x="6893107" y="811118"/>
          <a:ext cx="4215130" cy="4559778"/>
        </p:xfrm>
        <a:graphic>
          <a:graphicData uri="http://schemas.openxmlformats.org/drawingml/2006/table">
            <a:tbl>
              <a:tblPr firstRow="1" firstCol="1" bandRow="1">
                <a:tableStyleId>{5C22544A-7EE6-4342-B048-85BDC9FD1C3A}</a:tableStyleId>
              </a:tblPr>
              <a:tblGrid>
                <a:gridCol w="1413510">
                  <a:extLst>
                    <a:ext uri="{9D8B030D-6E8A-4147-A177-3AD203B41FA5}">
                      <a16:colId xmlns:a16="http://schemas.microsoft.com/office/drawing/2014/main" val="1489454895"/>
                    </a:ext>
                  </a:extLst>
                </a:gridCol>
                <a:gridCol w="2801620">
                  <a:extLst>
                    <a:ext uri="{9D8B030D-6E8A-4147-A177-3AD203B41FA5}">
                      <a16:colId xmlns:a16="http://schemas.microsoft.com/office/drawing/2014/main" val="1847471200"/>
                    </a:ext>
                  </a:extLst>
                </a:gridCol>
              </a:tblGrid>
              <a:tr h="367174">
                <a:tc gridSpan="2">
                  <a:txBody>
                    <a:bodyPr/>
                    <a:lstStyle/>
                    <a:p>
                      <a:pPr algn="l">
                        <a:lnSpc>
                          <a:spcPct val="107000"/>
                        </a:lnSpc>
                        <a:spcAft>
                          <a:spcPts val="0"/>
                        </a:spcAft>
                      </a:pPr>
                      <a:r>
                        <a:rPr lang="fr-FR" sz="1400">
                          <a:solidFill>
                            <a:sysClr val="windowText" lastClr="000000"/>
                          </a:solidFill>
                          <a:effectLst/>
                        </a:rPr>
                        <a:t>Ressources interventionnelles disponibles</a:t>
                      </a:r>
                      <a:endParaRPr lang="fr-FR" sz="140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hMerge="1">
                  <a:txBody>
                    <a:bodyPr/>
                    <a:lstStyle/>
                    <a:p>
                      <a:endParaRPr lang="fr-FR"/>
                    </a:p>
                  </a:txBody>
                  <a:tcPr/>
                </a:tc>
                <a:extLst>
                  <a:ext uri="{0D108BD9-81ED-4DB2-BD59-A6C34878D82A}">
                    <a16:rowId xmlns:a16="http://schemas.microsoft.com/office/drawing/2014/main" val="1526191666"/>
                  </a:ext>
                </a:extLst>
              </a:tr>
              <a:tr h="230550">
                <a:tc>
                  <a:txBody>
                    <a:bodyPr/>
                    <a:lstStyle/>
                    <a:p>
                      <a:pPr algn="l">
                        <a:lnSpc>
                          <a:spcPct val="107000"/>
                        </a:lnSpc>
                        <a:spcAft>
                          <a:spcPts val="0"/>
                        </a:spcAft>
                      </a:pPr>
                      <a:r>
                        <a:rPr lang="fr-FR" sz="1100">
                          <a:solidFill>
                            <a:sysClr val="windowText" lastClr="000000"/>
                          </a:solidFill>
                          <a:effectLst/>
                        </a:rPr>
                        <a:t>Anesthésie :</a:t>
                      </a:r>
                      <a:endParaRPr lang="fr-FR" sz="110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algn="l">
                        <a:lnSpc>
                          <a:spcPct val="107000"/>
                        </a:lnSpc>
                        <a:spcAft>
                          <a:spcPts val="0"/>
                        </a:spcAft>
                      </a:pPr>
                      <a:r>
                        <a:rPr lang="fr-FR" sz="1100">
                          <a:solidFill>
                            <a:sysClr val="windowText" lastClr="000000"/>
                          </a:solidFill>
                          <a:effectLst/>
                        </a:rPr>
                        <a:t>Non</a:t>
                      </a:r>
                      <a:endParaRPr lang="fr-FR" sz="110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mpd="sng">
                      <a:noFill/>
                    </a:lnL>
                    <a:lnR w="12700" cmpd="sng">
                      <a:noFill/>
                    </a:lnR>
                    <a:lnT w="381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826635636"/>
                  </a:ext>
                </a:extLst>
              </a:tr>
              <a:tr h="230550">
                <a:tc gridSpan="2">
                  <a:txBody>
                    <a:bodyPr/>
                    <a:lstStyle/>
                    <a:p>
                      <a:pPr algn="l">
                        <a:lnSpc>
                          <a:spcPct val="107000"/>
                        </a:lnSpc>
                        <a:spcAft>
                          <a:spcPts val="0"/>
                        </a:spcAft>
                      </a:pPr>
                      <a:r>
                        <a:rPr lang="fr-FR" sz="1100">
                          <a:solidFill>
                            <a:sysClr val="windowText" lastClr="000000"/>
                          </a:solidFill>
                          <a:effectLst/>
                        </a:rPr>
                        <a:t>Pour les blocs nerveux périphériques</a:t>
                      </a:r>
                      <a:endParaRPr lang="fr-FR" sz="110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hMerge="1">
                  <a:txBody>
                    <a:bodyPr/>
                    <a:lstStyle/>
                    <a:p>
                      <a:endParaRPr lang="fr-FR"/>
                    </a:p>
                  </a:txBody>
                  <a:tcPr/>
                </a:tc>
                <a:extLst>
                  <a:ext uri="{0D108BD9-81ED-4DB2-BD59-A6C34878D82A}">
                    <a16:rowId xmlns:a16="http://schemas.microsoft.com/office/drawing/2014/main" val="2135995180"/>
                  </a:ext>
                </a:extLst>
              </a:tr>
              <a:tr h="241225">
                <a:tc>
                  <a:txBody>
                    <a:bodyPr/>
                    <a:lstStyle/>
                    <a:p>
                      <a:pPr algn="l">
                        <a:lnSpc>
                          <a:spcPct val="107000"/>
                        </a:lnSpc>
                        <a:spcAft>
                          <a:spcPts val="0"/>
                        </a:spcAft>
                      </a:pPr>
                      <a:r>
                        <a:rPr lang="fr-FR" sz="1100">
                          <a:solidFill>
                            <a:sysClr val="windowText" lastClr="000000"/>
                          </a:solidFill>
                          <a:effectLst/>
                        </a:rPr>
                        <a:t> </a:t>
                      </a:r>
                      <a:endParaRPr lang="fr-FR" sz="110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a:lnSpc>
                          <a:spcPct val="107000"/>
                        </a:lnSpc>
                        <a:spcAft>
                          <a:spcPts val="0"/>
                        </a:spcAft>
                      </a:pPr>
                      <a:r>
                        <a:rPr lang="fr-FR" sz="1100" dirty="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rPr>
                        <a:t>-</a:t>
                      </a:r>
                    </a:p>
                  </a:txBody>
                  <a:tcPr marL="68580" marR="6858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4214718782"/>
                  </a:ext>
                </a:extLst>
              </a:tr>
              <a:tr h="230550">
                <a:tc>
                  <a:txBody>
                    <a:bodyPr/>
                    <a:lstStyle/>
                    <a:p>
                      <a:pPr algn="l">
                        <a:lnSpc>
                          <a:spcPct val="107000"/>
                        </a:lnSpc>
                        <a:spcAft>
                          <a:spcPts val="0"/>
                        </a:spcAft>
                      </a:pPr>
                      <a:r>
                        <a:rPr lang="fr-FR" sz="1100">
                          <a:solidFill>
                            <a:sysClr val="windowText" lastClr="000000"/>
                          </a:solidFill>
                          <a:effectLst/>
                        </a:rPr>
                        <a:t> </a:t>
                      </a:r>
                      <a:endParaRPr lang="fr-FR" sz="110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a:lnSpc>
                          <a:spcPct val="107000"/>
                        </a:lnSpc>
                        <a:spcAft>
                          <a:spcPts val="0"/>
                        </a:spcAft>
                      </a:pPr>
                      <a:r>
                        <a:rPr lang="fr-FR" sz="1100">
                          <a:solidFill>
                            <a:sysClr val="windowText" lastClr="000000"/>
                          </a:solidFill>
                          <a:effectLst/>
                        </a:rPr>
                        <a:t> </a:t>
                      </a:r>
                      <a:endParaRPr lang="fr-FR" sz="110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360065042"/>
                  </a:ext>
                </a:extLst>
              </a:tr>
              <a:tr h="230550">
                <a:tc gridSpan="2">
                  <a:txBody>
                    <a:bodyPr/>
                    <a:lstStyle/>
                    <a:p>
                      <a:pPr algn="l">
                        <a:lnSpc>
                          <a:spcPct val="107000"/>
                        </a:lnSpc>
                        <a:spcAft>
                          <a:spcPts val="0"/>
                        </a:spcAft>
                      </a:pPr>
                      <a:r>
                        <a:rPr lang="fr-FR" sz="1100" dirty="0">
                          <a:solidFill>
                            <a:sysClr val="windowText" lastClr="000000"/>
                          </a:solidFill>
                          <a:effectLst/>
                        </a:rPr>
                        <a:t>Pour l’analgésie périmédullaire</a:t>
                      </a:r>
                      <a:endParaRPr lang="fr-FR" sz="1100" dirty="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hMerge="1">
                  <a:txBody>
                    <a:bodyPr/>
                    <a:lstStyle/>
                    <a:p>
                      <a:endParaRPr lang="fr-FR"/>
                    </a:p>
                  </a:txBody>
                  <a:tcPr/>
                </a:tc>
                <a:extLst>
                  <a:ext uri="{0D108BD9-81ED-4DB2-BD59-A6C34878D82A}">
                    <a16:rowId xmlns:a16="http://schemas.microsoft.com/office/drawing/2014/main" val="943416639"/>
                  </a:ext>
                </a:extLst>
              </a:tr>
              <a:tr h="241225">
                <a:tc>
                  <a:txBody>
                    <a:bodyPr/>
                    <a:lstStyle/>
                    <a:p>
                      <a:pPr algn="l">
                        <a:lnSpc>
                          <a:spcPct val="107000"/>
                        </a:lnSpc>
                        <a:spcAft>
                          <a:spcPts val="0"/>
                        </a:spcAft>
                      </a:pPr>
                      <a:r>
                        <a:rPr lang="fr-FR" sz="1100">
                          <a:solidFill>
                            <a:sysClr val="windowText" lastClr="000000"/>
                          </a:solidFill>
                          <a:effectLst/>
                        </a:rPr>
                        <a:t> </a:t>
                      </a:r>
                      <a:endParaRPr lang="fr-FR" sz="110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a:lnSpc>
                          <a:spcPct val="107000"/>
                        </a:lnSpc>
                        <a:spcAft>
                          <a:spcPts val="0"/>
                        </a:spcAft>
                      </a:pPr>
                      <a:r>
                        <a:rPr lang="fr-FR" sz="1100" dirty="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rPr>
                        <a:t>-</a:t>
                      </a:r>
                    </a:p>
                  </a:txBody>
                  <a:tcPr marL="68580" marR="6858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293816207"/>
                  </a:ext>
                </a:extLst>
              </a:tr>
              <a:tr h="230550">
                <a:tc>
                  <a:txBody>
                    <a:bodyPr/>
                    <a:lstStyle/>
                    <a:p>
                      <a:pPr algn="l">
                        <a:lnSpc>
                          <a:spcPct val="107000"/>
                        </a:lnSpc>
                        <a:spcAft>
                          <a:spcPts val="0"/>
                        </a:spcAft>
                      </a:pPr>
                      <a:r>
                        <a:rPr lang="fr-FR" sz="1100">
                          <a:solidFill>
                            <a:sysClr val="windowText" lastClr="000000"/>
                          </a:solidFill>
                          <a:effectLst/>
                        </a:rPr>
                        <a:t> </a:t>
                      </a:r>
                      <a:endParaRPr lang="fr-FR" sz="110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a:lnSpc>
                          <a:spcPct val="107000"/>
                        </a:lnSpc>
                        <a:spcAft>
                          <a:spcPts val="0"/>
                        </a:spcAft>
                      </a:pPr>
                      <a:r>
                        <a:rPr lang="fr-FR" sz="1100">
                          <a:solidFill>
                            <a:sysClr val="windowText" lastClr="000000"/>
                          </a:solidFill>
                          <a:effectLst/>
                        </a:rPr>
                        <a:t> </a:t>
                      </a:r>
                      <a:endParaRPr lang="fr-FR" sz="110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439370924"/>
                  </a:ext>
                </a:extLst>
              </a:tr>
              <a:tr h="471777">
                <a:tc gridSpan="2">
                  <a:txBody>
                    <a:bodyPr/>
                    <a:lstStyle/>
                    <a:p>
                      <a:pPr algn="l">
                        <a:lnSpc>
                          <a:spcPct val="107000"/>
                        </a:lnSpc>
                        <a:spcAft>
                          <a:spcPts val="0"/>
                        </a:spcAft>
                      </a:pPr>
                      <a:r>
                        <a:rPr lang="fr-FR" sz="1100" dirty="0">
                          <a:solidFill>
                            <a:sysClr val="windowText" lastClr="000000"/>
                          </a:solidFill>
                          <a:effectLst/>
                        </a:rPr>
                        <a:t>Suivi et gestion des dispositifs à demeure (cathéter périnerveux ou péridural, pompe intrathécale)</a:t>
                      </a:r>
                      <a:endParaRPr lang="fr-FR" sz="1100" dirty="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hMerge="1">
                  <a:txBody>
                    <a:bodyPr/>
                    <a:lstStyle/>
                    <a:p>
                      <a:endParaRPr lang="fr-FR"/>
                    </a:p>
                  </a:txBody>
                  <a:tcPr/>
                </a:tc>
                <a:extLst>
                  <a:ext uri="{0D108BD9-81ED-4DB2-BD59-A6C34878D82A}">
                    <a16:rowId xmlns:a16="http://schemas.microsoft.com/office/drawing/2014/main" val="2634538175"/>
                  </a:ext>
                </a:extLst>
              </a:tr>
              <a:tr h="230550">
                <a:tc>
                  <a:txBody>
                    <a:bodyPr/>
                    <a:lstStyle/>
                    <a:p>
                      <a:pPr algn="l">
                        <a:lnSpc>
                          <a:spcPct val="107000"/>
                        </a:lnSpc>
                        <a:spcAft>
                          <a:spcPts val="0"/>
                        </a:spcAft>
                      </a:pPr>
                      <a:r>
                        <a:rPr lang="fr-FR" sz="1100">
                          <a:solidFill>
                            <a:sysClr val="windowText" lastClr="000000"/>
                          </a:solidFill>
                          <a:effectLst/>
                        </a:rPr>
                        <a:t> </a:t>
                      </a:r>
                      <a:endParaRPr lang="fr-FR" sz="110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a:lnSpc>
                          <a:spcPct val="107000"/>
                        </a:lnSpc>
                        <a:spcAft>
                          <a:spcPts val="0"/>
                        </a:spcAft>
                      </a:pPr>
                      <a:r>
                        <a:rPr lang="fr-FR" sz="1100">
                          <a:solidFill>
                            <a:sysClr val="windowText" lastClr="000000"/>
                          </a:solidFill>
                          <a:effectLst/>
                        </a:rPr>
                        <a:t>Non</a:t>
                      </a:r>
                      <a:endParaRPr lang="fr-FR" sz="110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065675333"/>
                  </a:ext>
                </a:extLst>
              </a:tr>
              <a:tr h="230550">
                <a:tc>
                  <a:txBody>
                    <a:bodyPr/>
                    <a:lstStyle/>
                    <a:p>
                      <a:pPr algn="l">
                        <a:lnSpc>
                          <a:spcPct val="107000"/>
                        </a:lnSpc>
                        <a:spcAft>
                          <a:spcPts val="0"/>
                        </a:spcAft>
                      </a:pPr>
                      <a:r>
                        <a:rPr lang="fr-FR" sz="1100">
                          <a:solidFill>
                            <a:sysClr val="windowText" lastClr="000000"/>
                          </a:solidFill>
                          <a:effectLst/>
                        </a:rPr>
                        <a:t> </a:t>
                      </a:r>
                      <a:endParaRPr lang="fr-FR" sz="110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a:lnSpc>
                          <a:spcPct val="107000"/>
                        </a:lnSpc>
                        <a:spcAft>
                          <a:spcPts val="0"/>
                        </a:spcAft>
                      </a:pPr>
                      <a:r>
                        <a:rPr lang="fr-FR" sz="1100">
                          <a:solidFill>
                            <a:sysClr val="windowText" lastClr="000000"/>
                          </a:solidFill>
                          <a:effectLst/>
                        </a:rPr>
                        <a:t> </a:t>
                      </a:r>
                      <a:endParaRPr lang="fr-FR" sz="110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526985017"/>
                  </a:ext>
                </a:extLst>
              </a:tr>
              <a:tr h="471777">
                <a:tc>
                  <a:txBody>
                    <a:bodyPr/>
                    <a:lstStyle/>
                    <a:p>
                      <a:pPr algn="l">
                        <a:lnSpc>
                          <a:spcPct val="107000"/>
                        </a:lnSpc>
                        <a:spcAft>
                          <a:spcPts val="0"/>
                        </a:spcAft>
                      </a:pPr>
                      <a:r>
                        <a:rPr lang="fr-FR" sz="1100">
                          <a:solidFill>
                            <a:sysClr val="windowText" lastClr="000000"/>
                          </a:solidFill>
                          <a:effectLst/>
                        </a:rPr>
                        <a:t>Radiologie interventionnelle :</a:t>
                      </a:r>
                      <a:endParaRPr lang="fr-FR" sz="110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a:lnSpc>
                          <a:spcPct val="107000"/>
                        </a:lnSpc>
                        <a:spcAft>
                          <a:spcPts val="0"/>
                        </a:spcAft>
                      </a:pPr>
                      <a:r>
                        <a:rPr lang="fr-FR" sz="1100">
                          <a:solidFill>
                            <a:sysClr val="windowText" lastClr="000000"/>
                          </a:solidFill>
                          <a:effectLst/>
                        </a:rPr>
                        <a:t>Adressage </a:t>
                      </a:r>
                      <a:r>
                        <a:rPr lang="fr-FR" sz="1100">
                          <a:solidFill>
                            <a:sysClr val="windowText" lastClr="000000"/>
                          </a:solidFill>
                          <a:effectLst/>
                          <a:sym typeface="Wingdings" panose="05000000000000000000" pitchFamily="2" charset="2"/>
                        </a:rPr>
                        <a:t></a:t>
                      </a:r>
                      <a:r>
                        <a:rPr lang="fr-FR" sz="1100">
                          <a:solidFill>
                            <a:sysClr val="windowText" lastClr="000000"/>
                          </a:solidFill>
                          <a:effectLst/>
                        </a:rPr>
                        <a:t> CHRU de Nancy </a:t>
                      </a:r>
                      <a:endParaRPr lang="fr-FR" sz="110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47606160"/>
                  </a:ext>
                </a:extLst>
              </a:tr>
              <a:tr h="230550">
                <a:tc>
                  <a:txBody>
                    <a:bodyPr/>
                    <a:lstStyle/>
                    <a:p>
                      <a:pPr algn="l">
                        <a:lnSpc>
                          <a:spcPct val="107000"/>
                        </a:lnSpc>
                        <a:spcAft>
                          <a:spcPts val="0"/>
                        </a:spcAft>
                      </a:pPr>
                      <a:r>
                        <a:rPr lang="fr-FR" sz="1100">
                          <a:solidFill>
                            <a:sysClr val="windowText" lastClr="000000"/>
                          </a:solidFill>
                          <a:effectLst/>
                        </a:rPr>
                        <a:t> </a:t>
                      </a:r>
                      <a:endParaRPr lang="fr-FR" sz="110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a:lnSpc>
                          <a:spcPct val="107000"/>
                        </a:lnSpc>
                        <a:spcAft>
                          <a:spcPts val="0"/>
                        </a:spcAft>
                      </a:pPr>
                      <a:r>
                        <a:rPr lang="fr-FR" sz="1100" dirty="0">
                          <a:solidFill>
                            <a:sysClr val="windowText" lastClr="000000"/>
                          </a:solidFill>
                          <a:effectLst/>
                        </a:rPr>
                        <a:t>Cimentoplastie</a:t>
                      </a:r>
                      <a:endParaRPr lang="fr-FR" sz="1100" dirty="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024569524"/>
                  </a:ext>
                </a:extLst>
              </a:tr>
              <a:tr h="230550">
                <a:tc>
                  <a:txBody>
                    <a:bodyPr/>
                    <a:lstStyle/>
                    <a:p>
                      <a:pPr algn="l">
                        <a:lnSpc>
                          <a:spcPct val="107000"/>
                        </a:lnSpc>
                        <a:spcAft>
                          <a:spcPts val="0"/>
                        </a:spcAft>
                      </a:pPr>
                      <a:r>
                        <a:rPr lang="fr-FR" sz="1100">
                          <a:solidFill>
                            <a:sysClr val="windowText" lastClr="000000"/>
                          </a:solidFill>
                          <a:effectLst/>
                        </a:rPr>
                        <a:t> </a:t>
                      </a:r>
                      <a:endParaRPr lang="fr-FR" sz="110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a:lnSpc>
                          <a:spcPct val="107000"/>
                        </a:lnSpc>
                        <a:spcAft>
                          <a:spcPts val="0"/>
                        </a:spcAft>
                      </a:pPr>
                      <a:r>
                        <a:rPr lang="fr-FR" sz="1100">
                          <a:solidFill>
                            <a:sysClr val="windowText" lastClr="000000"/>
                          </a:solidFill>
                          <a:effectLst/>
                        </a:rPr>
                        <a:t> </a:t>
                      </a:r>
                      <a:endParaRPr lang="fr-FR" sz="110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72688678"/>
                  </a:ext>
                </a:extLst>
              </a:tr>
              <a:tr h="230550">
                <a:tc>
                  <a:txBody>
                    <a:bodyPr/>
                    <a:lstStyle/>
                    <a:p>
                      <a:pPr algn="l">
                        <a:lnSpc>
                          <a:spcPct val="107000"/>
                        </a:lnSpc>
                        <a:spcAft>
                          <a:spcPts val="0"/>
                        </a:spcAft>
                      </a:pPr>
                      <a:r>
                        <a:rPr lang="fr-FR" sz="1100">
                          <a:solidFill>
                            <a:sysClr val="windowText" lastClr="000000"/>
                          </a:solidFill>
                          <a:effectLst/>
                        </a:rPr>
                        <a:t>Chirurgie :</a:t>
                      </a:r>
                      <a:endParaRPr lang="fr-FR" sz="110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a:lnSpc>
                          <a:spcPct val="107000"/>
                        </a:lnSpc>
                        <a:spcAft>
                          <a:spcPts val="0"/>
                        </a:spcAft>
                      </a:pPr>
                      <a:r>
                        <a:rPr lang="fr-FR" sz="1100">
                          <a:solidFill>
                            <a:sysClr val="windowText" lastClr="000000"/>
                          </a:solidFill>
                          <a:effectLst/>
                        </a:rPr>
                        <a:t>Adressage </a:t>
                      </a:r>
                      <a:r>
                        <a:rPr lang="fr-FR" sz="1100">
                          <a:solidFill>
                            <a:sysClr val="windowText" lastClr="000000"/>
                          </a:solidFill>
                          <a:effectLst/>
                          <a:sym typeface="Wingdings" panose="05000000000000000000" pitchFamily="2" charset="2"/>
                        </a:rPr>
                        <a:t></a:t>
                      </a:r>
                      <a:r>
                        <a:rPr lang="fr-FR" sz="1100">
                          <a:solidFill>
                            <a:sysClr val="windowText" lastClr="000000"/>
                          </a:solidFill>
                          <a:effectLst/>
                        </a:rPr>
                        <a:t> CHRU de Nancy </a:t>
                      </a:r>
                      <a:endParaRPr lang="fr-FR" sz="110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528565857"/>
                  </a:ext>
                </a:extLst>
              </a:tr>
              <a:tr h="230550">
                <a:tc>
                  <a:txBody>
                    <a:bodyPr/>
                    <a:lstStyle/>
                    <a:p>
                      <a:pPr algn="l">
                        <a:lnSpc>
                          <a:spcPct val="107000"/>
                        </a:lnSpc>
                        <a:spcAft>
                          <a:spcPts val="0"/>
                        </a:spcAft>
                      </a:pPr>
                      <a:r>
                        <a:rPr lang="fr-FR" sz="1100">
                          <a:solidFill>
                            <a:sysClr val="windowText" lastClr="000000"/>
                          </a:solidFill>
                          <a:effectLst/>
                        </a:rPr>
                        <a:t> </a:t>
                      </a:r>
                      <a:endParaRPr lang="fr-FR" sz="110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a:lnSpc>
                          <a:spcPct val="107000"/>
                        </a:lnSpc>
                        <a:spcAft>
                          <a:spcPts val="0"/>
                        </a:spcAft>
                      </a:pPr>
                      <a:r>
                        <a:rPr lang="fr-FR" sz="1100" dirty="0">
                          <a:solidFill>
                            <a:sysClr val="windowText" lastClr="000000"/>
                          </a:solidFill>
                          <a:effectLst/>
                        </a:rPr>
                        <a:t>Vertébroplastie</a:t>
                      </a:r>
                      <a:endParaRPr lang="fr-FR" sz="1100" dirty="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383845074"/>
                  </a:ext>
                </a:extLst>
              </a:tr>
              <a:tr h="230550">
                <a:tc>
                  <a:txBody>
                    <a:bodyPr/>
                    <a:lstStyle/>
                    <a:p>
                      <a:pPr algn="l">
                        <a:lnSpc>
                          <a:spcPct val="107000"/>
                        </a:lnSpc>
                        <a:spcAft>
                          <a:spcPts val="0"/>
                        </a:spcAft>
                      </a:pPr>
                      <a:r>
                        <a:rPr lang="fr-FR" sz="1100">
                          <a:solidFill>
                            <a:sysClr val="windowText" lastClr="000000"/>
                          </a:solidFill>
                          <a:effectLst/>
                        </a:rPr>
                        <a:t> </a:t>
                      </a:r>
                      <a:endParaRPr lang="fr-FR" sz="110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a:lnSpc>
                          <a:spcPct val="107000"/>
                        </a:lnSpc>
                        <a:spcAft>
                          <a:spcPts val="0"/>
                        </a:spcAft>
                      </a:pPr>
                      <a:r>
                        <a:rPr lang="fr-FR" sz="1100" dirty="0">
                          <a:solidFill>
                            <a:sysClr val="windowText" lastClr="000000"/>
                          </a:solidFill>
                          <a:effectLst/>
                        </a:rPr>
                        <a:t> </a:t>
                      </a:r>
                      <a:endParaRPr lang="fr-FR" sz="1100" dirty="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327313493"/>
                  </a:ext>
                </a:extLst>
              </a:tr>
            </a:tbl>
          </a:graphicData>
        </a:graphic>
      </p:graphicFrame>
    </p:spTree>
    <p:extLst>
      <p:ext uri="{BB962C8B-B14F-4D97-AF65-F5344CB8AC3E}">
        <p14:creationId xmlns:p14="http://schemas.microsoft.com/office/powerpoint/2010/main" val="138849091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26" name="Image 2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79833" y="4481073"/>
            <a:ext cx="5149542" cy="2098132"/>
          </a:xfrm>
          <a:prstGeom prst="rect">
            <a:avLst/>
          </a:prstGeom>
        </p:spPr>
      </p:pic>
      <p:pic>
        <p:nvPicPr>
          <p:cNvPr id="30" name="Image 2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79833" y="942021"/>
            <a:ext cx="5149542" cy="3176586"/>
          </a:xfrm>
          <a:prstGeom prst="rect">
            <a:avLst/>
          </a:prstGeom>
        </p:spPr>
      </p:pic>
      <p:sp>
        <p:nvSpPr>
          <p:cNvPr id="31" name="ZoneTexte 30"/>
          <p:cNvSpPr txBox="1"/>
          <p:nvPr/>
        </p:nvSpPr>
        <p:spPr>
          <a:xfrm>
            <a:off x="1279833" y="301666"/>
            <a:ext cx="3838295" cy="369332"/>
          </a:xfrm>
          <a:prstGeom prst="rect">
            <a:avLst/>
          </a:prstGeom>
        </p:spPr>
        <p:txBody>
          <a:bodyPr wrap="none" rtlCol="0">
            <a:spAutoFit/>
          </a:bodyPr>
          <a:lstStyle/>
          <a:p>
            <a:r>
              <a:rPr lang="fr-FR" b="1" dirty="0"/>
              <a:t>CHR METZ-THIONVILLE (sites de Metz)</a:t>
            </a:r>
            <a:endParaRPr lang="fr-FR" dirty="0"/>
          </a:p>
        </p:txBody>
      </p:sp>
      <p:pic>
        <p:nvPicPr>
          <p:cNvPr id="7" name="Imag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5400000">
            <a:off x="4840737" y="331301"/>
            <a:ext cx="400110" cy="400110"/>
          </a:xfrm>
          <a:prstGeom prst="rect">
            <a:avLst/>
          </a:prstGeom>
        </p:spPr>
      </p:pic>
      <p:pic>
        <p:nvPicPr>
          <p:cNvPr id="8" name="Image 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279833" y="252816"/>
            <a:ext cx="404990" cy="409869"/>
          </a:xfrm>
          <a:prstGeom prst="rect">
            <a:avLst/>
          </a:prstGeom>
        </p:spPr>
      </p:pic>
      <p:sp>
        <p:nvSpPr>
          <p:cNvPr id="11" name="Bouton d'action : Retour 10">
            <a:hlinkClick r:id="rId7" action="ppaction://hlinksldjump" highlightClick="1"/>
          </p:cNvPr>
          <p:cNvSpPr/>
          <p:nvPr/>
        </p:nvSpPr>
        <p:spPr>
          <a:xfrm>
            <a:off x="11604625" y="138516"/>
            <a:ext cx="476250" cy="478595"/>
          </a:xfrm>
          <a:prstGeom prst="actionButtonReturn">
            <a:avLst/>
          </a:prstGeom>
          <a:solidFill>
            <a:srgbClr val="EADB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aphicFrame>
        <p:nvGraphicFramePr>
          <p:cNvPr id="6" name="Tableau 5"/>
          <p:cNvGraphicFramePr>
            <a:graphicFrameLocks noGrp="1"/>
          </p:cNvGraphicFramePr>
          <p:nvPr>
            <p:extLst>
              <p:ext uri="{D42A27DB-BD31-4B8C-83A1-F6EECF244321}">
                <p14:modId xmlns:p14="http://schemas.microsoft.com/office/powerpoint/2010/main" val="3234805419"/>
              </p:ext>
            </p:extLst>
          </p:nvPr>
        </p:nvGraphicFramePr>
        <p:xfrm>
          <a:off x="1394750" y="722220"/>
          <a:ext cx="5034625" cy="6553439"/>
        </p:xfrm>
        <a:graphic>
          <a:graphicData uri="http://schemas.openxmlformats.org/drawingml/2006/table">
            <a:tbl>
              <a:tblPr firstRow="1" firstCol="1" bandRow="1">
                <a:tableStyleId>{5C22544A-7EE6-4342-B048-85BDC9FD1C3A}</a:tableStyleId>
              </a:tblPr>
              <a:tblGrid>
                <a:gridCol w="2142152">
                  <a:extLst>
                    <a:ext uri="{9D8B030D-6E8A-4147-A177-3AD203B41FA5}">
                      <a16:colId xmlns:a16="http://schemas.microsoft.com/office/drawing/2014/main" val="1373522580"/>
                    </a:ext>
                  </a:extLst>
                </a:gridCol>
                <a:gridCol w="2892473">
                  <a:extLst>
                    <a:ext uri="{9D8B030D-6E8A-4147-A177-3AD203B41FA5}">
                      <a16:colId xmlns:a16="http://schemas.microsoft.com/office/drawing/2014/main" val="804852034"/>
                    </a:ext>
                  </a:extLst>
                </a:gridCol>
              </a:tblGrid>
              <a:tr h="197050">
                <a:tc gridSpan="2">
                  <a:txBody>
                    <a:bodyPr/>
                    <a:lstStyle/>
                    <a:p>
                      <a:pPr algn="l">
                        <a:lnSpc>
                          <a:spcPct val="107000"/>
                        </a:lnSpc>
                        <a:spcAft>
                          <a:spcPts val="0"/>
                        </a:spcAft>
                      </a:pPr>
                      <a:r>
                        <a:rPr lang="fr-FR" sz="1400">
                          <a:solidFill>
                            <a:sysClr val="windowText" lastClr="000000"/>
                          </a:solidFill>
                          <a:effectLst/>
                        </a:rPr>
                        <a:t>Informations générales</a:t>
                      </a:r>
                      <a:endParaRPr lang="fr-FR" sz="140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7896" marR="47896" marT="0" marB="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hMerge="1">
                  <a:txBody>
                    <a:bodyPr/>
                    <a:lstStyle/>
                    <a:p>
                      <a:endParaRPr lang="fr-FR"/>
                    </a:p>
                  </a:txBody>
                  <a:tcPr/>
                </a:tc>
                <a:extLst>
                  <a:ext uri="{0D108BD9-81ED-4DB2-BD59-A6C34878D82A}">
                    <a16:rowId xmlns:a16="http://schemas.microsoft.com/office/drawing/2014/main" val="4061596183"/>
                  </a:ext>
                </a:extLst>
              </a:tr>
              <a:tr h="316851">
                <a:tc>
                  <a:txBody>
                    <a:bodyPr/>
                    <a:lstStyle/>
                    <a:p>
                      <a:pPr algn="l">
                        <a:lnSpc>
                          <a:spcPct val="107000"/>
                        </a:lnSpc>
                        <a:spcAft>
                          <a:spcPts val="0"/>
                        </a:spcAft>
                      </a:pPr>
                      <a:r>
                        <a:rPr lang="fr-FR" sz="1100" dirty="0">
                          <a:solidFill>
                            <a:sysClr val="windowText" lastClr="000000"/>
                          </a:solidFill>
                          <a:effectLst/>
                        </a:rPr>
                        <a:t>Médecin responsable :</a:t>
                      </a:r>
                    </a:p>
                    <a:p>
                      <a:pPr algn="l">
                        <a:lnSpc>
                          <a:spcPct val="107000"/>
                        </a:lnSpc>
                        <a:spcAft>
                          <a:spcPts val="0"/>
                        </a:spcAft>
                      </a:pPr>
                      <a:r>
                        <a:rPr lang="fr-FR" sz="1100" dirty="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rPr>
                        <a:t>Référent</a:t>
                      </a:r>
                      <a:r>
                        <a:rPr lang="fr-FR" sz="1100" baseline="0" dirty="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rPr>
                        <a:t> douleurs cancéreuses :</a:t>
                      </a:r>
                      <a:endParaRPr lang="fr-FR" sz="1100" dirty="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7896" marR="47896" marT="0" marB="0">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algn="l">
                        <a:lnSpc>
                          <a:spcPct val="107000"/>
                        </a:lnSpc>
                        <a:spcAft>
                          <a:spcPts val="0"/>
                        </a:spcAft>
                      </a:pPr>
                      <a:r>
                        <a:rPr lang="fr-FR" sz="1100" dirty="0">
                          <a:solidFill>
                            <a:sysClr val="windowText" lastClr="000000"/>
                          </a:solidFill>
                          <a:effectLst/>
                        </a:rPr>
                        <a:t>Dr Patrick KIEFFERT (douleurs chroniques)</a:t>
                      </a:r>
                    </a:p>
                    <a:p>
                      <a:pPr algn="l">
                        <a:lnSpc>
                          <a:spcPct val="107000"/>
                        </a:lnSpc>
                        <a:spcAft>
                          <a:spcPts val="0"/>
                        </a:spcAft>
                      </a:pPr>
                      <a:r>
                        <a:rPr lang="fr-FR" sz="1100" dirty="0">
                          <a:solidFill>
                            <a:sysClr val="windowText" lastClr="000000"/>
                          </a:solidFill>
                          <a:effectLst/>
                        </a:rPr>
                        <a:t>Dr Anne-Cécile BOURJAL</a:t>
                      </a:r>
                      <a:r>
                        <a:rPr lang="fr-FR" sz="1100" baseline="0" dirty="0">
                          <a:solidFill>
                            <a:sysClr val="windowText" lastClr="000000"/>
                          </a:solidFill>
                          <a:effectLst/>
                        </a:rPr>
                        <a:t> (douleurs cancéreuses)</a:t>
                      </a:r>
                      <a:endParaRPr lang="fr-FR" sz="1100" dirty="0">
                        <a:solidFill>
                          <a:sysClr val="windowText" lastClr="000000"/>
                        </a:solidFill>
                        <a:effectLst/>
                      </a:endParaRPr>
                    </a:p>
                  </a:txBody>
                  <a:tcPr marL="47896" marR="47896" marT="0" marB="0">
                    <a:lnL w="12700" cmpd="sng">
                      <a:noFill/>
                    </a:lnL>
                    <a:lnR w="12700" cmpd="sng">
                      <a:noFill/>
                    </a:lnR>
                    <a:lnT w="381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352251477"/>
                  </a:ext>
                </a:extLst>
              </a:tr>
              <a:tr h="0">
                <a:tc>
                  <a:txBody>
                    <a:bodyPr/>
                    <a:lstStyle/>
                    <a:p>
                      <a:pPr algn="l">
                        <a:lnSpc>
                          <a:spcPct val="107000"/>
                        </a:lnSpc>
                        <a:spcAft>
                          <a:spcPts val="0"/>
                        </a:spcAft>
                      </a:pPr>
                      <a:r>
                        <a:rPr lang="fr-FR" sz="500">
                          <a:solidFill>
                            <a:sysClr val="windowText" lastClr="000000"/>
                          </a:solidFill>
                          <a:effectLst/>
                        </a:rPr>
                        <a:t> </a:t>
                      </a:r>
                      <a:endParaRPr lang="fr-FR" sz="50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7896" marR="47896"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a:lnSpc>
                          <a:spcPct val="107000"/>
                        </a:lnSpc>
                        <a:spcAft>
                          <a:spcPts val="0"/>
                        </a:spcAft>
                      </a:pPr>
                      <a:r>
                        <a:rPr lang="fr-FR" sz="500" dirty="0">
                          <a:solidFill>
                            <a:sysClr val="windowText" lastClr="000000"/>
                          </a:solidFill>
                          <a:effectLst/>
                        </a:rPr>
                        <a:t> </a:t>
                      </a:r>
                      <a:endParaRPr lang="fr-FR" sz="500" dirty="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7896" marR="47896"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015859260"/>
                  </a:ext>
                </a:extLst>
              </a:tr>
              <a:tr h="154841">
                <a:tc>
                  <a:txBody>
                    <a:bodyPr/>
                    <a:lstStyle/>
                    <a:p>
                      <a:pPr algn="l">
                        <a:lnSpc>
                          <a:spcPct val="107000"/>
                        </a:lnSpc>
                        <a:spcAft>
                          <a:spcPts val="0"/>
                        </a:spcAft>
                      </a:pPr>
                      <a:r>
                        <a:rPr lang="fr-FR" sz="1100" dirty="0">
                          <a:solidFill>
                            <a:sysClr val="windowText" lastClr="000000"/>
                          </a:solidFill>
                          <a:effectLst/>
                        </a:rPr>
                        <a:t>Labellisation SDC :</a:t>
                      </a:r>
                      <a:endParaRPr lang="fr-FR" sz="1100" dirty="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7896" marR="47896"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a:lnSpc>
                          <a:spcPct val="107000"/>
                        </a:lnSpc>
                        <a:spcAft>
                          <a:spcPts val="0"/>
                        </a:spcAft>
                      </a:pPr>
                      <a:r>
                        <a:rPr lang="fr-FR" sz="1100">
                          <a:solidFill>
                            <a:sysClr val="windowText" lastClr="000000"/>
                          </a:solidFill>
                          <a:effectLst/>
                        </a:rPr>
                        <a:t>Consultation</a:t>
                      </a:r>
                      <a:endParaRPr lang="fr-FR" sz="110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7896" marR="47896"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4131552989"/>
                  </a:ext>
                </a:extLst>
              </a:tr>
              <a:tr h="154841">
                <a:tc>
                  <a:txBody>
                    <a:bodyPr/>
                    <a:lstStyle/>
                    <a:p>
                      <a:pPr algn="l">
                        <a:lnSpc>
                          <a:spcPct val="107000"/>
                        </a:lnSpc>
                        <a:spcAft>
                          <a:spcPts val="0"/>
                        </a:spcAft>
                      </a:pPr>
                      <a:r>
                        <a:rPr lang="fr-FR" sz="1100">
                          <a:solidFill>
                            <a:sysClr val="windowText" lastClr="000000"/>
                          </a:solidFill>
                          <a:effectLst/>
                        </a:rPr>
                        <a:t>Type pédiatrique :</a:t>
                      </a:r>
                      <a:endParaRPr lang="fr-FR" sz="110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7896" marR="47896"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a:lnSpc>
                          <a:spcPct val="107000"/>
                        </a:lnSpc>
                        <a:spcAft>
                          <a:spcPts val="0"/>
                        </a:spcAft>
                      </a:pPr>
                      <a:r>
                        <a:rPr lang="fr-FR" sz="1100" dirty="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rPr>
                        <a:t>-</a:t>
                      </a:r>
                    </a:p>
                  </a:txBody>
                  <a:tcPr marL="47896" marR="47896"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149844984"/>
                  </a:ext>
                </a:extLst>
              </a:tr>
              <a:tr h="154841">
                <a:tc>
                  <a:txBody>
                    <a:bodyPr/>
                    <a:lstStyle/>
                    <a:p>
                      <a:pPr algn="l">
                        <a:lnSpc>
                          <a:spcPct val="107000"/>
                        </a:lnSpc>
                        <a:spcAft>
                          <a:spcPts val="0"/>
                        </a:spcAft>
                      </a:pPr>
                      <a:r>
                        <a:rPr lang="fr-FR" sz="1100">
                          <a:solidFill>
                            <a:sysClr val="windowText" lastClr="000000"/>
                          </a:solidFill>
                          <a:effectLst/>
                        </a:rPr>
                        <a:t>Type oncologique :</a:t>
                      </a:r>
                      <a:endParaRPr lang="fr-FR" sz="110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7896" marR="47896"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a:lnSpc>
                          <a:spcPct val="107000"/>
                        </a:lnSpc>
                        <a:spcAft>
                          <a:spcPts val="0"/>
                        </a:spcAft>
                      </a:pPr>
                      <a:r>
                        <a:rPr lang="fr-FR" sz="1100" dirty="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rPr>
                        <a:t>-</a:t>
                      </a:r>
                    </a:p>
                  </a:txBody>
                  <a:tcPr marL="47896" marR="47896"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163728045"/>
                  </a:ext>
                </a:extLst>
              </a:tr>
              <a:tr h="28415">
                <a:tc>
                  <a:txBody>
                    <a:bodyPr/>
                    <a:lstStyle/>
                    <a:p>
                      <a:pPr algn="l">
                        <a:lnSpc>
                          <a:spcPct val="107000"/>
                        </a:lnSpc>
                        <a:spcAft>
                          <a:spcPts val="0"/>
                        </a:spcAft>
                      </a:pPr>
                      <a:r>
                        <a:rPr lang="fr-FR" sz="500">
                          <a:solidFill>
                            <a:sysClr val="windowText" lastClr="000000"/>
                          </a:solidFill>
                          <a:effectLst/>
                        </a:rPr>
                        <a:t> </a:t>
                      </a:r>
                      <a:endParaRPr lang="fr-FR" sz="50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7896" marR="47896"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a:lnSpc>
                          <a:spcPct val="107000"/>
                        </a:lnSpc>
                        <a:spcAft>
                          <a:spcPts val="0"/>
                        </a:spcAft>
                      </a:pPr>
                      <a:r>
                        <a:rPr lang="fr-FR" sz="500" dirty="0">
                          <a:solidFill>
                            <a:sysClr val="windowText" lastClr="000000"/>
                          </a:solidFill>
                          <a:effectLst/>
                        </a:rPr>
                        <a:t> </a:t>
                      </a:r>
                      <a:endParaRPr lang="fr-FR" sz="500" dirty="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7896" marR="47896"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529245736"/>
                  </a:ext>
                </a:extLst>
              </a:tr>
              <a:tr h="964889">
                <a:tc>
                  <a:txBody>
                    <a:bodyPr/>
                    <a:lstStyle/>
                    <a:p>
                      <a:pPr algn="l">
                        <a:lnSpc>
                          <a:spcPct val="107000"/>
                        </a:lnSpc>
                        <a:spcAft>
                          <a:spcPts val="0"/>
                        </a:spcAft>
                      </a:pPr>
                      <a:r>
                        <a:rPr lang="fr-FR" sz="1100">
                          <a:solidFill>
                            <a:sysClr val="windowText" lastClr="000000"/>
                          </a:solidFill>
                          <a:effectLst/>
                        </a:rPr>
                        <a:t>Adressage :</a:t>
                      </a:r>
                      <a:endParaRPr lang="fr-FR" sz="110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7896" marR="47896"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a:lnSpc>
                          <a:spcPct val="107000"/>
                        </a:lnSpc>
                        <a:spcAft>
                          <a:spcPts val="0"/>
                        </a:spcAft>
                      </a:pPr>
                      <a:r>
                        <a:rPr lang="fr-FR" sz="1100" dirty="0">
                          <a:solidFill>
                            <a:sysClr val="windowText" lastClr="000000"/>
                          </a:solidFill>
                          <a:effectLst/>
                        </a:rPr>
                        <a:t>Filière interne à la structure;</a:t>
                      </a:r>
                    </a:p>
                    <a:p>
                      <a:pPr algn="l">
                        <a:lnSpc>
                          <a:spcPct val="107000"/>
                        </a:lnSpc>
                        <a:spcAft>
                          <a:spcPts val="0"/>
                        </a:spcAft>
                      </a:pPr>
                      <a:r>
                        <a:rPr lang="fr-FR" sz="1100" dirty="0">
                          <a:solidFill>
                            <a:sysClr val="windowText" lastClr="000000"/>
                          </a:solidFill>
                          <a:effectLst/>
                        </a:rPr>
                        <a:t>Filière inter-établissements;</a:t>
                      </a:r>
                    </a:p>
                    <a:p>
                      <a:pPr algn="l">
                        <a:lnSpc>
                          <a:spcPct val="107000"/>
                        </a:lnSpc>
                        <a:spcAft>
                          <a:spcPts val="0"/>
                        </a:spcAft>
                      </a:pPr>
                      <a:r>
                        <a:rPr lang="fr-FR" sz="1100" dirty="0">
                          <a:solidFill>
                            <a:sysClr val="windowText" lastClr="000000"/>
                          </a:solidFill>
                          <a:effectLst/>
                        </a:rPr>
                        <a:t>Adressage direct Ville-Hôpital;</a:t>
                      </a:r>
                    </a:p>
                    <a:p>
                      <a:pPr algn="l">
                        <a:lnSpc>
                          <a:spcPct val="107000"/>
                        </a:lnSpc>
                        <a:spcAft>
                          <a:spcPts val="0"/>
                        </a:spcAft>
                      </a:pPr>
                      <a:r>
                        <a:rPr lang="fr-FR" sz="1100" dirty="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rPr>
                        <a:t>Adressage</a:t>
                      </a:r>
                      <a:r>
                        <a:rPr lang="fr-FR" sz="1100" baseline="0" dirty="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rPr>
                        <a:t> au sein d’un GHT;</a:t>
                      </a:r>
                    </a:p>
                    <a:p>
                      <a:pPr algn="l">
                        <a:lnSpc>
                          <a:spcPct val="107000"/>
                        </a:lnSpc>
                        <a:spcAft>
                          <a:spcPts val="0"/>
                        </a:spcAft>
                      </a:pPr>
                      <a:r>
                        <a:rPr lang="fr-FR" sz="1100" baseline="0" dirty="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rPr>
                        <a:t>Adressage hors territoires d’intervention habituels</a:t>
                      </a:r>
                      <a:endParaRPr lang="fr-FR" sz="1100" dirty="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7896" marR="47896"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475194870"/>
                  </a:ext>
                </a:extLst>
              </a:tr>
              <a:tr h="37581">
                <a:tc>
                  <a:txBody>
                    <a:bodyPr/>
                    <a:lstStyle/>
                    <a:p>
                      <a:pPr algn="l">
                        <a:lnSpc>
                          <a:spcPct val="107000"/>
                        </a:lnSpc>
                        <a:spcAft>
                          <a:spcPts val="0"/>
                        </a:spcAft>
                      </a:pPr>
                      <a:r>
                        <a:rPr lang="fr-FR" sz="500" dirty="0">
                          <a:solidFill>
                            <a:sysClr val="windowText" lastClr="000000"/>
                          </a:solidFill>
                          <a:effectLst/>
                        </a:rPr>
                        <a:t> </a:t>
                      </a:r>
                      <a:endParaRPr lang="fr-FR" sz="500" dirty="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7896" marR="47896"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a:lnSpc>
                          <a:spcPct val="107000"/>
                        </a:lnSpc>
                        <a:spcAft>
                          <a:spcPts val="0"/>
                        </a:spcAft>
                      </a:pPr>
                      <a:r>
                        <a:rPr lang="fr-FR" sz="500" dirty="0">
                          <a:solidFill>
                            <a:sysClr val="windowText" lastClr="000000"/>
                          </a:solidFill>
                          <a:effectLst/>
                        </a:rPr>
                        <a:t> </a:t>
                      </a:r>
                      <a:endParaRPr lang="fr-FR" sz="500" dirty="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7896" marR="47896"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318474052"/>
                  </a:ext>
                </a:extLst>
              </a:tr>
              <a:tr h="154841">
                <a:tc>
                  <a:txBody>
                    <a:bodyPr/>
                    <a:lstStyle/>
                    <a:p>
                      <a:pPr algn="l">
                        <a:lnSpc>
                          <a:spcPct val="107000"/>
                        </a:lnSpc>
                        <a:spcAft>
                          <a:spcPts val="0"/>
                        </a:spcAft>
                      </a:pPr>
                      <a:r>
                        <a:rPr lang="fr-FR" sz="1100">
                          <a:solidFill>
                            <a:sysClr val="windowText" lastClr="000000"/>
                          </a:solidFill>
                          <a:effectLst/>
                        </a:rPr>
                        <a:t>Partenariat / En lien avec :</a:t>
                      </a:r>
                      <a:endParaRPr lang="fr-FR" sz="110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7896" marR="47896"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a:lnSpc>
                          <a:spcPct val="107000"/>
                        </a:lnSpc>
                        <a:spcAft>
                          <a:spcPts val="0"/>
                        </a:spcAft>
                      </a:pPr>
                      <a:r>
                        <a:rPr lang="fr-FR" sz="1100" dirty="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rPr>
                        <a:t>CETD HUS, CHRU de Nancy, HRIA Legouest Metz</a:t>
                      </a:r>
                    </a:p>
                  </a:txBody>
                  <a:tcPr marL="47896" marR="47896"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493704711"/>
                  </a:ext>
                </a:extLst>
              </a:tr>
              <a:tr h="154841">
                <a:tc>
                  <a:txBody>
                    <a:bodyPr/>
                    <a:lstStyle/>
                    <a:p>
                      <a:pPr algn="l">
                        <a:lnSpc>
                          <a:spcPct val="107000"/>
                        </a:lnSpc>
                        <a:spcAft>
                          <a:spcPts val="0"/>
                        </a:spcAft>
                      </a:pPr>
                      <a:r>
                        <a:rPr lang="fr-FR" sz="1100">
                          <a:solidFill>
                            <a:sysClr val="windowText" lastClr="000000"/>
                          </a:solidFill>
                          <a:effectLst/>
                        </a:rPr>
                        <a:t> </a:t>
                      </a:r>
                      <a:endParaRPr lang="fr-FR" sz="110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7896" marR="47896"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a:lnSpc>
                          <a:spcPct val="107000"/>
                        </a:lnSpc>
                        <a:spcAft>
                          <a:spcPts val="0"/>
                        </a:spcAft>
                      </a:pPr>
                      <a:r>
                        <a:rPr lang="fr-FR" sz="1100">
                          <a:solidFill>
                            <a:sysClr val="windowText" lastClr="000000"/>
                          </a:solidFill>
                          <a:effectLst/>
                        </a:rPr>
                        <a:t> </a:t>
                      </a:r>
                      <a:endParaRPr lang="fr-FR" sz="110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7896" marR="47896"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647573189"/>
                  </a:ext>
                </a:extLst>
              </a:tr>
              <a:tr h="316851">
                <a:tc>
                  <a:txBody>
                    <a:bodyPr/>
                    <a:lstStyle/>
                    <a:p>
                      <a:pPr algn="l">
                        <a:lnSpc>
                          <a:spcPct val="107000"/>
                        </a:lnSpc>
                        <a:spcAft>
                          <a:spcPts val="0"/>
                        </a:spcAft>
                      </a:pPr>
                      <a:r>
                        <a:rPr lang="fr-FR" sz="1400">
                          <a:solidFill>
                            <a:sysClr val="windowText" lastClr="000000"/>
                          </a:solidFill>
                          <a:effectLst/>
                        </a:rPr>
                        <a:t>RCP Douleur</a:t>
                      </a:r>
                      <a:endParaRPr lang="fr-FR" sz="140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7896" marR="47896"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a:lnSpc>
                          <a:spcPct val="107000"/>
                        </a:lnSpc>
                        <a:spcAft>
                          <a:spcPts val="0"/>
                        </a:spcAft>
                      </a:pPr>
                      <a:r>
                        <a:rPr lang="fr-FR" sz="1100" dirty="0">
                          <a:solidFill>
                            <a:sysClr val="windowText" lastClr="000000"/>
                          </a:solidFill>
                          <a:effectLst/>
                        </a:rPr>
                        <a:t>Prise en charge interventionnelle des douleurs réfractaire du cancer (3C</a:t>
                      </a:r>
                      <a:r>
                        <a:rPr lang="fr-FR" sz="1100" baseline="0" dirty="0">
                          <a:solidFill>
                            <a:sysClr val="windowText" lastClr="000000"/>
                          </a:solidFill>
                          <a:effectLst/>
                        </a:rPr>
                        <a:t> HUS-ICANS)</a:t>
                      </a:r>
                      <a:endParaRPr lang="fr-FR" sz="1100" dirty="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6202" marR="46202"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320907659"/>
                  </a:ext>
                </a:extLst>
              </a:tr>
              <a:tr h="154841">
                <a:tc>
                  <a:txBody>
                    <a:bodyPr/>
                    <a:lstStyle/>
                    <a:p>
                      <a:pPr marL="0" marR="0" indent="0" algn="l" defTabSz="914377" rtl="0" eaLnBrk="1" fontAlgn="auto" latinLnBrk="0" hangingPunct="1">
                        <a:lnSpc>
                          <a:spcPct val="107000"/>
                        </a:lnSpc>
                        <a:spcBef>
                          <a:spcPts val="0"/>
                        </a:spcBef>
                        <a:spcAft>
                          <a:spcPts val="0"/>
                        </a:spcAft>
                        <a:buClrTx/>
                        <a:buSzTx/>
                        <a:buFontTx/>
                        <a:buNone/>
                        <a:tabLst/>
                        <a:defRPr/>
                      </a:pPr>
                      <a:r>
                        <a:rPr lang="fr-FR" sz="1100" dirty="0">
                          <a:solidFill>
                            <a:sysClr val="windowText" lastClr="000000"/>
                          </a:solidFill>
                          <a:effectLst/>
                        </a:rPr>
                        <a:t>Coordonnateur</a:t>
                      </a:r>
                      <a:endParaRPr lang="fr-FR" sz="1100" dirty="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7896" marR="47896"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a:lnSpc>
                          <a:spcPct val="107000"/>
                        </a:lnSpc>
                        <a:spcAft>
                          <a:spcPts val="0"/>
                        </a:spcAft>
                      </a:pPr>
                      <a:r>
                        <a:rPr lang="fr-FR" sz="1100" dirty="0">
                          <a:solidFill>
                            <a:sysClr val="windowText" lastClr="000000"/>
                          </a:solidFill>
                          <a:effectLst/>
                        </a:rPr>
                        <a:t>Pr </a:t>
                      </a:r>
                      <a:r>
                        <a:rPr lang="fr-FR" sz="1100" dirty="0" err="1">
                          <a:solidFill>
                            <a:sysClr val="windowText" lastClr="000000"/>
                          </a:solidFill>
                          <a:effectLst/>
                        </a:rPr>
                        <a:t>Eric</a:t>
                      </a:r>
                      <a:r>
                        <a:rPr lang="fr-FR" sz="1100" dirty="0">
                          <a:solidFill>
                            <a:sysClr val="windowText" lastClr="000000"/>
                          </a:solidFill>
                          <a:effectLst/>
                        </a:rPr>
                        <a:t> SALVAT (HUS)</a:t>
                      </a:r>
                      <a:endParaRPr lang="fr-FR" sz="1100" dirty="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6202" marR="46202"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675532265"/>
                  </a:ext>
                </a:extLst>
              </a:tr>
              <a:tr h="154841">
                <a:tc>
                  <a:txBody>
                    <a:bodyPr/>
                    <a:lstStyle/>
                    <a:p>
                      <a:pPr algn="l">
                        <a:lnSpc>
                          <a:spcPct val="107000"/>
                        </a:lnSpc>
                        <a:spcAft>
                          <a:spcPts val="0"/>
                        </a:spcAft>
                      </a:pPr>
                      <a:r>
                        <a:rPr lang="fr-FR" sz="1100">
                          <a:solidFill>
                            <a:sysClr val="windowText" lastClr="000000"/>
                          </a:solidFill>
                          <a:effectLst/>
                        </a:rPr>
                        <a:t> </a:t>
                      </a:r>
                      <a:endParaRPr lang="fr-FR" sz="110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7896" marR="47896"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a:lnSpc>
                          <a:spcPct val="107000"/>
                        </a:lnSpc>
                        <a:spcAft>
                          <a:spcPts val="0"/>
                        </a:spcAft>
                      </a:pPr>
                      <a:r>
                        <a:rPr lang="fr-FR" sz="1100">
                          <a:solidFill>
                            <a:sysClr val="windowText" lastClr="000000"/>
                          </a:solidFill>
                          <a:effectLst/>
                        </a:rPr>
                        <a:t> </a:t>
                      </a:r>
                      <a:endParaRPr lang="fr-FR" sz="110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7896" marR="47896"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508232611"/>
                  </a:ext>
                </a:extLst>
              </a:tr>
              <a:tr h="197050">
                <a:tc gridSpan="2">
                  <a:txBody>
                    <a:bodyPr/>
                    <a:lstStyle/>
                    <a:p>
                      <a:pPr algn="l">
                        <a:lnSpc>
                          <a:spcPct val="107000"/>
                        </a:lnSpc>
                        <a:spcAft>
                          <a:spcPts val="0"/>
                        </a:spcAft>
                      </a:pPr>
                      <a:r>
                        <a:rPr lang="fr-FR" sz="1400">
                          <a:solidFill>
                            <a:sysClr val="windowText" lastClr="000000"/>
                          </a:solidFill>
                          <a:effectLst/>
                        </a:rPr>
                        <a:t>Contact</a:t>
                      </a:r>
                      <a:endParaRPr lang="fr-FR" sz="140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7896" marR="47896"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hMerge="1">
                  <a:txBody>
                    <a:bodyPr/>
                    <a:lstStyle/>
                    <a:p>
                      <a:endParaRPr lang="fr-FR"/>
                    </a:p>
                  </a:txBody>
                  <a:tcPr/>
                </a:tc>
                <a:extLst>
                  <a:ext uri="{0D108BD9-81ED-4DB2-BD59-A6C34878D82A}">
                    <a16:rowId xmlns:a16="http://schemas.microsoft.com/office/drawing/2014/main" val="129595818"/>
                  </a:ext>
                </a:extLst>
              </a:tr>
              <a:tr h="316851">
                <a:tc>
                  <a:txBody>
                    <a:bodyPr/>
                    <a:lstStyle/>
                    <a:p>
                      <a:pPr algn="l">
                        <a:lnSpc>
                          <a:spcPct val="107000"/>
                        </a:lnSpc>
                        <a:spcAft>
                          <a:spcPts val="0"/>
                        </a:spcAft>
                      </a:pPr>
                      <a:r>
                        <a:rPr lang="fr-FR" sz="1100" dirty="0">
                          <a:solidFill>
                            <a:sysClr val="windowText" lastClr="000000"/>
                          </a:solidFill>
                          <a:effectLst/>
                        </a:rPr>
                        <a:t>Adresses :</a:t>
                      </a:r>
                      <a:endParaRPr lang="fr-FR" sz="1100" dirty="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7896" marR="47896"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a:lnSpc>
                          <a:spcPct val="107000"/>
                        </a:lnSpc>
                        <a:spcAft>
                          <a:spcPts val="0"/>
                        </a:spcAft>
                      </a:pPr>
                      <a:r>
                        <a:rPr lang="fr-FR" sz="1100" dirty="0">
                          <a:solidFill>
                            <a:sysClr val="windowText" lastClr="000000"/>
                          </a:solidFill>
                          <a:effectLst/>
                        </a:rPr>
                        <a:t>Douleurs chroniques</a:t>
                      </a:r>
                      <a:r>
                        <a:rPr lang="fr-FR" sz="1100" baseline="0" dirty="0">
                          <a:solidFill>
                            <a:sysClr val="windowText" lastClr="000000"/>
                          </a:solidFill>
                          <a:effectLst/>
                        </a:rPr>
                        <a:t> : </a:t>
                      </a:r>
                      <a:r>
                        <a:rPr lang="fr-FR" sz="1100" dirty="0">
                          <a:solidFill>
                            <a:sysClr val="windowText" lastClr="000000"/>
                          </a:solidFill>
                          <a:effectLst/>
                        </a:rPr>
                        <a:t>Hôpital Mercy </a:t>
                      </a:r>
                    </a:p>
                    <a:p>
                      <a:pPr algn="l">
                        <a:lnSpc>
                          <a:spcPct val="107000"/>
                        </a:lnSpc>
                        <a:spcAft>
                          <a:spcPts val="0"/>
                        </a:spcAft>
                      </a:pPr>
                      <a:r>
                        <a:rPr lang="fr-FR" sz="1100" dirty="0">
                          <a:solidFill>
                            <a:sysClr val="windowText" lastClr="000000"/>
                          </a:solidFill>
                          <a:effectLst/>
                        </a:rPr>
                        <a:t>1 Allée du Château 57530 ARS-LAQUENEXY</a:t>
                      </a:r>
                    </a:p>
                    <a:p>
                      <a:pPr algn="l">
                        <a:lnSpc>
                          <a:spcPct val="107000"/>
                        </a:lnSpc>
                        <a:spcAft>
                          <a:spcPts val="0"/>
                        </a:spcAft>
                      </a:pPr>
                      <a:r>
                        <a:rPr lang="fr-FR" sz="1100" dirty="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rPr>
                        <a:t>Douleurs cancéreuses : HRIA</a:t>
                      </a:r>
                      <a:r>
                        <a:rPr lang="fr-FR" sz="1100" baseline="0" dirty="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rPr>
                        <a:t> Legouest </a:t>
                      </a:r>
                    </a:p>
                    <a:p>
                      <a:pPr algn="l">
                        <a:lnSpc>
                          <a:spcPct val="107000"/>
                        </a:lnSpc>
                        <a:spcAft>
                          <a:spcPts val="0"/>
                        </a:spcAft>
                      </a:pPr>
                      <a:r>
                        <a:rPr lang="fr-FR" sz="1100" baseline="0" dirty="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rPr>
                        <a:t>1 avenue de la Seille 57070 METZ</a:t>
                      </a:r>
                      <a:endParaRPr lang="fr-FR" sz="1100" dirty="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7896" marR="47896"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205674400"/>
                  </a:ext>
                </a:extLst>
              </a:tr>
              <a:tr h="154841">
                <a:tc>
                  <a:txBody>
                    <a:bodyPr/>
                    <a:lstStyle/>
                    <a:p>
                      <a:pPr algn="l">
                        <a:lnSpc>
                          <a:spcPct val="107000"/>
                        </a:lnSpc>
                        <a:spcAft>
                          <a:spcPts val="0"/>
                        </a:spcAft>
                      </a:pPr>
                      <a:r>
                        <a:rPr lang="fr-FR" sz="1100">
                          <a:solidFill>
                            <a:sysClr val="windowText" lastClr="000000"/>
                          </a:solidFill>
                          <a:effectLst/>
                        </a:rPr>
                        <a:t> </a:t>
                      </a:r>
                      <a:endParaRPr lang="fr-FR" sz="110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7896" marR="47896"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a:lnSpc>
                          <a:spcPct val="107000"/>
                        </a:lnSpc>
                        <a:spcAft>
                          <a:spcPts val="0"/>
                        </a:spcAft>
                      </a:pPr>
                      <a:r>
                        <a:rPr lang="fr-FR" sz="1100" dirty="0">
                          <a:solidFill>
                            <a:sysClr val="windowText" lastClr="000000"/>
                          </a:solidFill>
                          <a:effectLst/>
                        </a:rPr>
                        <a:t> </a:t>
                      </a:r>
                      <a:endParaRPr lang="fr-FR" sz="1100" dirty="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7896" marR="47896"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1362249"/>
                  </a:ext>
                </a:extLst>
              </a:tr>
              <a:tr h="154841">
                <a:tc>
                  <a:txBody>
                    <a:bodyPr/>
                    <a:lstStyle/>
                    <a:p>
                      <a:pPr algn="l">
                        <a:lnSpc>
                          <a:spcPct val="107000"/>
                        </a:lnSpc>
                        <a:spcAft>
                          <a:spcPts val="0"/>
                        </a:spcAft>
                      </a:pPr>
                      <a:r>
                        <a:rPr lang="fr-FR" sz="1100">
                          <a:solidFill>
                            <a:sysClr val="windowText" lastClr="000000"/>
                          </a:solidFill>
                          <a:effectLst/>
                        </a:rPr>
                        <a:t>Accueil téléphonique :</a:t>
                      </a:r>
                      <a:endParaRPr lang="fr-FR" sz="110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7896" marR="47896"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a:lnSpc>
                          <a:spcPct val="107000"/>
                        </a:lnSpc>
                        <a:spcAft>
                          <a:spcPts val="0"/>
                        </a:spcAft>
                      </a:pPr>
                      <a:r>
                        <a:rPr lang="fr-FR" sz="1100">
                          <a:solidFill>
                            <a:sysClr val="windowText" lastClr="000000"/>
                          </a:solidFill>
                          <a:effectLst/>
                        </a:rPr>
                        <a:t>03 87 55 38 86 </a:t>
                      </a:r>
                      <a:endParaRPr lang="fr-FR" sz="110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7896" marR="47896"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603886214"/>
                  </a:ext>
                </a:extLst>
              </a:tr>
              <a:tr h="456953">
                <a:tc>
                  <a:txBody>
                    <a:bodyPr/>
                    <a:lstStyle/>
                    <a:p>
                      <a:pPr algn="l">
                        <a:lnSpc>
                          <a:spcPct val="107000"/>
                        </a:lnSpc>
                        <a:spcAft>
                          <a:spcPts val="0"/>
                        </a:spcAft>
                      </a:pPr>
                      <a:r>
                        <a:rPr lang="fr-FR" sz="1100">
                          <a:solidFill>
                            <a:sysClr val="windowText" lastClr="000000"/>
                          </a:solidFill>
                          <a:effectLst/>
                        </a:rPr>
                        <a:t> </a:t>
                      </a:r>
                      <a:endParaRPr lang="fr-FR" sz="110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7896" marR="47896"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a:lnSpc>
                          <a:spcPct val="107000"/>
                        </a:lnSpc>
                        <a:spcAft>
                          <a:spcPts val="0"/>
                        </a:spcAft>
                      </a:pPr>
                      <a:r>
                        <a:rPr lang="fr-FR" sz="1050" dirty="0">
                          <a:solidFill>
                            <a:sysClr val="windowText" lastClr="000000"/>
                          </a:solidFill>
                          <a:effectLst/>
                        </a:rPr>
                        <a:t>lundi et mercredi : 8h30 - 12h00</a:t>
                      </a:r>
                    </a:p>
                    <a:p>
                      <a:pPr algn="l">
                        <a:lnSpc>
                          <a:spcPct val="107000"/>
                        </a:lnSpc>
                        <a:spcAft>
                          <a:spcPts val="0"/>
                        </a:spcAft>
                      </a:pPr>
                      <a:r>
                        <a:rPr lang="fr-FR" sz="1050" dirty="0">
                          <a:solidFill>
                            <a:sysClr val="windowText" lastClr="000000"/>
                          </a:solidFill>
                          <a:effectLst/>
                        </a:rPr>
                        <a:t>mardi et vendredi : 9h00 - 16h30</a:t>
                      </a:r>
                    </a:p>
                    <a:p>
                      <a:pPr algn="l">
                        <a:lnSpc>
                          <a:spcPct val="107000"/>
                        </a:lnSpc>
                        <a:spcAft>
                          <a:spcPts val="0"/>
                        </a:spcAft>
                      </a:pPr>
                      <a:r>
                        <a:rPr lang="fr-FR" sz="1050" dirty="0">
                          <a:solidFill>
                            <a:sysClr val="windowText" lastClr="000000"/>
                          </a:solidFill>
                          <a:effectLst/>
                        </a:rPr>
                        <a:t>jeudi : 13h30 - 16h30</a:t>
                      </a:r>
                      <a:endParaRPr lang="fr-FR" sz="1050" dirty="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7896" marR="47896"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677410850"/>
                  </a:ext>
                </a:extLst>
              </a:tr>
              <a:tr h="154841">
                <a:tc>
                  <a:txBody>
                    <a:bodyPr/>
                    <a:lstStyle/>
                    <a:p>
                      <a:pPr algn="l">
                        <a:lnSpc>
                          <a:spcPct val="107000"/>
                        </a:lnSpc>
                        <a:spcAft>
                          <a:spcPts val="0"/>
                        </a:spcAft>
                      </a:pPr>
                      <a:r>
                        <a:rPr lang="fr-FR" sz="1100">
                          <a:solidFill>
                            <a:sysClr val="windowText" lastClr="000000"/>
                          </a:solidFill>
                          <a:effectLst/>
                        </a:rPr>
                        <a:t> </a:t>
                      </a:r>
                      <a:endParaRPr lang="fr-FR" sz="110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7896" marR="47896"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a:lnSpc>
                          <a:spcPct val="107000"/>
                        </a:lnSpc>
                        <a:spcAft>
                          <a:spcPts val="0"/>
                        </a:spcAft>
                      </a:pPr>
                      <a:r>
                        <a:rPr lang="fr-FR" sz="1100">
                          <a:solidFill>
                            <a:sysClr val="windowText" lastClr="000000"/>
                          </a:solidFill>
                          <a:effectLst/>
                        </a:rPr>
                        <a:t> </a:t>
                      </a:r>
                      <a:endParaRPr lang="fr-FR" sz="110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7896" marR="47896"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458306276"/>
                  </a:ext>
                </a:extLst>
              </a:tr>
              <a:tr h="478860">
                <a:tc>
                  <a:txBody>
                    <a:bodyPr/>
                    <a:lstStyle/>
                    <a:p>
                      <a:pPr algn="l">
                        <a:lnSpc>
                          <a:spcPct val="107000"/>
                        </a:lnSpc>
                        <a:spcAft>
                          <a:spcPts val="0"/>
                        </a:spcAft>
                      </a:pPr>
                      <a:r>
                        <a:rPr lang="fr-FR" sz="1100" dirty="0">
                          <a:solidFill>
                            <a:sysClr val="windowText" lastClr="000000"/>
                          </a:solidFill>
                          <a:effectLst/>
                        </a:rPr>
                        <a:t>Email secrétariat :</a:t>
                      </a:r>
                      <a:endParaRPr lang="fr-FR" sz="1100" dirty="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7896" marR="47896"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a:lnSpc>
                          <a:spcPct val="107000"/>
                        </a:lnSpc>
                        <a:spcAft>
                          <a:spcPts val="0"/>
                        </a:spcAft>
                      </a:pPr>
                      <a:r>
                        <a:rPr lang="fr-FR" sz="1100" dirty="0">
                          <a:solidFill>
                            <a:sysClr val="windowText" lastClr="000000"/>
                          </a:solidFill>
                          <a:effectLst/>
                        </a:rPr>
                        <a:t>consultation-douleur.secretariat.mercy@chr-metz-thionville.fr </a:t>
                      </a:r>
                      <a:r>
                        <a:rPr lang="fr-FR" sz="1100" baseline="0" dirty="0">
                          <a:solidFill>
                            <a:sysClr val="windowText" lastClr="000000"/>
                          </a:solidFill>
                          <a:effectLst/>
                        </a:rPr>
                        <a:t> </a:t>
                      </a:r>
                      <a:r>
                        <a:rPr lang="fr-FR" sz="1100" dirty="0">
                          <a:solidFill>
                            <a:sysClr val="windowText" lastClr="000000"/>
                          </a:solidFill>
                          <a:effectLst/>
                        </a:rPr>
                        <a:t>(messagerie sécurisée)</a:t>
                      </a:r>
                      <a:endParaRPr lang="fr-FR" sz="1100" dirty="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7896" marR="47896"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658902081"/>
                  </a:ext>
                </a:extLst>
              </a:tr>
              <a:tr h="154841">
                <a:tc>
                  <a:txBody>
                    <a:bodyPr/>
                    <a:lstStyle/>
                    <a:p>
                      <a:pPr algn="l">
                        <a:lnSpc>
                          <a:spcPct val="107000"/>
                        </a:lnSpc>
                        <a:spcAft>
                          <a:spcPts val="0"/>
                        </a:spcAft>
                      </a:pPr>
                      <a:r>
                        <a:rPr lang="fr-FR" sz="1100">
                          <a:solidFill>
                            <a:sysClr val="windowText" lastClr="000000"/>
                          </a:solidFill>
                          <a:effectLst/>
                        </a:rPr>
                        <a:t> </a:t>
                      </a:r>
                      <a:endParaRPr lang="fr-FR" sz="110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7896" marR="47896"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a:lnSpc>
                          <a:spcPct val="107000"/>
                        </a:lnSpc>
                        <a:spcAft>
                          <a:spcPts val="0"/>
                        </a:spcAft>
                      </a:pPr>
                      <a:r>
                        <a:rPr lang="fr-FR" sz="1100">
                          <a:solidFill>
                            <a:sysClr val="windowText" lastClr="000000"/>
                          </a:solidFill>
                          <a:effectLst/>
                        </a:rPr>
                        <a:t> </a:t>
                      </a:r>
                      <a:endParaRPr lang="fr-FR" sz="110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7896" marR="47896"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180862841"/>
                  </a:ext>
                </a:extLst>
              </a:tr>
              <a:tr h="375130">
                <a:tc>
                  <a:txBody>
                    <a:bodyPr/>
                    <a:lstStyle/>
                    <a:p>
                      <a:pPr algn="l">
                        <a:lnSpc>
                          <a:spcPct val="107000"/>
                        </a:lnSpc>
                        <a:spcAft>
                          <a:spcPts val="0"/>
                        </a:spcAft>
                      </a:pPr>
                      <a:endParaRPr lang="fr-FR" sz="110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7896" marR="47896"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a:lnSpc>
                          <a:spcPct val="107000"/>
                        </a:lnSpc>
                        <a:spcAft>
                          <a:spcPts val="0"/>
                        </a:spcAft>
                      </a:pPr>
                      <a:endParaRPr lang="fr-FR" sz="1100" dirty="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7896" marR="47896"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75780324"/>
                  </a:ext>
                </a:extLst>
              </a:tr>
            </a:tbl>
          </a:graphicData>
        </a:graphic>
      </p:graphicFrame>
      <p:pic>
        <p:nvPicPr>
          <p:cNvPr id="10" name="Image 9" descr="Une image contenant capture d’écran, rouge, Rectangle, conception&#10;&#10;Description générée automatiquement">
            <a:extLst>
              <a:ext uri="{FF2B5EF4-FFF2-40B4-BE49-F238E27FC236}">
                <a16:creationId xmlns:a16="http://schemas.microsoft.com/office/drawing/2014/main" id="{F3ACE56C-BA61-7156-4A11-47BB9218B72A}"/>
              </a:ext>
            </a:extLst>
          </p:cNvPr>
          <p:cNvPicPr>
            <a:picLocks noChangeAspect="1"/>
          </p:cNvPicPr>
          <p:nvPr/>
        </p:nvPicPr>
        <p:blipFill>
          <a:blip r:embed="rId8">
            <a:extLst>
              <a:ext uri="{BEBA8EAE-BF5A-486C-A8C5-ECC9F3942E4B}">
                <a14:imgProps xmlns:a14="http://schemas.microsoft.com/office/drawing/2010/main">
                  <a14:imgLayer r:embed="rId9">
                    <a14:imgEffect>
                      <a14:saturation sat="0"/>
                    </a14:imgEffect>
                  </a14:imgLayer>
                </a14:imgProps>
              </a:ext>
              <a:ext uri="{28A0092B-C50C-407E-A947-70E740481C1C}">
                <a14:useLocalDpi xmlns:a14="http://schemas.microsoft.com/office/drawing/2010/main" val="0"/>
              </a:ext>
            </a:extLst>
          </a:blip>
          <a:stretch>
            <a:fillRect/>
          </a:stretch>
        </p:blipFill>
        <p:spPr>
          <a:xfrm>
            <a:off x="6836407" y="4971553"/>
            <a:ext cx="4328535" cy="578169"/>
          </a:xfrm>
          <a:prstGeom prst="rect">
            <a:avLst/>
          </a:prstGeom>
        </p:spPr>
      </p:pic>
      <p:pic>
        <p:nvPicPr>
          <p:cNvPr id="12" name="Image 11">
            <a:extLst>
              <a:ext uri="{FF2B5EF4-FFF2-40B4-BE49-F238E27FC236}">
                <a16:creationId xmlns:a16="http://schemas.microsoft.com/office/drawing/2014/main" id="{BC0A0850-807D-3596-DC7A-24580AA4B02E}"/>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6836409" y="942020"/>
            <a:ext cx="4328535" cy="2199815"/>
          </a:xfrm>
          <a:prstGeom prst="rect">
            <a:avLst/>
          </a:prstGeom>
        </p:spPr>
      </p:pic>
      <p:pic>
        <p:nvPicPr>
          <p:cNvPr id="14" name="Image 13" descr="Une image contenant capture d’écran, conception&#10;&#10;Description générée automatiquement">
            <a:extLst>
              <a:ext uri="{FF2B5EF4-FFF2-40B4-BE49-F238E27FC236}">
                <a16:creationId xmlns:a16="http://schemas.microsoft.com/office/drawing/2014/main" id="{935E2131-4B55-92F7-E1B5-1AFEEB7E06A4}"/>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6836410" y="3270882"/>
            <a:ext cx="4328535" cy="847725"/>
          </a:xfrm>
          <a:prstGeom prst="rect">
            <a:avLst/>
          </a:prstGeom>
        </p:spPr>
      </p:pic>
      <p:pic>
        <p:nvPicPr>
          <p:cNvPr id="15" name="Image 14" descr="Une image contenant capture d’écran, rouge, Rectangle, conception&#10;&#10;Description générée automatiquement">
            <a:extLst>
              <a:ext uri="{FF2B5EF4-FFF2-40B4-BE49-F238E27FC236}">
                <a16:creationId xmlns:a16="http://schemas.microsoft.com/office/drawing/2014/main" id="{F3ACE56C-BA61-7156-4A11-47BB9218B72A}"/>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6836408" y="4264632"/>
            <a:ext cx="4328535" cy="549299"/>
          </a:xfrm>
          <a:prstGeom prst="rect">
            <a:avLst/>
          </a:prstGeom>
        </p:spPr>
      </p:pic>
      <p:graphicFrame>
        <p:nvGraphicFramePr>
          <p:cNvPr id="16" name="Tableau 15">
            <a:extLst>
              <a:ext uri="{FF2B5EF4-FFF2-40B4-BE49-F238E27FC236}">
                <a16:creationId xmlns:a16="http://schemas.microsoft.com/office/drawing/2014/main" id="{B014234F-1687-0D14-3B8F-C162302AFF38}"/>
              </a:ext>
            </a:extLst>
          </p:cNvPr>
          <p:cNvGraphicFramePr>
            <a:graphicFrameLocks noGrp="1"/>
          </p:cNvGraphicFramePr>
          <p:nvPr>
            <p:extLst>
              <p:ext uri="{D42A27DB-BD31-4B8C-83A1-F6EECF244321}">
                <p14:modId xmlns:p14="http://schemas.microsoft.com/office/powerpoint/2010/main" val="2716620394"/>
              </p:ext>
            </p:extLst>
          </p:nvPr>
        </p:nvGraphicFramePr>
        <p:xfrm>
          <a:off x="6928338" y="724633"/>
          <a:ext cx="4236605" cy="4734459"/>
        </p:xfrm>
        <a:graphic>
          <a:graphicData uri="http://schemas.openxmlformats.org/drawingml/2006/table">
            <a:tbl>
              <a:tblPr firstRow="1" firstCol="1" bandRow="1">
                <a:tableStyleId>{5C22544A-7EE6-4342-B048-85BDC9FD1C3A}</a:tableStyleId>
              </a:tblPr>
              <a:tblGrid>
                <a:gridCol w="1420712">
                  <a:extLst>
                    <a:ext uri="{9D8B030D-6E8A-4147-A177-3AD203B41FA5}">
                      <a16:colId xmlns:a16="http://schemas.microsoft.com/office/drawing/2014/main" val="970256776"/>
                    </a:ext>
                  </a:extLst>
                </a:gridCol>
                <a:gridCol w="90100">
                  <a:extLst>
                    <a:ext uri="{9D8B030D-6E8A-4147-A177-3AD203B41FA5}">
                      <a16:colId xmlns:a16="http://schemas.microsoft.com/office/drawing/2014/main" val="4012095683"/>
                    </a:ext>
                  </a:extLst>
                </a:gridCol>
                <a:gridCol w="2725793">
                  <a:extLst>
                    <a:ext uri="{9D8B030D-6E8A-4147-A177-3AD203B41FA5}">
                      <a16:colId xmlns:a16="http://schemas.microsoft.com/office/drawing/2014/main" val="765973923"/>
                    </a:ext>
                  </a:extLst>
                </a:gridCol>
              </a:tblGrid>
              <a:tr h="216999">
                <a:tc gridSpan="3">
                  <a:txBody>
                    <a:bodyPr/>
                    <a:lstStyle/>
                    <a:p>
                      <a:pPr algn="l">
                        <a:lnSpc>
                          <a:spcPct val="107000"/>
                        </a:lnSpc>
                        <a:spcAft>
                          <a:spcPts val="0"/>
                        </a:spcAft>
                      </a:pPr>
                      <a:r>
                        <a:rPr lang="fr-FR" sz="1400" dirty="0">
                          <a:solidFill>
                            <a:sysClr val="windowText" lastClr="000000"/>
                          </a:solidFill>
                          <a:effectLst/>
                        </a:rPr>
                        <a:t>Ressources interventionnelles disponibles</a:t>
                      </a:r>
                      <a:endParaRPr lang="fr-FR" sz="1400" dirty="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4502" marR="54502" marT="0" marB="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hMerge="1">
                  <a:txBody>
                    <a:bodyPr/>
                    <a:lstStyle/>
                    <a:p>
                      <a:endParaRPr lang="fr-FR"/>
                    </a:p>
                  </a:txBody>
                  <a:tcPr/>
                </a:tc>
                <a:tc hMerge="1">
                  <a:txBody>
                    <a:bodyPr/>
                    <a:lstStyle/>
                    <a:p>
                      <a:endParaRPr lang="fr-FR"/>
                    </a:p>
                  </a:txBody>
                  <a:tcPr/>
                </a:tc>
                <a:extLst>
                  <a:ext uri="{0D108BD9-81ED-4DB2-BD59-A6C34878D82A}">
                    <a16:rowId xmlns:a16="http://schemas.microsoft.com/office/drawing/2014/main" val="3720993350"/>
                  </a:ext>
                </a:extLst>
              </a:tr>
              <a:tr h="142564">
                <a:tc>
                  <a:txBody>
                    <a:bodyPr/>
                    <a:lstStyle/>
                    <a:p>
                      <a:pPr algn="l">
                        <a:lnSpc>
                          <a:spcPct val="107000"/>
                        </a:lnSpc>
                        <a:spcAft>
                          <a:spcPts val="0"/>
                        </a:spcAft>
                      </a:pPr>
                      <a:r>
                        <a:rPr lang="fr-FR" sz="1100">
                          <a:solidFill>
                            <a:sysClr val="windowText" lastClr="000000"/>
                          </a:solidFill>
                          <a:effectLst/>
                        </a:rPr>
                        <a:t>Anesthésie :</a:t>
                      </a:r>
                      <a:endParaRPr lang="fr-FR" sz="110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4502" marR="54502" marT="0" marB="0">
                    <a:lnL w="12700" cmpd="sng">
                      <a:noFill/>
                    </a:lnL>
                    <a:lnR w="12700" cmpd="sng">
                      <a:noFill/>
                    </a:lnR>
                    <a:lnT w="38100" cmpd="sng">
                      <a:noFill/>
                    </a:lnT>
                    <a:lnB w="12700" cmpd="sng">
                      <a:noFill/>
                    </a:lnB>
                    <a:lnTlToBr w="12700" cmpd="sng">
                      <a:noFill/>
                      <a:prstDash val="solid"/>
                    </a:lnTlToBr>
                    <a:lnBlToTr w="12700" cmpd="sng">
                      <a:noFill/>
                      <a:prstDash val="solid"/>
                    </a:lnBlToTr>
                    <a:noFill/>
                  </a:tcPr>
                </a:tc>
                <a:tc gridSpan="2">
                  <a:txBody>
                    <a:bodyPr/>
                    <a:lstStyle/>
                    <a:p>
                      <a:pPr lvl="0" algn="l">
                        <a:lnSpc>
                          <a:spcPct val="107000"/>
                        </a:lnSpc>
                        <a:spcAft>
                          <a:spcPts val="0"/>
                        </a:spcAft>
                        <a:buNone/>
                      </a:pPr>
                      <a:r>
                        <a:rPr lang="fr-FR" sz="1100" dirty="0">
                          <a:solidFill>
                            <a:sysClr val="windowText" lastClr="000000"/>
                          </a:solidFill>
                          <a:effectLst/>
                        </a:rPr>
                        <a:t>Adressage</a:t>
                      </a:r>
                      <a:endParaRPr lang="fr-FR" dirty="0"/>
                    </a:p>
                  </a:txBody>
                  <a:tcPr marL="54502" marR="54502" marT="0" marB="0">
                    <a:lnL w="12700" cmpd="sng">
                      <a:noFill/>
                    </a:lnL>
                    <a:lnR w="12700" cmpd="sng">
                      <a:noFill/>
                    </a:lnR>
                    <a:lnT w="38100" cmpd="sng">
                      <a:noFill/>
                    </a:lnT>
                    <a:lnB w="12700" cmpd="sng">
                      <a:noFill/>
                    </a:lnB>
                    <a:lnTlToBr w="12700" cmpd="sng">
                      <a:noFill/>
                      <a:prstDash val="solid"/>
                    </a:lnTlToBr>
                    <a:lnBlToTr w="12700" cmpd="sng">
                      <a:noFill/>
                      <a:prstDash val="solid"/>
                    </a:lnBlToTr>
                    <a:noFill/>
                  </a:tcPr>
                </a:tc>
                <a:tc hMerge="1">
                  <a:txBody>
                    <a:bodyPr/>
                    <a:lstStyle/>
                    <a:p>
                      <a:endParaRPr lang="fr-FR"/>
                    </a:p>
                  </a:txBody>
                  <a:tcPr/>
                </a:tc>
                <a:extLst>
                  <a:ext uri="{0D108BD9-81ED-4DB2-BD59-A6C34878D82A}">
                    <a16:rowId xmlns:a16="http://schemas.microsoft.com/office/drawing/2014/main" val="1838210331"/>
                  </a:ext>
                </a:extLst>
              </a:tr>
              <a:tr h="142564">
                <a:tc gridSpan="3">
                  <a:txBody>
                    <a:bodyPr/>
                    <a:lstStyle/>
                    <a:p>
                      <a:pPr algn="l">
                        <a:lnSpc>
                          <a:spcPct val="107000"/>
                        </a:lnSpc>
                        <a:spcAft>
                          <a:spcPts val="0"/>
                        </a:spcAft>
                      </a:pPr>
                      <a:r>
                        <a:rPr lang="fr-FR" sz="1100">
                          <a:solidFill>
                            <a:sysClr val="windowText" lastClr="000000"/>
                          </a:solidFill>
                          <a:effectLst/>
                        </a:rPr>
                        <a:t>Pour les blocs nerveux périphériques</a:t>
                      </a:r>
                      <a:endParaRPr lang="fr-FR" sz="110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4502" marR="54502"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hMerge="1">
                  <a:txBody>
                    <a:bodyPr/>
                    <a:lstStyle/>
                    <a:p>
                      <a:endParaRPr lang="fr-FR"/>
                    </a:p>
                  </a:txBody>
                  <a:tcPr/>
                </a:tc>
                <a:tc hMerge="1">
                  <a:txBody>
                    <a:bodyPr/>
                    <a:lstStyle/>
                    <a:p>
                      <a:endParaRPr lang="fr-FR"/>
                    </a:p>
                  </a:txBody>
                  <a:tcPr/>
                </a:tc>
                <a:extLst>
                  <a:ext uri="{0D108BD9-81ED-4DB2-BD59-A6C34878D82A}">
                    <a16:rowId xmlns:a16="http://schemas.microsoft.com/office/drawing/2014/main" val="3333731504"/>
                  </a:ext>
                </a:extLst>
              </a:tr>
              <a:tr h="296883">
                <a:tc>
                  <a:txBody>
                    <a:bodyPr/>
                    <a:lstStyle/>
                    <a:p>
                      <a:pPr algn="l">
                        <a:lnSpc>
                          <a:spcPct val="107000"/>
                        </a:lnSpc>
                        <a:spcAft>
                          <a:spcPts val="0"/>
                        </a:spcAft>
                      </a:pPr>
                      <a:endParaRPr lang="fr-FR" sz="110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4502" marR="54502"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gridSpan="2">
                  <a:txBody>
                    <a:bodyPr/>
                    <a:lstStyle/>
                    <a:p>
                      <a:pPr algn="l">
                        <a:lnSpc>
                          <a:spcPct val="107000"/>
                        </a:lnSpc>
                        <a:spcAft>
                          <a:spcPts val="0"/>
                        </a:spcAft>
                      </a:pPr>
                      <a:r>
                        <a:rPr lang="fr-FR" sz="1100" dirty="0">
                          <a:solidFill>
                            <a:sysClr val="windowText" lastClr="000000"/>
                          </a:solidFill>
                          <a:effectLst/>
                        </a:rPr>
                        <a:t>Non</a:t>
                      </a:r>
                    </a:p>
                  </a:txBody>
                  <a:tcPr marL="54502" marR="54502"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hMerge="1">
                  <a:txBody>
                    <a:bodyPr/>
                    <a:lstStyle/>
                    <a:p>
                      <a:endParaRPr lang="fr-FR"/>
                    </a:p>
                  </a:txBody>
                  <a:tcPr/>
                </a:tc>
                <a:extLst>
                  <a:ext uri="{0D108BD9-81ED-4DB2-BD59-A6C34878D82A}">
                    <a16:rowId xmlns:a16="http://schemas.microsoft.com/office/drawing/2014/main" val="1595574779"/>
                  </a:ext>
                </a:extLst>
              </a:tr>
              <a:tr h="142564">
                <a:tc>
                  <a:txBody>
                    <a:bodyPr/>
                    <a:lstStyle/>
                    <a:p>
                      <a:pPr algn="l">
                        <a:lnSpc>
                          <a:spcPct val="107000"/>
                        </a:lnSpc>
                        <a:spcAft>
                          <a:spcPts val="0"/>
                        </a:spcAft>
                      </a:pPr>
                      <a:endParaRPr lang="fr-FR" sz="110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4502" marR="54502"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gridSpan="2">
                  <a:txBody>
                    <a:bodyPr/>
                    <a:lstStyle/>
                    <a:p>
                      <a:pPr algn="l">
                        <a:lnSpc>
                          <a:spcPct val="107000"/>
                        </a:lnSpc>
                        <a:spcAft>
                          <a:spcPts val="0"/>
                        </a:spcAft>
                      </a:pPr>
                      <a:r>
                        <a:rPr lang="fr-FR" sz="1100">
                          <a:solidFill>
                            <a:sysClr val="windowText" lastClr="000000"/>
                          </a:solidFill>
                          <a:effectLst/>
                        </a:rPr>
                        <a:t> </a:t>
                      </a:r>
                      <a:endParaRPr lang="fr-FR" sz="110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4502" marR="54502"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hMerge="1">
                  <a:txBody>
                    <a:bodyPr/>
                    <a:lstStyle/>
                    <a:p>
                      <a:endParaRPr lang="fr-FR"/>
                    </a:p>
                  </a:txBody>
                  <a:tcPr/>
                </a:tc>
                <a:extLst>
                  <a:ext uri="{0D108BD9-81ED-4DB2-BD59-A6C34878D82A}">
                    <a16:rowId xmlns:a16="http://schemas.microsoft.com/office/drawing/2014/main" val="1932000985"/>
                  </a:ext>
                </a:extLst>
              </a:tr>
              <a:tr h="142564">
                <a:tc gridSpan="3">
                  <a:txBody>
                    <a:bodyPr/>
                    <a:lstStyle/>
                    <a:p>
                      <a:pPr algn="l">
                        <a:lnSpc>
                          <a:spcPct val="107000"/>
                        </a:lnSpc>
                        <a:spcAft>
                          <a:spcPts val="0"/>
                        </a:spcAft>
                      </a:pPr>
                      <a:r>
                        <a:rPr lang="fr-FR" sz="1100" dirty="0">
                          <a:solidFill>
                            <a:sysClr val="windowText" lastClr="000000"/>
                          </a:solidFill>
                          <a:effectLst/>
                        </a:rPr>
                        <a:t>Pour l’analgésie périmédullaire</a:t>
                      </a:r>
                      <a:endParaRPr lang="fr-FR" sz="1100" dirty="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4502" marR="54502"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hMerge="1">
                  <a:txBody>
                    <a:bodyPr/>
                    <a:lstStyle/>
                    <a:p>
                      <a:endParaRPr lang="fr-FR"/>
                    </a:p>
                  </a:txBody>
                  <a:tcPr/>
                </a:tc>
                <a:tc hMerge="1">
                  <a:txBody>
                    <a:bodyPr/>
                    <a:lstStyle/>
                    <a:p>
                      <a:endParaRPr lang="fr-FR"/>
                    </a:p>
                  </a:txBody>
                  <a:tcPr/>
                </a:tc>
                <a:extLst>
                  <a:ext uri="{0D108BD9-81ED-4DB2-BD59-A6C34878D82A}">
                    <a16:rowId xmlns:a16="http://schemas.microsoft.com/office/drawing/2014/main" val="3389767837"/>
                  </a:ext>
                </a:extLst>
              </a:tr>
              <a:tr h="227610">
                <a:tc>
                  <a:txBody>
                    <a:bodyPr/>
                    <a:lstStyle/>
                    <a:p>
                      <a:pPr algn="l">
                        <a:lnSpc>
                          <a:spcPct val="107000"/>
                        </a:lnSpc>
                        <a:spcAft>
                          <a:spcPts val="0"/>
                        </a:spcAft>
                      </a:pPr>
                      <a:endParaRPr lang="fr-FR" sz="110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4502" marR="54502"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gridSpan="2">
                  <a:txBody>
                    <a:bodyPr/>
                    <a:lstStyle/>
                    <a:p>
                      <a:pPr algn="l">
                        <a:lnSpc>
                          <a:spcPct val="107000"/>
                        </a:lnSpc>
                        <a:spcAft>
                          <a:spcPts val="0"/>
                        </a:spcAft>
                      </a:pPr>
                      <a:r>
                        <a:rPr lang="fr-FR" sz="1100" dirty="0">
                          <a:solidFill>
                            <a:sysClr val="windowText" lastClr="000000"/>
                          </a:solidFill>
                          <a:effectLst/>
                        </a:rPr>
                        <a:t>Cathéter intrathécal</a:t>
                      </a:r>
                      <a:r>
                        <a:rPr lang="fr-FR" sz="1100" baseline="0" dirty="0">
                          <a:solidFill>
                            <a:sysClr val="windowText" lastClr="000000"/>
                          </a:solidFill>
                          <a:effectLst/>
                        </a:rPr>
                        <a:t> relié à une pompe </a:t>
                      </a:r>
                    </a:p>
                    <a:p>
                      <a:pPr algn="l">
                        <a:lnSpc>
                          <a:spcPct val="107000"/>
                        </a:lnSpc>
                        <a:spcAft>
                          <a:spcPts val="0"/>
                        </a:spcAft>
                      </a:pPr>
                      <a:r>
                        <a:rPr lang="fr-FR" sz="1100" i="1" baseline="0" dirty="0">
                          <a:solidFill>
                            <a:sysClr val="windowText" lastClr="000000"/>
                          </a:solidFill>
                          <a:effectLst/>
                        </a:rPr>
                        <a:t>(--&gt; CETD HUS)</a:t>
                      </a:r>
                      <a:endParaRPr lang="fr-FR" sz="1100" i="1" dirty="0">
                        <a:solidFill>
                          <a:sysClr val="windowText" lastClr="000000"/>
                        </a:solidFill>
                        <a:effectLst/>
                      </a:endParaRPr>
                    </a:p>
                  </a:txBody>
                  <a:tcPr marL="54502" marR="54502"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hMerge="1">
                  <a:txBody>
                    <a:bodyPr/>
                    <a:lstStyle/>
                    <a:p>
                      <a:endParaRPr lang="fr-FR"/>
                    </a:p>
                  </a:txBody>
                  <a:tcPr/>
                </a:tc>
                <a:extLst>
                  <a:ext uri="{0D108BD9-81ED-4DB2-BD59-A6C34878D82A}">
                    <a16:rowId xmlns:a16="http://schemas.microsoft.com/office/drawing/2014/main" val="1440542034"/>
                  </a:ext>
                </a:extLst>
              </a:tr>
              <a:tr h="142564">
                <a:tc>
                  <a:txBody>
                    <a:bodyPr/>
                    <a:lstStyle/>
                    <a:p>
                      <a:pPr algn="l">
                        <a:lnSpc>
                          <a:spcPct val="107000"/>
                        </a:lnSpc>
                        <a:spcAft>
                          <a:spcPts val="0"/>
                        </a:spcAft>
                      </a:pPr>
                      <a:endParaRPr lang="fr-FR" sz="110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4502" marR="54502"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gridSpan="2">
                  <a:txBody>
                    <a:bodyPr/>
                    <a:lstStyle/>
                    <a:p>
                      <a:pPr algn="l">
                        <a:lnSpc>
                          <a:spcPct val="107000"/>
                        </a:lnSpc>
                        <a:spcAft>
                          <a:spcPts val="0"/>
                        </a:spcAft>
                      </a:pPr>
                      <a:endParaRPr lang="fr-FR" sz="1100" dirty="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4502" marR="54502"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hMerge="1">
                  <a:txBody>
                    <a:bodyPr/>
                    <a:lstStyle/>
                    <a:p>
                      <a:endParaRPr lang="fr-FR"/>
                    </a:p>
                  </a:txBody>
                  <a:tcPr/>
                </a:tc>
                <a:extLst>
                  <a:ext uri="{0D108BD9-81ED-4DB2-BD59-A6C34878D82A}">
                    <a16:rowId xmlns:a16="http://schemas.microsoft.com/office/drawing/2014/main" val="3411203135"/>
                  </a:ext>
                </a:extLst>
              </a:tr>
              <a:tr h="285126">
                <a:tc gridSpan="3">
                  <a:txBody>
                    <a:bodyPr/>
                    <a:lstStyle/>
                    <a:p>
                      <a:pPr algn="l">
                        <a:lnSpc>
                          <a:spcPct val="107000"/>
                        </a:lnSpc>
                        <a:spcAft>
                          <a:spcPts val="0"/>
                        </a:spcAft>
                      </a:pPr>
                      <a:r>
                        <a:rPr lang="fr-FR" sz="1100" dirty="0">
                          <a:solidFill>
                            <a:sysClr val="windowText" lastClr="000000"/>
                          </a:solidFill>
                          <a:effectLst/>
                        </a:rPr>
                        <a:t>Suivi et gestion des dispositifs à demeure (cathéter périnerveux ou péridural, pompe intrathécale)</a:t>
                      </a:r>
                      <a:endParaRPr lang="fr-FR" sz="1100" dirty="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4502" marR="54502"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hMerge="1">
                  <a:txBody>
                    <a:bodyPr/>
                    <a:lstStyle/>
                    <a:p>
                      <a:endParaRPr lang="fr-FR"/>
                    </a:p>
                  </a:txBody>
                  <a:tcPr/>
                </a:tc>
                <a:tc hMerge="1">
                  <a:txBody>
                    <a:bodyPr/>
                    <a:lstStyle/>
                    <a:p>
                      <a:endParaRPr lang="fr-FR"/>
                    </a:p>
                  </a:txBody>
                  <a:tcPr/>
                </a:tc>
                <a:extLst>
                  <a:ext uri="{0D108BD9-81ED-4DB2-BD59-A6C34878D82A}">
                    <a16:rowId xmlns:a16="http://schemas.microsoft.com/office/drawing/2014/main" val="1527326381"/>
                  </a:ext>
                </a:extLst>
              </a:tr>
              <a:tr h="142564">
                <a:tc gridSpan="2">
                  <a:txBody>
                    <a:bodyPr/>
                    <a:lstStyle/>
                    <a:p>
                      <a:pPr algn="l">
                        <a:lnSpc>
                          <a:spcPct val="107000"/>
                        </a:lnSpc>
                        <a:spcAft>
                          <a:spcPts val="0"/>
                        </a:spcAft>
                      </a:pPr>
                      <a:endParaRPr lang="fr-FR" sz="110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4502" marR="54502"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hMerge="1">
                  <a:txBody>
                    <a:bodyPr/>
                    <a:lstStyle/>
                    <a:p>
                      <a:pPr algn="l">
                        <a:lnSpc>
                          <a:spcPct val="107000"/>
                        </a:lnSpc>
                        <a:spcAft>
                          <a:spcPts val="0"/>
                        </a:spcAft>
                      </a:pPr>
                      <a:endParaRPr lang="fr-FR" sz="1100" dirty="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4502" marR="54502"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a:lnSpc>
                          <a:spcPct val="107000"/>
                        </a:lnSpc>
                        <a:spcAft>
                          <a:spcPts val="0"/>
                        </a:spcAft>
                      </a:pPr>
                      <a:r>
                        <a:rPr lang="fr-FR" sz="1100" dirty="0">
                          <a:solidFill>
                            <a:sysClr val="windowText" lastClr="000000"/>
                          </a:solidFill>
                          <a:effectLst/>
                        </a:rPr>
                        <a:t>Oui</a:t>
                      </a:r>
                      <a:endParaRPr lang="fr-FR" sz="1100" dirty="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4502" marR="54502"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394645536"/>
                  </a:ext>
                </a:extLst>
              </a:tr>
              <a:tr h="306779">
                <a:tc gridSpan="2">
                  <a:txBody>
                    <a:bodyPr/>
                    <a:lstStyle/>
                    <a:p>
                      <a:pPr algn="l">
                        <a:lnSpc>
                          <a:spcPct val="107000"/>
                        </a:lnSpc>
                        <a:spcAft>
                          <a:spcPts val="0"/>
                        </a:spcAft>
                      </a:pPr>
                      <a:endParaRPr lang="fr-FR" sz="1100" dirty="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4502" marR="54502"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hMerge="1">
                  <a:txBody>
                    <a:bodyPr/>
                    <a:lstStyle/>
                    <a:p>
                      <a:pPr algn="l">
                        <a:lnSpc>
                          <a:spcPct val="107000"/>
                        </a:lnSpc>
                        <a:spcAft>
                          <a:spcPts val="0"/>
                        </a:spcAft>
                      </a:pPr>
                      <a:endParaRPr lang="fr-FR" sz="110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4502" marR="54502"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a:lnSpc>
                          <a:spcPct val="107000"/>
                        </a:lnSpc>
                        <a:spcAft>
                          <a:spcPts val="0"/>
                        </a:spcAft>
                      </a:pPr>
                      <a:r>
                        <a:rPr lang="fr-FR" sz="1100">
                          <a:solidFill>
                            <a:sysClr val="windowText" lastClr="000000"/>
                          </a:solidFill>
                          <a:effectLst/>
                        </a:rPr>
                        <a:t> </a:t>
                      </a:r>
                      <a:endParaRPr lang="fr-FR" sz="110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4502" marR="54502"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818790154"/>
                  </a:ext>
                </a:extLst>
              </a:tr>
              <a:tr h="285126">
                <a:tc gridSpan="2">
                  <a:txBody>
                    <a:bodyPr/>
                    <a:lstStyle/>
                    <a:p>
                      <a:pPr algn="l">
                        <a:lnSpc>
                          <a:spcPct val="107000"/>
                        </a:lnSpc>
                        <a:spcAft>
                          <a:spcPts val="0"/>
                        </a:spcAft>
                      </a:pPr>
                      <a:r>
                        <a:rPr lang="fr-FR" sz="1100" dirty="0">
                          <a:solidFill>
                            <a:sysClr val="windowText" lastClr="000000"/>
                          </a:solidFill>
                          <a:effectLst/>
                        </a:rPr>
                        <a:t>Radiologie interventionnelle :</a:t>
                      </a:r>
                      <a:endParaRPr lang="fr-FR" sz="1100" dirty="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4502" marR="54502"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hMerge="1">
                  <a:txBody>
                    <a:bodyPr/>
                    <a:lstStyle/>
                    <a:p>
                      <a:pPr lvl="0" algn="l">
                        <a:lnSpc>
                          <a:spcPct val="107000"/>
                        </a:lnSpc>
                        <a:spcAft>
                          <a:spcPts val="0"/>
                        </a:spcAft>
                        <a:buNone/>
                      </a:pPr>
                      <a:endParaRPr lang="fr-FR"/>
                    </a:p>
                  </a:txBody>
                  <a:tcPr marL="54502" marR="54502"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lvl="0" algn="l">
                        <a:lnSpc>
                          <a:spcPct val="107000"/>
                        </a:lnSpc>
                        <a:spcAft>
                          <a:spcPts val="0"/>
                        </a:spcAft>
                        <a:buNone/>
                      </a:pPr>
                      <a:r>
                        <a:rPr lang="fr-FR" sz="1100" dirty="0">
                          <a:solidFill>
                            <a:sysClr val="windowText" lastClr="000000"/>
                          </a:solidFill>
                          <a:effectLst/>
                        </a:rPr>
                        <a:t>Intra établissement</a:t>
                      </a:r>
                      <a:r>
                        <a:rPr lang="fr-FR" sz="1100" baseline="0" dirty="0">
                          <a:solidFill>
                            <a:sysClr val="windowText" lastClr="000000"/>
                          </a:solidFill>
                          <a:effectLst/>
                        </a:rPr>
                        <a:t> et Adressage</a:t>
                      </a:r>
                      <a:endParaRPr lang="fr-FR" dirty="0"/>
                    </a:p>
                  </a:txBody>
                  <a:tcPr marL="54502" marR="54502"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129554732"/>
                  </a:ext>
                </a:extLst>
              </a:tr>
              <a:tr h="464938">
                <a:tc gridSpan="2">
                  <a:txBody>
                    <a:bodyPr/>
                    <a:lstStyle/>
                    <a:p>
                      <a:pPr algn="l">
                        <a:lnSpc>
                          <a:spcPct val="107000"/>
                        </a:lnSpc>
                        <a:spcAft>
                          <a:spcPts val="0"/>
                        </a:spcAft>
                      </a:pPr>
                      <a:endParaRPr lang="fr-FR" sz="1100" dirty="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4502" marR="54502"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hMerge="1">
                  <a:txBody>
                    <a:bodyPr/>
                    <a:lstStyle/>
                    <a:p>
                      <a:pPr algn="l">
                        <a:lnSpc>
                          <a:spcPct val="107000"/>
                        </a:lnSpc>
                        <a:spcAft>
                          <a:spcPts val="0"/>
                        </a:spcAft>
                      </a:pPr>
                      <a:endParaRPr lang="fr-FR" sz="1100" i="1">
                        <a:solidFill>
                          <a:sysClr val="windowText" lastClr="000000"/>
                        </a:solidFill>
                        <a:effectLst/>
                        <a:latin typeface="Calibri"/>
                        <a:ea typeface="Calibri"/>
                        <a:cs typeface="Times New Roman"/>
                      </a:endParaRPr>
                    </a:p>
                  </a:txBody>
                  <a:tcPr marL="54502" marR="54502"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a:lnSpc>
                          <a:spcPct val="107000"/>
                        </a:lnSpc>
                        <a:spcAft>
                          <a:spcPts val="0"/>
                        </a:spcAft>
                      </a:pPr>
                      <a:r>
                        <a:rPr lang="fr-FR" sz="1100" dirty="0">
                          <a:solidFill>
                            <a:sysClr val="windowText" lastClr="000000"/>
                          </a:solidFill>
                          <a:effectLst/>
                        </a:rPr>
                        <a:t>Embolisation/chimio-embolisation;</a:t>
                      </a:r>
                    </a:p>
                    <a:p>
                      <a:pPr algn="l">
                        <a:lnSpc>
                          <a:spcPct val="107000"/>
                        </a:lnSpc>
                        <a:spcAft>
                          <a:spcPts val="0"/>
                        </a:spcAft>
                      </a:pPr>
                      <a:r>
                        <a:rPr lang="fr-FR" sz="1100" dirty="0">
                          <a:solidFill>
                            <a:sysClr val="windowText" lastClr="000000"/>
                          </a:solidFill>
                          <a:effectLst/>
                        </a:rPr>
                        <a:t>Cimentoplastie </a:t>
                      </a:r>
                      <a:r>
                        <a:rPr lang="fr-FR" sz="1100" i="1" dirty="0">
                          <a:solidFill>
                            <a:sysClr val="windowText" lastClr="000000"/>
                          </a:solidFill>
                          <a:effectLst/>
                        </a:rPr>
                        <a:t>(--&gt; CHRU Nancy)</a:t>
                      </a:r>
                      <a:endParaRPr lang="fr-FR" sz="1100" i="1" dirty="0">
                        <a:solidFill>
                          <a:sysClr val="windowText" lastClr="000000"/>
                        </a:solidFill>
                        <a:effectLst/>
                        <a:latin typeface="Calibri"/>
                        <a:ea typeface="Calibri"/>
                        <a:cs typeface="Times New Roman"/>
                      </a:endParaRPr>
                    </a:p>
                  </a:txBody>
                  <a:tcPr marL="54502" marR="54502"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43719471"/>
                  </a:ext>
                </a:extLst>
              </a:tr>
              <a:tr h="166480">
                <a:tc gridSpan="2">
                  <a:txBody>
                    <a:bodyPr/>
                    <a:lstStyle/>
                    <a:p>
                      <a:pPr algn="l">
                        <a:lnSpc>
                          <a:spcPct val="107000"/>
                        </a:lnSpc>
                        <a:spcAft>
                          <a:spcPts val="0"/>
                        </a:spcAft>
                      </a:pPr>
                      <a:endParaRPr lang="fr-FR" sz="1000" dirty="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4502" marR="54502"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hMerge="1">
                  <a:txBody>
                    <a:bodyPr/>
                    <a:lstStyle/>
                    <a:p>
                      <a:pPr algn="l">
                        <a:lnSpc>
                          <a:spcPct val="107000"/>
                        </a:lnSpc>
                        <a:spcAft>
                          <a:spcPts val="0"/>
                        </a:spcAft>
                      </a:pPr>
                      <a:endParaRPr lang="fr-FR" sz="110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4502" marR="54502"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endParaRPr lang="fr-FR" sz="1400" dirty="0"/>
                    </a:p>
                  </a:txBody>
                  <a:tcPr marL="54502" marR="54502"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026139089"/>
                  </a:ext>
                </a:extLst>
              </a:tr>
              <a:tr h="142564">
                <a:tc gridSpan="2">
                  <a:txBody>
                    <a:bodyPr/>
                    <a:lstStyle/>
                    <a:p>
                      <a:pPr algn="l">
                        <a:lnSpc>
                          <a:spcPct val="107000"/>
                        </a:lnSpc>
                        <a:spcAft>
                          <a:spcPts val="0"/>
                        </a:spcAft>
                      </a:pPr>
                      <a:r>
                        <a:rPr lang="fr-FR" sz="1100" dirty="0">
                          <a:solidFill>
                            <a:sysClr val="windowText" lastClr="000000"/>
                          </a:solidFill>
                          <a:effectLst/>
                        </a:rPr>
                        <a:t>Chirurgie :</a:t>
                      </a:r>
                      <a:endParaRPr lang="fr-FR" sz="1100" dirty="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4502" marR="54502"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hMerge="1">
                  <a:txBody>
                    <a:bodyPr/>
                    <a:lstStyle/>
                    <a:p>
                      <a:pPr lvl="0" algn="l">
                        <a:lnSpc>
                          <a:spcPct val="107000"/>
                        </a:lnSpc>
                        <a:spcAft>
                          <a:spcPts val="0"/>
                        </a:spcAft>
                        <a:buNone/>
                      </a:pPr>
                      <a:endParaRPr lang="fr-FR" sz="1100">
                        <a:solidFill>
                          <a:sysClr val="windowText" lastClr="000000"/>
                        </a:solidFill>
                        <a:effectLst/>
                      </a:endParaRPr>
                    </a:p>
                  </a:txBody>
                  <a:tcPr marL="54502" marR="54502"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lvl="0" algn="l">
                        <a:lnSpc>
                          <a:spcPct val="107000"/>
                        </a:lnSpc>
                        <a:spcAft>
                          <a:spcPts val="0"/>
                        </a:spcAft>
                        <a:buNone/>
                      </a:pPr>
                      <a:r>
                        <a:rPr lang="fr-FR" sz="1100" dirty="0">
                          <a:solidFill>
                            <a:sysClr val="windowText" lastClr="000000"/>
                          </a:solidFill>
                          <a:effectLst/>
                        </a:rPr>
                        <a:t>Adressage</a:t>
                      </a:r>
                    </a:p>
                  </a:txBody>
                  <a:tcPr marL="54502" marR="54502"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1209133"/>
                  </a:ext>
                </a:extLst>
              </a:tr>
              <a:tr h="285126">
                <a:tc gridSpan="2">
                  <a:txBody>
                    <a:bodyPr/>
                    <a:lstStyle/>
                    <a:p>
                      <a:pPr algn="l">
                        <a:lnSpc>
                          <a:spcPct val="107000"/>
                        </a:lnSpc>
                        <a:spcAft>
                          <a:spcPts val="0"/>
                        </a:spcAft>
                      </a:pPr>
                      <a:r>
                        <a:rPr lang="fr-FR" sz="1100" dirty="0">
                          <a:solidFill>
                            <a:sysClr val="windowText" lastClr="000000"/>
                          </a:solidFill>
                          <a:effectLst/>
                        </a:rPr>
                        <a:t> </a:t>
                      </a:r>
                      <a:endParaRPr lang="fr-FR" sz="1100" dirty="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4502" marR="54502"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hMerge="1">
                  <a:txBody>
                    <a:bodyPr/>
                    <a:lstStyle/>
                    <a:p>
                      <a:pPr algn="l">
                        <a:lnSpc>
                          <a:spcPct val="107000"/>
                        </a:lnSpc>
                        <a:spcAft>
                          <a:spcPts val="0"/>
                        </a:spcAft>
                      </a:pPr>
                      <a:endParaRPr lang="fr-FR" sz="1100">
                        <a:solidFill>
                          <a:sysClr val="windowText" lastClr="000000"/>
                        </a:solidFill>
                        <a:effectLst/>
                      </a:endParaRPr>
                    </a:p>
                  </a:txBody>
                  <a:tcPr marL="54502" marR="54502"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indent="0" algn="l" defTabSz="914377" rtl="0" eaLnBrk="1" fontAlgn="auto" latinLnBrk="0" hangingPunct="1">
                        <a:lnSpc>
                          <a:spcPct val="100000"/>
                        </a:lnSpc>
                        <a:spcBef>
                          <a:spcPts val="0"/>
                        </a:spcBef>
                        <a:spcAft>
                          <a:spcPts val="0"/>
                        </a:spcAft>
                        <a:buClrTx/>
                        <a:buSzTx/>
                        <a:buFontTx/>
                        <a:buNone/>
                        <a:tabLst/>
                        <a:defRPr/>
                      </a:pPr>
                      <a:r>
                        <a:rPr lang="fr-FR" sz="1100" dirty="0"/>
                        <a:t>Vertébroplastie</a:t>
                      </a:r>
                      <a:r>
                        <a:rPr lang="fr-FR" sz="1100" baseline="0" dirty="0"/>
                        <a:t> </a:t>
                      </a:r>
                      <a:r>
                        <a:rPr lang="fr-FR" sz="1100" i="1" dirty="0">
                          <a:solidFill>
                            <a:sysClr val="windowText" lastClr="000000"/>
                          </a:solidFill>
                          <a:effectLst/>
                        </a:rPr>
                        <a:t>(--&gt; CHRU</a:t>
                      </a:r>
                      <a:r>
                        <a:rPr lang="fr-FR" sz="1100" i="1" baseline="0" dirty="0">
                          <a:solidFill>
                            <a:sysClr val="windowText" lastClr="000000"/>
                          </a:solidFill>
                          <a:effectLst/>
                        </a:rPr>
                        <a:t> </a:t>
                      </a:r>
                      <a:r>
                        <a:rPr lang="fr-FR" sz="1100" i="1" dirty="0">
                          <a:solidFill>
                            <a:sysClr val="windowText" lastClr="000000"/>
                          </a:solidFill>
                          <a:effectLst/>
                        </a:rPr>
                        <a:t>Nancy)</a:t>
                      </a:r>
                      <a:endParaRPr lang="fr-FR" sz="1100" i="1" dirty="0">
                        <a:solidFill>
                          <a:sysClr val="windowText" lastClr="000000"/>
                        </a:solidFill>
                        <a:effectLst/>
                        <a:latin typeface="+mn-lt"/>
                        <a:ea typeface="Calibri"/>
                        <a:cs typeface="Times New Roman"/>
                      </a:endParaRPr>
                    </a:p>
                    <a:p>
                      <a:endParaRPr lang="fr-FR" sz="1200" dirty="0"/>
                    </a:p>
                    <a:p>
                      <a:endParaRPr lang="fr-FR" sz="1200" dirty="0"/>
                    </a:p>
                  </a:txBody>
                  <a:tcPr marL="54502" marR="54502"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871778334"/>
                  </a:ext>
                </a:extLst>
              </a:tr>
              <a:tr h="142564">
                <a:tc gridSpan="2">
                  <a:txBody>
                    <a:bodyPr/>
                    <a:lstStyle/>
                    <a:p>
                      <a:pPr algn="l">
                        <a:lnSpc>
                          <a:spcPct val="107000"/>
                        </a:lnSpc>
                        <a:spcAft>
                          <a:spcPts val="0"/>
                        </a:spcAft>
                      </a:pPr>
                      <a:r>
                        <a:rPr lang="fr-FR" sz="1100" dirty="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rPr>
                        <a:t>Autorisation</a:t>
                      </a:r>
                      <a:r>
                        <a:rPr lang="fr-FR" sz="1100" baseline="0" dirty="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rPr>
                        <a:t> r</a:t>
                      </a:r>
                      <a:r>
                        <a:rPr lang="fr-FR" sz="1100" dirty="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rPr>
                        <a:t>adiothérapie externe</a:t>
                      </a:r>
                      <a:r>
                        <a:rPr lang="fr-FR" sz="1100" baseline="0" dirty="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rPr>
                        <a:t> :</a:t>
                      </a:r>
                      <a:endParaRPr lang="fr-FR" sz="1100" dirty="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4502" marR="54502"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hMerge="1">
                  <a:txBody>
                    <a:bodyPr/>
                    <a:lstStyle/>
                    <a:p>
                      <a:pPr algn="l">
                        <a:lnSpc>
                          <a:spcPct val="107000"/>
                        </a:lnSpc>
                        <a:spcAft>
                          <a:spcPts val="0"/>
                        </a:spcAft>
                      </a:pPr>
                      <a:endParaRPr lang="fr-FR" sz="1100" dirty="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4502" marR="54502"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a:lnSpc>
                          <a:spcPct val="107000"/>
                        </a:lnSpc>
                        <a:spcAft>
                          <a:spcPts val="0"/>
                        </a:spcAft>
                      </a:pPr>
                      <a:endParaRPr lang="fr-FR" sz="1100" dirty="0">
                        <a:solidFill>
                          <a:sysClr val="windowText" lastClr="000000"/>
                        </a:solidFill>
                        <a:effectLst/>
                      </a:endParaRPr>
                    </a:p>
                    <a:p>
                      <a:pPr algn="l">
                        <a:lnSpc>
                          <a:spcPct val="107000"/>
                        </a:lnSpc>
                        <a:spcAft>
                          <a:spcPts val="0"/>
                        </a:spcAft>
                      </a:pPr>
                      <a:r>
                        <a:rPr lang="fr-FR" sz="1100" dirty="0">
                          <a:solidFill>
                            <a:sysClr val="windowText" lastClr="000000"/>
                          </a:solidFill>
                          <a:effectLst/>
                        </a:rPr>
                        <a:t>Oui</a:t>
                      </a:r>
                      <a:endParaRPr lang="fr-FR" sz="1100" dirty="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4502" marR="54502"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975676474"/>
                  </a:ext>
                </a:extLst>
              </a:tr>
            </a:tbl>
          </a:graphicData>
        </a:graphic>
      </p:graphicFrame>
      <p:sp>
        <p:nvSpPr>
          <p:cNvPr id="17" name="ZoneTexte 16"/>
          <p:cNvSpPr txBox="1"/>
          <p:nvPr/>
        </p:nvSpPr>
        <p:spPr>
          <a:xfrm>
            <a:off x="0" y="6604084"/>
            <a:ext cx="4273926" cy="253916"/>
          </a:xfrm>
          <a:prstGeom prst="rect">
            <a:avLst/>
          </a:prstGeom>
        </p:spPr>
        <p:txBody>
          <a:bodyPr wrap="none" rtlCol="0">
            <a:spAutoFit/>
          </a:bodyPr>
          <a:lstStyle/>
          <a:p>
            <a:pPr marL="0" indent="0" algn="ctr">
              <a:buNone/>
            </a:pPr>
            <a:r>
              <a:rPr lang="fr-FR" sz="1050" i="1" dirty="0"/>
              <a:t>Enquête DSRC NEON, 2025 – Autorisation Radiothérapie Externe Nov. 2024</a:t>
            </a:r>
          </a:p>
        </p:txBody>
      </p:sp>
    </p:spTree>
    <p:extLst>
      <p:ext uri="{BB962C8B-B14F-4D97-AF65-F5344CB8AC3E}">
        <p14:creationId xmlns:p14="http://schemas.microsoft.com/office/powerpoint/2010/main" val="395723598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26" name="Image 2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79833" y="4343916"/>
            <a:ext cx="5149542" cy="1362328"/>
          </a:xfrm>
          <a:prstGeom prst="rect">
            <a:avLst/>
          </a:prstGeom>
        </p:spPr>
      </p:pic>
      <p:pic>
        <p:nvPicPr>
          <p:cNvPr id="30" name="Image 2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79833" y="1033464"/>
            <a:ext cx="5149542" cy="2947986"/>
          </a:xfrm>
          <a:prstGeom prst="rect">
            <a:avLst/>
          </a:prstGeom>
        </p:spPr>
      </p:pic>
      <p:pic>
        <p:nvPicPr>
          <p:cNvPr id="27" name="Image 2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836409" y="1033464"/>
            <a:ext cx="4328535" cy="2662638"/>
          </a:xfrm>
          <a:prstGeom prst="rect">
            <a:avLst/>
          </a:prstGeom>
        </p:spPr>
      </p:pic>
      <p:pic>
        <p:nvPicPr>
          <p:cNvPr id="28" name="Image 2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836406" y="3821230"/>
            <a:ext cx="4328535" cy="1106906"/>
          </a:xfrm>
          <a:prstGeom prst="rect">
            <a:avLst/>
          </a:prstGeom>
        </p:spPr>
      </p:pic>
      <p:pic>
        <p:nvPicPr>
          <p:cNvPr id="29" name="Image 28"/>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836405" y="5055469"/>
            <a:ext cx="4328535" cy="612674"/>
          </a:xfrm>
          <a:prstGeom prst="rect">
            <a:avLst/>
          </a:prstGeom>
        </p:spPr>
      </p:pic>
      <p:sp>
        <p:nvSpPr>
          <p:cNvPr id="31" name="ZoneTexte 30"/>
          <p:cNvSpPr txBox="1"/>
          <p:nvPr/>
        </p:nvSpPr>
        <p:spPr>
          <a:xfrm>
            <a:off x="1279833" y="301666"/>
            <a:ext cx="3970831" cy="369332"/>
          </a:xfrm>
          <a:prstGeom prst="rect">
            <a:avLst/>
          </a:prstGeom>
        </p:spPr>
        <p:txBody>
          <a:bodyPr wrap="none" rtlCol="0">
            <a:spAutoFit/>
          </a:bodyPr>
          <a:lstStyle/>
          <a:p>
            <a:r>
              <a:rPr lang="fr-FR" b="1" dirty="0"/>
              <a:t>CHR METZ-THIONVILLE (site d’Hayange)</a:t>
            </a:r>
            <a:endParaRPr lang="fr-FR" dirty="0"/>
          </a:p>
        </p:txBody>
      </p:sp>
      <p:pic>
        <p:nvPicPr>
          <p:cNvPr id="7" name="Image 6"/>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rot="5400000">
            <a:off x="5026763" y="331301"/>
            <a:ext cx="400110" cy="400110"/>
          </a:xfrm>
          <a:prstGeom prst="rect">
            <a:avLst/>
          </a:prstGeom>
        </p:spPr>
      </p:pic>
      <p:pic>
        <p:nvPicPr>
          <p:cNvPr id="8" name="Image 7"/>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279833" y="252816"/>
            <a:ext cx="404990" cy="409869"/>
          </a:xfrm>
          <a:prstGeom prst="rect">
            <a:avLst/>
          </a:prstGeom>
        </p:spPr>
      </p:pic>
      <p:sp>
        <p:nvSpPr>
          <p:cNvPr id="11" name="Bouton d'action : Retour 10">
            <a:hlinkClick r:id="rId10" action="ppaction://hlinksldjump" highlightClick="1"/>
          </p:cNvPr>
          <p:cNvSpPr/>
          <p:nvPr/>
        </p:nvSpPr>
        <p:spPr>
          <a:xfrm>
            <a:off x="11604625" y="138516"/>
            <a:ext cx="476250" cy="478595"/>
          </a:xfrm>
          <a:prstGeom prst="actionButtonReturn">
            <a:avLst/>
          </a:prstGeom>
          <a:solidFill>
            <a:srgbClr val="EADB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aphicFrame>
        <p:nvGraphicFramePr>
          <p:cNvPr id="13" name="Tableau 12"/>
          <p:cNvGraphicFramePr>
            <a:graphicFrameLocks noGrp="1"/>
          </p:cNvGraphicFramePr>
          <p:nvPr>
            <p:extLst>
              <p:ext uri="{D42A27DB-BD31-4B8C-83A1-F6EECF244321}">
                <p14:modId xmlns:p14="http://schemas.microsoft.com/office/powerpoint/2010/main" val="3993808605"/>
              </p:ext>
            </p:extLst>
          </p:nvPr>
        </p:nvGraphicFramePr>
        <p:xfrm>
          <a:off x="1415955" y="822069"/>
          <a:ext cx="5013419" cy="5275897"/>
        </p:xfrm>
        <a:graphic>
          <a:graphicData uri="http://schemas.openxmlformats.org/drawingml/2006/table">
            <a:tbl>
              <a:tblPr firstRow="1" firstCol="1" bandRow="1">
                <a:tableStyleId>{5C22544A-7EE6-4342-B048-85BDC9FD1C3A}</a:tableStyleId>
              </a:tblPr>
              <a:tblGrid>
                <a:gridCol w="2133129">
                  <a:extLst>
                    <a:ext uri="{9D8B030D-6E8A-4147-A177-3AD203B41FA5}">
                      <a16:colId xmlns:a16="http://schemas.microsoft.com/office/drawing/2014/main" val="2117945955"/>
                    </a:ext>
                  </a:extLst>
                </a:gridCol>
                <a:gridCol w="2880290">
                  <a:extLst>
                    <a:ext uri="{9D8B030D-6E8A-4147-A177-3AD203B41FA5}">
                      <a16:colId xmlns:a16="http://schemas.microsoft.com/office/drawing/2014/main" val="2116070283"/>
                    </a:ext>
                  </a:extLst>
                </a:gridCol>
              </a:tblGrid>
              <a:tr h="217465">
                <a:tc gridSpan="2">
                  <a:txBody>
                    <a:bodyPr/>
                    <a:lstStyle/>
                    <a:p>
                      <a:pPr algn="l">
                        <a:lnSpc>
                          <a:spcPct val="107000"/>
                        </a:lnSpc>
                        <a:spcAft>
                          <a:spcPts val="0"/>
                        </a:spcAft>
                      </a:pPr>
                      <a:r>
                        <a:rPr lang="fr-FR" sz="1400">
                          <a:solidFill>
                            <a:sysClr val="windowText" lastClr="000000"/>
                          </a:solidFill>
                          <a:effectLst/>
                        </a:rPr>
                        <a:t>Informations générales</a:t>
                      </a:r>
                      <a:endParaRPr lang="fr-FR" sz="140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4619" marR="54619" marT="0" marB="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hMerge="1">
                  <a:txBody>
                    <a:bodyPr/>
                    <a:lstStyle/>
                    <a:p>
                      <a:endParaRPr lang="fr-FR"/>
                    </a:p>
                  </a:txBody>
                  <a:tcPr/>
                </a:tc>
                <a:extLst>
                  <a:ext uri="{0D108BD9-81ED-4DB2-BD59-A6C34878D82A}">
                    <a16:rowId xmlns:a16="http://schemas.microsoft.com/office/drawing/2014/main" val="1950363284"/>
                  </a:ext>
                </a:extLst>
              </a:tr>
              <a:tr h="285739">
                <a:tc>
                  <a:txBody>
                    <a:bodyPr/>
                    <a:lstStyle/>
                    <a:p>
                      <a:pPr algn="l">
                        <a:lnSpc>
                          <a:spcPct val="107000"/>
                        </a:lnSpc>
                        <a:spcAft>
                          <a:spcPts val="0"/>
                        </a:spcAft>
                      </a:pPr>
                      <a:r>
                        <a:rPr lang="fr-FR" sz="1100">
                          <a:solidFill>
                            <a:sysClr val="windowText" lastClr="000000"/>
                          </a:solidFill>
                          <a:effectLst/>
                        </a:rPr>
                        <a:t> Médecin responsable :</a:t>
                      </a:r>
                      <a:endParaRPr lang="fr-FR" sz="110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4619" marR="54619" marT="0" marB="0">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algn="l">
                        <a:lnSpc>
                          <a:spcPct val="107000"/>
                        </a:lnSpc>
                        <a:spcAft>
                          <a:spcPts val="0"/>
                        </a:spcAft>
                      </a:pPr>
                      <a:r>
                        <a:rPr lang="fr-FR" sz="1100" dirty="0">
                          <a:solidFill>
                            <a:sysClr val="windowText" lastClr="000000"/>
                          </a:solidFill>
                          <a:effectLst/>
                        </a:rPr>
                        <a:t>Dr Patrick KIEFFERT (douleurs chroniques)</a:t>
                      </a:r>
                    </a:p>
                    <a:p>
                      <a:pPr algn="l">
                        <a:lnSpc>
                          <a:spcPct val="107000"/>
                        </a:lnSpc>
                        <a:spcAft>
                          <a:spcPts val="0"/>
                        </a:spcAft>
                      </a:pPr>
                      <a:r>
                        <a:rPr lang="fr-FR" sz="1100" dirty="0">
                          <a:solidFill>
                            <a:sysClr val="windowText" lastClr="000000"/>
                          </a:solidFill>
                          <a:effectLst/>
                        </a:rPr>
                        <a:t>Dr Anne-Cécile BOURJAL</a:t>
                      </a:r>
                      <a:r>
                        <a:rPr lang="fr-FR" sz="1100" baseline="0" dirty="0">
                          <a:solidFill>
                            <a:sysClr val="windowText" lastClr="000000"/>
                          </a:solidFill>
                          <a:effectLst/>
                        </a:rPr>
                        <a:t> (douleurs cancéreuses)</a:t>
                      </a:r>
                      <a:endParaRPr lang="fr-FR" sz="1100" dirty="0">
                        <a:solidFill>
                          <a:sysClr val="windowText" lastClr="000000"/>
                        </a:solidFill>
                        <a:effectLst/>
                      </a:endParaRPr>
                    </a:p>
                  </a:txBody>
                  <a:tcPr marL="54619" marR="54619" marT="0" marB="0">
                    <a:lnL w="12700" cmpd="sng">
                      <a:noFill/>
                    </a:lnL>
                    <a:lnR w="12700" cmpd="sng">
                      <a:noFill/>
                    </a:lnR>
                    <a:lnT w="381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994998830"/>
                  </a:ext>
                </a:extLst>
              </a:tr>
              <a:tr h="142870">
                <a:tc>
                  <a:txBody>
                    <a:bodyPr/>
                    <a:lstStyle/>
                    <a:p>
                      <a:pPr algn="l">
                        <a:lnSpc>
                          <a:spcPct val="107000"/>
                        </a:lnSpc>
                        <a:spcAft>
                          <a:spcPts val="0"/>
                        </a:spcAft>
                      </a:pPr>
                      <a:r>
                        <a:rPr lang="fr-FR" sz="1100">
                          <a:solidFill>
                            <a:sysClr val="windowText" lastClr="000000"/>
                          </a:solidFill>
                          <a:effectLst/>
                        </a:rPr>
                        <a:t> </a:t>
                      </a:r>
                      <a:endParaRPr lang="fr-FR" sz="110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4619" marR="54619"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a:lnSpc>
                          <a:spcPct val="107000"/>
                        </a:lnSpc>
                        <a:spcAft>
                          <a:spcPts val="0"/>
                        </a:spcAft>
                      </a:pPr>
                      <a:r>
                        <a:rPr lang="fr-FR" sz="1100" dirty="0">
                          <a:solidFill>
                            <a:sysClr val="windowText" lastClr="000000"/>
                          </a:solidFill>
                          <a:effectLst/>
                        </a:rPr>
                        <a:t> </a:t>
                      </a:r>
                      <a:endParaRPr lang="fr-FR" sz="1100" dirty="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4619" marR="54619"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594738253"/>
                  </a:ext>
                </a:extLst>
              </a:tr>
              <a:tr h="142870">
                <a:tc>
                  <a:txBody>
                    <a:bodyPr/>
                    <a:lstStyle/>
                    <a:p>
                      <a:pPr algn="l">
                        <a:lnSpc>
                          <a:spcPct val="107000"/>
                        </a:lnSpc>
                        <a:spcAft>
                          <a:spcPts val="0"/>
                        </a:spcAft>
                      </a:pPr>
                      <a:r>
                        <a:rPr lang="fr-FR" sz="1100">
                          <a:solidFill>
                            <a:sysClr val="windowText" lastClr="000000"/>
                          </a:solidFill>
                          <a:effectLst/>
                        </a:rPr>
                        <a:t>Labellisation SDC :</a:t>
                      </a:r>
                      <a:endParaRPr lang="fr-FR" sz="110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4619" marR="54619"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a:lnSpc>
                          <a:spcPct val="107000"/>
                        </a:lnSpc>
                        <a:spcAft>
                          <a:spcPts val="0"/>
                        </a:spcAft>
                      </a:pPr>
                      <a:r>
                        <a:rPr lang="fr-FR" sz="1100" dirty="0">
                          <a:solidFill>
                            <a:sysClr val="windowText" lastClr="000000"/>
                          </a:solidFill>
                          <a:effectLst/>
                        </a:rPr>
                        <a:t>Consultation (suspendue depuis 02/2024)</a:t>
                      </a:r>
                      <a:endParaRPr lang="fr-FR" sz="1100" dirty="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4619" marR="54619"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697323867"/>
                  </a:ext>
                </a:extLst>
              </a:tr>
              <a:tr h="142870">
                <a:tc>
                  <a:txBody>
                    <a:bodyPr/>
                    <a:lstStyle/>
                    <a:p>
                      <a:pPr algn="l">
                        <a:lnSpc>
                          <a:spcPct val="107000"/>
                        </a:lnSpc>
                        <a:spcAft>
                          <a:spcPts val="0"/>
                        </a:spcAft>
                      </a:pPr>
                      <a:r>
                        <a:rPr lang="fr-FR" sz="1100">
                          <a:solidFill>
                            <a:sysClr val="windowText" lastClr="000000"/>
                          </a:solidFill>
                          <a:effectLst/>
                        </a:rPr>
                        <a:t>Type pédiatrique :</a:t>
                      </a:r>
                      <a:endParaRPr lang="fr-FR" sz="110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4619" marR="54619"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a:lnSpc>
                          <a:spcPct val="107000"/>
                        </a:lnSpc>
                        <a:spcAft>
                          <a:spcPts val="0"/>
                        </a:spcAft>
                      </a:pPr>
                      <a:endParaRPr lang="fr-FR" sz="110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4619" marR="54619"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519682247"/>
                  </a:ext>
                </a:extLst>
              </a:tr>
              <a:tr h="142870">
                <a:tc>
                  <a:txBody>
                    <a:bodyPr/>
                    <a:lstStyle/>
                    <a:p>
                      <a:pPr algn="l">
                        <a:lnSpc>
                          <a:spcPct val="107000"/>
                        </a:lnSpc>
                        <a:spcAft>
                          <a:spcPts val="0"/>
                        </a:spcAft>
                      </a:pPr>
                      <a:r>
                        <a:rPr lang="fr-FR" sz="1100">
                          <a:solidFill>
                            <a:sysClr val="windowText" lastClr="000000"/>
                          </a:solidFill>
                          <a:effectLst/>
                        </a:rPr>
                        <a:t>Type oncologique :</a:t>
                      </a:r>
                      <a:endParaRPr lang="fr-FR" sz="110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4619" marR="54619"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a:lnSpc>
                          <a:spcPct val="107000"/>
                        </a:lnSpc>
                        <a:spcAft>
                          <a:spcPts val="0"/>
                        </a:spcAft>
                      </a:pPr>
                      <a:endParaRPr lang="fr-FR" sz="110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4619" marR="54619"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998312109"/>
                  </a:ext>
                </a:extLst>
              </a:tr>
              <a:tr h="142870">
                <a:tc>
                  <a:txBody>
                    <a:bodyPr/>
                    <a:lstStyle/>
                    <a:p>
                      <a:pPr algn="l">
                        <a:lnSpc>
                          <a:spcPct val="107000"/>
                        </a:lnSpc>
                        <a:spcAft>
                          <a:spcPts val="0"/>
                        </a:spcAft>
                      </a:pPr>
                      <a:r>
                        <a:rPr lang="fr-FR" sz="1100">
                          <a:solidFill>
                            <a:sysClr val="windowText" lastClr="000000"/>
                          </a:solidFill>
                          <a:effectLst/>
                        </a:rPr>
                        <a:t> </a:t>
                      </a:r>
                      <a:endParaRPr lang="fr-FR" sz="110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4619" marR="54619"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a:lnSpc>
                          <a:spcPct val="107000"/>
                        </a:lnSpc>
                        <a:spcAft>
                          <a:spcPts val="0"/>
                        </a:spcAft>
                      </a:pPr>
                      <a:r>
                        <a:rPr lang="fr-FR" sz="1100">
                          <a:solidFill>
                            <a:sysClr val="windowText" lastClr="000000"/>
                          </a:solidFill>
                          <a:effectLst/>
                        </a:rPr>
                        <a:t> </a:t>
                      </a:r>
                      <a:endParaRPr lang="fr-FR" sz="110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4619" marR="54619"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538176356"/>
                  </a:ext>
                </a:extLst>
              </a:tr>
              <a:tr h="428609">
                <a:tc>
                  <a:txBody>
                    <a:bodyPr/>
                    <a:lstStyle/>
                    <a:p>
                      <a:pPr algn="l">
                        <a:lnSpc>
                          <a:spcPct val="107000"/>
                        </a:lnSpc>
                        <a:spcAft>
                          <a:spcPts val="0"/>
                        </a:spcAft>
                      </a:pPr>
                      <a:r>
                        <a:rPr lang="fr-FR" sz="1100">
                          <a:solidFill>
                            <a:sysClr val="windowText" lastClr="000000"/>
                          </a:solidFill>
                          <a:effectLst/>
                        </a:rPr>
                        <a:t>Adressage :</a:t>
                      </a:r>
                      <a:endParaRPr lang="fr-FR" sz="110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4619" marR="54619"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a:lnSpc>
                          <a:spcPct val="107000"/>
                        </a:lnSpc>
                        <a:spcAft>
                          <a:spcPts val="0"/>
                        </a:spcAft>
                      </a:pPr>
                      <a:r>
                        <a:rPr lang="fr-FR" sz="1100" dirty="0">
                          <a:solidFill>
                            <a:sysClr val="windowText" lastClr="000000"/>
                          </a:solidFill>
                          <a:effectLst/>
                        </a:rPr>
                        <a:t>Filière interne à la structure;</a:t>
                      </a:r>
                    </a:p>
                    <a:p>
                      <a:pPr algn="l">
                        <a:lnSpc>
                          <a:spcPct val="107000"/>
                        </a:lnSpc>
                        <a:spcAft>
                          <a:spcPts val="0"/>
                        </a:spcAft>
                      </a:pPr>
                      <a:r>
                        <a:rPr lang="fr-FR" sz="1100" dirty="0">
                          <a:solidFill>
                            <a:sysClr val="windowText" lastClr="000000"/>
                          </a:solidFill>
                          <a:effectLst/>
                        </a:rPr>
                        <a:t>Filière inter-établissements;</a:t>
                      </a:r>
                    </a:p>
                    <a:p>
                      <a:pPr algn="l">
                        <a:lnSpc>
                          <a:spcPct val="107000"/>
                        </a:lnSpc>
                        <a:spcAft>
                          <a:spcPts val="0"/>
                        </a:spcAft>
                      </a:pPr>
                      <a:r>
                        <a:rPr lang="fr-FR" sz="1100" dirty="0">
                          <a:solidFill>
                            <a:sysClr val="windowText" lastClr="000000"/>
                          </a:solidFill>
                          <a:effectLst/>
                        </a:rPr>
                        <a:t>Adressage direct Ville-Hôpital</a:t>
                      </a:r>
                      <a:endParaRPr lang="fr-FR" sz="1100" dirty="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4619" marR="54619"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878297002"/>
                  </a:ext>
                </a:extLst>
              </a:tr>
              <a:tr h="142870">
                <a:tc>
                  <a:txBody>
                    <a:bodyPr/>
                    <a:lstStyle/>
                    <a:p>
                      <a:pPr algn="l">
                        <a:lnSpc>
                          <a:spcPct val="107000"/>
                        </a:lnSpc>
                        <a:spcAft>
                          <a:spcPts val="0"/>
                        </a:spcAft>
                      </a:pPr>
                      <a:r>
                        <a:rPr lang="fr-FR" sz="1100">
                          <a:solidFill>
                            <a:sysClr val="windowText" lastClr="000000"/>
                          </a:solidFill>
                          <a:effectLst/>
                        </a:rPr>
                        <a:t> </a:t>
                      </a:r>
                      <a:endParaRPr lang="fr-FR" sz="110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4619" marR="54619"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a:lnSpc>
                          <a:spcPct val="107000"/>
                        </a:lnSpc>
                        <a:spcAft>
                          <a:spcPts val="0"/>
                        </a:spcAft>
                      </a:pPr>
                      <a:r>
                        <a:rPr lang="fr-FR" sz="1100">
                          <a:solidFill>
                            <a:sysClr val="windowText" lastClr="000000"/>
                          </a:solidFill>
                          <a:effectLst/>
                        </a:rPr>
                        <a:t> </a:t>
                      </a:r>
                      <a:endParaRPr lang="fr-FR" sz="110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4619" marR="54619"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60079945"/>
                  </a:ext>
                </a:extLst>
              </a:tr>
              <a:tr h="142870">
                <a:tc>
                  <a:txBody>
                    <a:bodyPr/>
                    <a:lstStyle/>
                    <a:p>
                      <a:pPr algn="l">
                        <a:lnSpc>
                          <a:spcPct val="107000"/>
                        </a:lnSpc>
                        <a:spcAft>
                          <a:spcPts val="0"/>
                        </a:spcAft>
                      </a:pPr>
                      <a:r>
                        <a:rPr lang="fr-FR" sz="1100">
                          <a:solidFill>
                            <a:sysClr val="windowText" lastClr="000000"/>
                          </a:solidFill>
                          <a:effectLst/>
                        </a:rPr>
                        <a:t>Partenariat / En lien avec :</a:t>
                      </a:r>
                      <a:endParaRPr lang="fr-FR" sz="110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4619" marR="54619"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a:lnSpc>
                          <a:spcPct val="107000"/>
                        </a:lnSpc>
                        <a:spcAft>
                          <a:spcPts val="0"/>
                        </a:spcAft>
                      </a:pPr>
                      <a:r>
                        <a:rPr lang="fr-FR" sz="1100">
                          <a:solidFill>
                            <a:sysClr val="windowText" lastClr="000000"/>
                          </a:solidFill>
                          <a:effectLst/>
                        </a:rPr>
                        <a:t>CHU Strasbourg ; Hôpital Civil de Colmar</a:t>
                      </a:r>
                      <a:endParaRPr lang="fr-FR" sz="110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4619" marR="54619"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721437091"/>
                  </a:ext>
                </a:extLst>
              </a:tr>
              <a:tr h="142870">
                <a:tc>
                  <a:txBody>
                    <a:bodyPr/>
                    <a:lstStyle/>
                    <a:p>
                      <a:pPr algn="l">
                        <a:lnSpc>
                          <a:spcPct val="107000"/>
                        </a:lnSpc>
                        <a:spcAft>
                          <a:spcPts val="0"/>
                        </a:spcAft>
                      </a:pPr>
                      <a:r>
                        <a:rPr lang="fr-FR" sz="1100">
                          <a:solidFill>
                            <a:sysClr val="windowText" lastClr="000000"/>
                          </a:solidFill>
                          <a:effectLst/>
                        </a:rPr>
                        <a:t> </a:t>
                      </a:r>
                      <a:endParaRPr lang="fr-FR" sz="110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4619" marR="54619"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a:lnSpc>
                          <a:spcPct val="107000"/>
                        </a:lnSpc>
                        <a:spcAft>
                          <a:spcPts val="0"/>
                        </a:spcAft>
                      </a:pPr>
                      <a:r>
                        <a:rPr lang="fr-FR" sz="1100">
                          <a:solidFill>
                            <a:sysClr val="windowText" lastClr="000000"/>
                          </a:solidFill>
                          <a:effectLst/>
                        </a:rPr>
                        <a:t> </a:t>
                      </a:r>
                      <a:endParaRPr lang="fr-FR" sz="110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4619" marR="54619"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4045109720"/>
                  </a:ext>
                </a:extLst>
              </a:tr>
              <a:tr h="181812">
                <a:tc>
                  <a:txBody>
                    <a:bodyPr/>
                    <a:lstStyle/>
                    <a:p>
                      <a:pPr algn="l">
                        <a:lnSpc>
                          <a:spcPct val="107000"/>
                        </a:lnSpc>
                        <a:spcAft>
                          <a:spcPts val="0"/>
                        </a:spcAft>
                      </a:pPr>
                      <a:r>
                        <a:rPr lang="fr-FR" sz="1400">
                          <a:solidFill>
                            <a:sysClr val="windowText" lastClr="000000"/>
                          </a:solidFill>
                          <a:effectLst/>
                        </a:rPr>
                        <a:t>RCP Douleur</a:t>
                      </a:r>
                      <a:endParaRPr lang="fr-FR" sz="140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4619" marR="54619"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a:lnSpc>
                          <a:spcPct val="107000"/>
                        </a:lnSpc>
                        <a:spcAft>
                          <a:spcPts val="0"/>
                        </a:spcAft>
                      </a:pPr>
                      <a:r>
                        <a:rPr lang="fr-FR" sz="1100" dirty="0">
                          <a:solidFill>
                            <a:sysClr val="windowText" lastClr="000000"/>
                          </a:solidFill>
                          <a:effectLst/>
                        </a:rPr>
                        <a:t> -</a:t>
                      </a:r>
                      <a:endParaRPr lang="fr-FR" sz="1100" dirty="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4619" marR="54619"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521802494"/>
                  </a:ext>
                </a:extLst>
              </a:tr>
              <a:tr h="142870">
                <a:tc>
                  <a:txBody>
                    <a:bodyPr/>
                    <a:lstStyle/>
                    <a:p>
                      <a:pPr algn="l">
                        <a:lnSpc>
                          <a:spcPct val="107000"/>
                        </a:lnSpc>
                        <a:spcAft>
                          <a:spcPts val="0"/>
                        </a:spcAft>
                      </a:pPr>
                      <a:r>
                        <a:rPr lang="fr-FR" sz="1100" dirty="0">
                          <a:solidFill>
                            <a:sysClr val="windowText" lastClr="000000"/>
                          </a:solidFill>
                          <a:effectLst/>
                        </a:rPr>
                        <a:t>Coordonnateur</a:t>
                      </a:r>
                      <a:endParaRPr lang="fr-FR" sz="1100" dirty="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4619" marR="54619"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a:lnSpc>
                          <a:spcPct val="107000"/>
                        </a:lnSpc>
                        <a:spcAft>
                          <a:spcPts val="0"/>
                        </a:spcAft>
                      </a:pPr>
                      <a:r>
                        <a:rPr lang="fr-FR" sz="1100" baseline="0" dirty="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rPr>
                        <a:t> -</a:t>
                      </a:r>
                      <a:endParaRPr lang="fr-FR" sz="1100" dirty="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4619" marR="54619"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550003739"/>
                  </a:ext>
                </a:extLst>
              </a:tr>
              <a:tr h="142870">
                <a:tc>
                  <a:txBody>
                    <a:bodyPr/>
                    <a:lstStyle/>
                    <a:p>
                      <a:pPr algn="l">
                        <a:lnSpc>
                          <a:spcPct val="107000"/>
                        </a:lnSpc>
                        <a:spcAft>
                          <a:spcPts val="0"/>
                        </a:spcAft>
                      </a:pPr>
                      <a:r>
                        <a:rPr lang="fr-FR" sz="1100">
                          <a:solidFill>
                            <a:sysClr val="windowText" lastClr="000000"/>
                          </a:solidFill>
                          <a:effectLst/>
                        </a:rPr>
                        <a:t> </a:t>
                      </a:r>
                      <a:endParaRPr lang="fr-FR" sz="110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4619" marR="54619"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a:lnSpc>
                          <a:spcPct val="107000"/>
                        </a:lnSpc>
                        <a:spcAft>
                          <a:spcPts val="0"/>
                        </a:spcAft>
                      </a:pPr>
                      <a:r>
                        <a:rPr lang="fr-FR" sz="1100">
                          <a:solidFill>
                            <a:sysClr val="windowText" lastClr="000000"/>
                          </a:solidFill>
                          <a:effectLst/>
                        </a:rPr>
                        <a:t> </a:t>
                      </a:r>
                      <a:endParaRPr lang="fr-FR" sz="110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4619" marR="54619"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4258012727"/>
                  </a:ext>
                </a:extLst>
              </a:tr>
              <a:tr h="142870">
                <a:tc>
                  <a:txBody>
                    <a:bodyPr/>
                    <a:lstStyle/>
                    <a:p>
                      <a:pPr algn="l">
                        <a:lnSpc>
                          <a:spcPct val="107000"/>
                        </a:lnSpc>
                        <a:spcAft>
                          <a:spcPts val="0"/>
                        </a:spcAft>
                      </a:pPr>
                      <a:r>
                        <a:rPr lang="fr-FR" sz="1100">
                          <a:solidFill>
                            <a:sysClr val="windowText" lastClr="000000"/>
                          </a:solidFill>
                          <a:effectLst/>
                        </a:rPr>
                        <a:t> </a:t>
                      </a:r>
                      <a:endParaRPr lang="fr-FR" sz="110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4619" marR="54619"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a:lnSpc>
                          <a:spcPct val="107000"/>
                        </a:lnSpc>
                        <a:spcAft>
                          <a:spcPts val="0"/>
                        </a:spcAft>
                      </a:pPr>
                      <a:r>
                        <a:rPr lang="fr-FR" sz="1100">
                          <a:solidFill>
                            <a:sysClr val="windowText" lastClr="000000"/>
                          </a:solidFill>
                          <a:effectLst/>
                        </a:rPr>
                        <a:t> </a:t>
                      </a:r>
                      <a:endParaRPr lang="fr-FR" sz="110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4619" marR="54619"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17222188"/>
                  </a:ext>
                </a:extLst>
              </a:tr>
              <a:tr h="211902">
                <a:tc gridSpan="2">
                  <a:txBody>
                    <a:bodyPr/>
                    <a:lstStyle/>
                    <a:p>
                      <a:pPr algn="l">
                        <a:lnSpc>
                          <a:spcPct val="107000"/>
                        </a:lnSpc>
                        <a:spcAft>
                          <a:spcPts val="0"/>
                        </a:spcAft>
                      </a:pPr>
                      <a:r>
                        <a:rPr lang="fr-FR" sz="1400">
                          <a:solidFill>
                            <a:sysClr val="windowText" lastClr="000000"/>
                          </a:solidFill>
                          <a:effectLst/>
                        </a:rPr>
                        <a:t>Contact</a:t>
                      </a:r>
                      <a:endParaRPr lang="fr-FR" sz="140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4619" marR="54619"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hMerge="1">
                  <a:txBody>
                    <a:bodyPr/>
                    <a:lstStyle/>
                    <a:p>
                      <a:endParaRPr lang="fr-FR"/>
                    </a:p>
                  </a:txBody>
                  <a:tcPr/>
                </a:tc>
                <a:extLst>
                  <a:ext uri="{0D108BD9-81ED-4DB2-BD59-A6C34878D82A}">
                    <a16:rowId xmlns:a16="http://schemas.microsoft.com/office/drawing/2014/main" val="3912909171"/>
                  </a:ext>
                </a:extLst>
              </a:tr>
              <a:tr h="285739">
                <a:tc>
                  <a:txBody>
                    <a:bodyPr/>
                    <a:lstStyle/>
                    <a:p>
                      <a:pPr algn="l">
                        <a:lnSpc>
                          <a:spcPct val="107000"/>
                        </a:lnSpc>
                        <a:spcAft>
                          <a:spcPts val="0"/>
                        </a:spcAft>
                      </a:pPr>
                      <a:r>
                        <a:rPr lang="fr-FR" sz="1100">
                          <a:solidFill>
                            <a:sysClr val="windowText" lastClr="000000"/>
                          </a:solidFill>
                          <a:effectLst/>
                        </a:rPr>
                        <a:t>Adresse :</a:t>
                      </a:r>
                      <a:endParaRPr lang="fr-FR" sz="110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4619" marR="54619"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a:lnSpc>
                          <a:spcPct val="107000"/>
                        </a:lnSpc>
                        <a:spcAft>
                          <a:spcPts val="0"/>
                        </a:spcAft>
                      </a:pPr>
                      <a:r>
                        <a:rPr lang="fr-FR" sz="1100">
                          <a:solidFill>
                            <a:sysClr val="windowText" lastClr="000000"/>
                          </a:solidFill>
                          <a:effectLst/>
                        </a:rPr>
                        <a:t>Hôpital d’Hayange -53 Rue deWendel</a:t>
                      </a:r>
                    </a:p>
                    <a:p>
                      <a:pPr algn="l">
                        <a:lnSpc>
                          <a:spcPct val="107000"/>
                        </a:lnSpc>
                        <a:spcAft>
                          <a:spcPts val="0"/>
                        </a:spcAft>
                      </a:pPr>
                      <a:r>
                        <a:rPr lang="fr-FR" sz="1100">
                          <a:solidFill>
                            <a:sysClr val="windowText" lastClr="000000"/>
                          </a:solidFill>
                          <a:effectLst/>
                        </a:rPr>
                        <a:t>57700 HAYANGE</a:t>
                      </a:r>
                      <a:endParaRPr lang="fr-FR" sz="110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4619" marR="54619"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795996146"/>
                  </a:ext>
                </a:extLst>
              </a:tr>
              <a:tr h="142870">
                <a:tc>
                  <a:txBody>
                    <a:bodyPr/>
                    <a:lstStyle/>
                    <a:p>
                      <a:pPr algn="l">
                        <a:lnSpc>
                          <a:spcPct val="107000"/>
                        </a:lnSpc>
                        <a:spcAft>
                          <a:spcPts val="0"/>
                        </a:spcAft>
                      </a:pPr>
                      <a:r>
                        <a:rPr lang="fr-FR" sz="1100">
                          <a:solidFill>
                            <a:sysClr val="windowText" lastClr="000000"/>
                          </a:solidFill>
                          <a:effectLst/>
                        </a:rPr>
                        <a:t> </a:t>
                      </a:r>
                      <a:endParaRPr lang="fr-FR" sz="110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4619" marR="54619"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a:lnSpc>
                          <a:spcPct val="107000"/>
                        </a:lnSpc>
                        <a:spcAft>
                          <a:spcPts val="0"/>
                        </a:spcAft>
                      </a:pPr>
                      <a:r>
                        <a:rPr lang="fr-FR" sz="1100">
                          <a:solidFill>
                            <a:sysClr val="windowText" lastClr="000000"/>
                          </a:solidFill>
                          <a:effectLst/>
                        </a:rPr>
                        <a:t> </a:t>
                      </a:r>
                      <a:endParaRPr lang="fr-FR" sz="110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4619" marR="54619"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998046526"/>
                  </a:ext>
                </a:extLst>
              </a:tr>
              <a:tr h="142870">
                <a:tc>
                  <a:txBody>
                    <a:bodyPr/>
                    <a:lstStyle/>
                    <a:p>
                      <a:pPr algn="l">
                        <a:lnSpc>
                          <a:spcPct val="107000"/>
                        </a:lnSpc>
                        <a:spcAft>
                          <a:spcPts val="0"/>
                        </a:spcAft>
                      </a:pPr>
                      <a:r>
                        <a:rPr lang="fr-FR" sz="1100">
                          <a:solidFill>
                            <a:sysClr val="windowText" lastClr="000000"/>
                          </a:solidFill>
                          <a:effectLst/>
                        </a:rPr>
                        <a:t>Accueil téléphonique :</a:t>
                      </a:r>
                      <a:endParaRPr lang="fr-FR" sz="110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4619" marR="54619"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a:lnSpc>
                          <a:spcPct val="107000"/>
                        </a:lnSpc>
                        <a:spcAft>
                          <a:spcPts val="0"/>
                        </a:spcAft>
                      </a:pPr>
                      <a:r>
                        <a:rPr lang="fr-FR" sz="1100">
                          <a:solidFill>
                            <a:sysClr val="windowText" lastClr="000000"/>
                          </a:solidFill>
                          <a:effectLst/>
                        </a:rPr>
                        <a:t>03 82 57 73 78 </a:t>
                      </a:r>
                      <a:endParaRPr lang="fr-FR" sz="110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4619" marR="54619"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610735166"/>
                  </a:ext>
                </a:extLst>
              </a:tr>
              <a:tr h="142870">
                <a:tc>
                  <a:txBody>
                    <a:bodyPr/>
                    <a:lstStyle/>
                    <a:p>
                      <a:pPr algn="l">
                        <a:lnSpc>
                          <a:spcPct val="107000"/>
                        </a:lnSpc>
                        <a:spcAft>
                          <a:spcPts val="0"/>
                        </a:spcAft>
                      </a:pPr>
                      <a:r>
                        <a:rPr lang="fr-FR" sz="1100">
                          <a:solidFill>
                            <a:sysClr val="windowText" lastClr="000000"/>
                          </a:solidFill>
                          <a:effectLst/>
                        </a:rPr>
                        <a:t> </a:t>
                      </a:r>
                      <a:endParaRPr lang="fr-FR" sz="110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4619" marR="54619"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a:lnSpc>
                          <a:spcPct val="107000"/>
                        </a:lnSpc>
                        <a:spcAft>
                          <a:spcPts val="0"/>
                        </a:spcAft>
                      </a:pPr>
                      <a:r>
                        <a:rPr lang="fr-FR" sz="1100">
                          <a:solidFill>
                            <a:sysClr val="windowText" lastClr="000000"/>
                          </a:solidFill>
                          <a:effectLst/>
                        </a:rPr>
                        <a:t>9h -16h</a:t>
                      </a:r>
                      <a:endParaRPr lang="fr-FR" sz="110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4619" marR="54619"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96979321"/>
                  </a:ext>
                </a:extLst>
              </a:tr>
              <a:tr h="142870">
                <a:tc>
                  <a:txBody>
                    <a:bodyPr/>
                    <a:lstStyle/>
                    <a:p>
                      <a:pPr algn="l">
                        <a:lnSpc>
                          <a:spcPct val="107000"/>
                        </a:lnSpc>
                        <a:spcAft>
                          <a:spcPts val="0"/>
                        </a:spcAft>
                      </a:pPr>
                      <a:r>
                        <a:rPr lang="fr-FR" sz="1100">
                          <a:solidFill>
                            <a:sysClr val="windowText" lastClr="000000"/>
                          </a:solidFill>
                          <a:effectLst/>
                        </a:rPr>
                        <a:t> </a:t>
                      </a:r>
                      <a:endParaRPr lang="fr-FR" sz="110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4619" marR="54619"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a:lnSpc>
                          <a:spcPct val="107000"/>
                        </a:lnSpc>
                        <a:spcAft>
                          <a:spcPts val="0"/>
                        </a:spcAft>
                      </a:pPr>
                      <a:r>
                        <a:rPr lang="fr-FR" sz="1100">
                          <a:solidFill>
                            <a:sysClr val="windowText" lastClr="000000"/>
                          </a:solidFill>
                          <a:effectLst/>
                        </a:rPr>
                        <a:t> </a:t>
                      </a:r>
                      <a:endParaRPr lang="fr-FR" sz="110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4619" marR="54619"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416544589"/>
                  </a:ext>
                </a:extLst>
              </a:tr>
              <a:tr h="285739">
                <a:tc>
                  <a:txBody>
                    <a:bodyPr/>
                    <a:lstStyle/>
                    <a:p>
                      <a:pPr algn="l">
                        <a:lnSpc>
                          <a:spcPct val="107000"/>
                        </a:lnSpc>
                        <a:spcAft>
                          <a:spcPts val="0"/>
                        </a:spcAft>
                      </a:pPr>
                      <a:r>
                        <a:rPr lang="fr-FR" sz="1100">
                          <a:solidFill>
                            <a:sysClr val="windowText" lastClr="000000"/>
                          </a:solidFill>
                          <a:effectLst/>
                        </a:rPr>
                        <a:t>Email secrétariat :</a:t>
                      </a:r>
                      <a:endParaRPr lang="fr-FR" sz="110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4619" marR="54619"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a:lnSpc>
                          <a:spcPct val="107000"/>
                        </a:lnSpc>
                        <a:spcAft>
                          <a:spcPts val="0"/>
                        </a:spcAft>
                      </a:pPr>
                      <a:r>
                        <a:rPr lang="fr-FR" sz="1100">
                          <a:solidFill>
                            <a:sysClr val="windowText" lastClr="000000"/>
                          </a:solidFill>
                          <a:effectLst/>
                        </a:rPr>
                        <a:t>consultdouleur-ha@chr-metz-thionville.fr</a:t>
                      </a:r>
                      <a:endParaRPr lang="fr-FR" sz="110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4619" marR="54619"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582492467"/>
                  </a:ext>
                </a:extLst>
              </a:tr>
              <a:tr h="142870">
                <a:tc>
                  <a:txBody>
                    <a:bodyPr/>
                    <a:lstStyle/>
                    <a:p>
                      <a:pPr algn="l">
                        <a:lnSpc>
                          <a:spcPct val="107000"/>
                        </a:lnSpc>
                        <a:spcAft>
                          <a:spcPts val="0"/>
                        </a:spcAft>
                      </a:pPr>
                      <a:r>
                        <a:rPr lang="fr-FR" sz="1100">
                          <a:solidFill>
                            <a:sysClr val="windowText" lastClr="000000"/>
                          </a:solidFill>
                          <a:effectLst/>
                        </a:rPr>
                        <a:t> </a:t>
                      </a:r>
                      <a:endParaRPr lang="fr-FR" sz="110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4619" marR="54619"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a:lnSpc>
                          <a:spcPct val="107000"/>
                        </a:lnSpc>
                        <a:spcAft>
                          <a:spcPts val="0"/>
                        </a:spcAft>
                      </a:pPr>
                      <a:r>
                        <a:rPr lang="fr-FR" sz="1100">
                          <a:solidFill>
                            <a:sysClr val="windowText" lastClr="000000"/>
                          </a:solidFill>
                          <a:effectLst/>
                        </a:rPr>
                        <a:t> </a:t>
                      </a:r>
                      <a:endParaRPr lang="fr-FR" sz="110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4619" marR="54619"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491539831"/>
                  </a:ext>
                </a:extLst>
              </a:tr>
              <a:tr h="168409">
                <a:tc>
                  <a:txBody>
                    <a:bodyPr/>
                    <a:lstStyle/>
                    <a:p>
                      <a:pPr algn="l">
                        <a:lnSpc>
                          <a:spcPct val="107000"/>
                        </a:lnSpc>
                        <a:spcAft>
                          <a:spcPts val="0"/>
                        </a:spcAft>
                      </a:pPr>
                      <a:endParaRPr lang="fr-FR" sz="110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4619" marR="54619"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a:lnSpc>
                          <a:spcPct val="107000"/>
                        </a:lnSpc>
                        <a:spcAft>
                          <a:spcPts val="0"/>
                        </a:spcAft>
                      </a:pPr>
                      <a:r>
                        <a:rPr lang="fr-FR" sz="1100" dirty="0">
                          <a:solidFill>
                            <a:sysClr val="windowText" lastClr="000000"/>
                          </a:solidFill>
                          <a:effectLst/>
                        </a:rPr>
                        <a:t> </a:t>
                      </a:r>
                      <a:endParaRPr lang="fr-FR" sz="1100" dirty="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4619" marR="54619"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49184955"/>
                  </a:ext>
                </a:extLst>
              </a:tr>
            </a:tbl>
          </a:graphicData>
        </a:graphic>
      </p:graphicFrame>
      <p:graphicFrame>
        <p:nvGraphicFramePr>
          <p:cNvPr id="14" name="Tableau 13"/>
          <p:cNvGraphicFramePr>
            <a:graphicFrameLocks noGrp="1"/>
          </p:cNvGraphicFramePr>
          <p:nvPr>
            <p:extLst>
              <p:ext uri="{D42A27DB-BD31-4B8C-83A1-F6EECF244321}">
                <p14:modId xmlns:p14="http://schemas.microsoft.com/office/powerpoint/2010/main" val="2505794209"/>
              </p:ext>
            </p:extLst>
          </p:nvPr>
        </p:nvGraphicFramePr>
        <p:xfrm>
          <a:off x="6962648" y="822069"/>
          <a:ext cx="4202291" cy="4857685"/>
        </p:xfrm>
        <a:graphic>
          <a:graphicData uri="http://schemas.openxmlformats.org/drawingml/2006/table">
            <a:tbl>
              <a:tblPr firstRow="1" firstCol="1" bandRow="1">
                <a:tableStyleId>{5C22544A-7EE6-4342-B048-85BDC9FD1C3A}</a:tableStyleId>
              </a:tblPr>
              <a:tblGrid>
                <a:gridCol w="1409204">
                  <a:extLst>
                    <a:ext uri="{9D8B030D-6E8A-4147-A177-3AD203B41FA5}">
                      <a16:colId xmlns:a16="http://schemas.microsoft.com/office/drawing/2014/main" val="2339683057"/>
                    </a:ext>
                  </a:extLst>
                </a:gridCol>
                <a:gridCol w="2793087">
                  <a:extLst>
                    <a:ext uri="{9D8B030D-6E8A-4147-A177-3AD203B41FA5}">
                      <a16:colId xmlns:a16="http://schemas.microsoft.com/office/drawing/2014/main" val="3721792876"/>
                    </a:ext>
                  </a:extLst>
                </a:gridCol>
              </a:tblGrid>
              <a:tr h="248636">
                <a:tc gridSpan="2">
                  <a:txBody>
                    <a:bodyPr/>
                    <a:lstStyle/>
                    <a:p>
                      <a:pPr algn="l">
                        <a:lnSpc>
                          <a:spcPct val="107000"/>
                        </a:lnSpc>
                        <a:spcAft>
                          <a:spcPts val="0"/>
                        </a:spcAft>
                      </a:pPr>
                      <a:r>
                        <a:rPr lang="fr-FR" sz="1400">
                          <a:solidFill>
                            <a:sysClr val="windowText" lastClr="000000"/>
                          </a:solidFill>
                          <a:effectLst/>
                        </a:rPr>
                        <a:t>Ressources interventionnelles disponibles</a:t>
                      </a:r>
                      <a:endParaRPr lang="fr-FR" sz="140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0443" marR="60443" marT="0" marB="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hMerge="1">
                  <a:txBody>
                    <a:bodyPr/>
                    <a:lstStyle/>
                    <a:p>
                      <a:endParaRPr lang="fr-FR"/>
                    </a:p>
                  </a:txBody>
                  <a:tcPr/>
                </a:tc>
                <a:extLst>
                  <a:ext uri="{0D108BD9-81ED-4DB2-BD59-A6C34878D82A}">
                    <a16:rowId xmlns:a16="http://schemas.microsoft.com/office/drawing/2014/main" val="69351655"/>
                  </a:ext>
                </a:extLst>
              </a:tr>
              <a:tr h="185340">
                <a:tc>
                  <a:txBody>
                    <a:bodyPr/>
                    <a:lstStyle/>
                    <a:p>
                      <a:pPr algn="l">
                        <a:lnSpc>
                          <a:spcPct val="107000"/>
                        </a:lnSpc>
                        <a:spcAft>
                          <a:spcPts val="0"/>
                        </a:spcAft>
                      </a:pPr>
                      <a:r>
                        <a:rPr lang="fr-FR" sz="1100">
                          <a:solidFill>
                            <a:sysClr val="windowText" lastClr="000000"/>
                          </a:solidFill>
                          <a:effectLst/>
                        </a:rPr>
                        <a:t>Anesthésie :</a:t>
                      </a:r>
                      <a:endParaRPr lang="fr-FR" sz="110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0443" marR="60443" marT="0" marB="0">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algn="l">
                        <a:lnSpc>
                          <a:spcPct val="107000"/>
                        </a:lnSpc>
                        <a:spcAft>
                          <a:spcPts val="0"/>
                        </a:spcAft>
                      </a:pPr>
                      <a:r>
                        <a:rPr lang="fr-FR" sz="1100">
                          <a:solidFill>
                            <a:sysClr val="windowText" lastClr="000000"/>
                          </a:solidFill>
                          <a:effectLst/>
                        </a:rPr>
                        <a:t>Adressage </a:t>
                      </a:r>
                      <a:r>
                        <a:rPr lang="fr-FR" sz="1100">
                          <a:solidFill>
                            <a:sysClr val="windowText" lastClr="000000"/>
                          </a:solidFill>
                          <a:effectLst/>
                          <a:sym typeface="Wingdings" panose="05000000000000000000" pitchFamily="2" charset="2"/>
                        </a:rPr>
                        <a:t> CHU Strasbourg</a:t>
                      </a:r>
                      <a:endParaRPr lang="fr-FR" sz="110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0443" marR="60443" marT="0" marB="0">
                    <a:lnL w="12700" cmpd="sng">
                      <a:noFill/>
                    </a:lnL>
                    <a:lnR w="12700" cmpd="sng">
                      <a:noFill/>
                    </a:lnR>
                    <a:lnT w="381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4106903477"/>
                  </a:ext>
                </a:extLst>
              </a:tr>
              <a:tr h="185340">
                <a:tc gridSpan="2">
                  <a:txBody>
                    <a:bodyPr/>
                    <a:lstStyle/>
                    <a:p>
                      <a:pPr algn="l">
                        <a:lnSpc>
                          <a:spcPct val="107000"/>
                        </a:lnSpc>
                        <a:spcAft>
                          <a:spcPts val="0"/>
                        </a:spcAft>
                      </a:pPr>
                      <a:r>
                        <a:rPr lang="fr-FR" sz="1100">
                          <a:solidFill>
                            <a:sysClr val="windowText" lastClr="000000"/>
                          </a:solidFill>
                          <a:effectLst/>
                        </a:rPr>
                        <a:t>Pour les blocs nerveux périphériques</a:t>
                      </a:r>
                      <a:endParaRPr lang="fr-FR" sz="110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0443" marR="60443"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hMerge="1">
                  <a:txBody>
                    <a:bodyPr/>
                    <a:lstStyle/>
                    <a:p>
                      <a:endParaRPr lang="fr-FR"/>
                    </a:p>
                  </a:txBody>
                  <a:tcPr/>
                </a:tc>
                <a:extLst>
                  <a:ext uri="{0D108BD9-81ED-4DB2-BD59-A6C34878D82A}">
                    <a16:rowId xmlns:a16="http://schemas.microsoft.com/office/drawing/2014/main" val="3351822777"/>
                  </a:ext>
                </a:extLst>
              </a:tr>
              <a:tr h="556017">
                <a:tc>
                  <a:txBody>
                    <a:bodyPr/>
                    <a:lstStyle/>
                    <a:p>
                      <a:pPr algn="l">
                        <a:lnSpc>
                          <a:spcPct val="107000"/>
                        </a:lnSpc>
                        <a:spcAft>
                          <a:spcPts val="0"/>
                        </a:spcAft>
                      </a:pPr>
                      <a:r>
                        <a:rPr lang="fr-FR" sz="1100">
                          <a:solidFill>
                            <a:sysClr val="windowText" lastClr="000000"/>
                          </a:solidFill>
                          <a:effectLst/>
                        </a:rPr>
                        <a:t> </a:t>
                      </a:r>
                      <a:endParaRPr lang="fr-FR" sz="110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0443" marR="60443"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a:lnSpc>
                          <a:spcPct val="107000"/>
                        </a:lnSpc>
                        <a:spcAft>
                          <a:spcPts val="0"/>
                        </a:spcAft>
                      </a:pPr>
                      <a:r>
                        <a:rPr lang="fr-FR" sz="1100">
                          <a:solidFill>
                            <a:sysClr val="windowText" lastClr="000000"/>
                          </a:solidFill>
                          <a:effectLst/>
                        </a:rPr>
                        <a:t>Injections itératives;</a:t>
                      </a:r>
                    </a:p>
                    <a:p>
                      <a:pPr algn="l">
                        <a:lnSpc>
                          <a:spcPct val="107000"/>
                        </a:lnSpc>
                        <a:spcAft>
                          <a:spcPts val="0"/>
                        </a:spcAft>
                      </a:pPr>
                      <a:r>
                        <a:rPr lang="fr-FR" sz="1100">
                          <a:solidFill>
                            <a:sysClr val="windowText" lastClr="000000"/>
                          </a:solidFill>
                          <a:effectLst/>
                        </a:rPr>
                        <a:t>Cathéter à demeure;</a:t>
                      </a:r>
                    </a:p>
                    <a:p>
                      <a:pPr algn="l">
                        <a:lnSpc>
                          <a:spcPct val="107000"/>
                        </a:lnSpc>
                        <a:spcAft>
                          <a:spcPts val="0"/>
                        </a:spcAft>
                      </a:pPr>
                      <a:r>
                        <a:rPr lang="fr-FR" sz="1100">
                          <a:solidFill>
                            <a:sysClr val="windowText" lastClr="000000"/>
                          </a:solidFill>
                          <a:effectLst/>
                        </a:rPr>
                        <a:t>Phénolisation/alcoolisation</a:t>
                      </a:r>
                      <a:endParaRPr lang="fr-FR" sz="110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0443" marR="60443"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7629280"/>
                  </a:ext>
                </a:extLst>
              </a:tr>
              <a:tr h="185340">
                <a:tc>
                  <a:txBody>
                    <a:bodyPr/>
                    <a:lstStyle/>
                    <a:p>
                      <a:pPr algn="l">
                        <a:lnSpc>
                          <a:spcPct val="107000"/>
                        </a:lnSpc>
                        <a:spcAft>
                          <a:spcPts val="0"/>
                        </a:spcAft>
                      </a:pPr>
                      <a:r>
                        <a:rPr lang="fr-FR" sz="1100">
                          <a:solidFill>
                            <a:sysClr val="windowText" lastClr="000000"/>
                          </a:solidFill>
                          <a:effectLst/>
                        </a:rPr>
                        <a:t> </a:t>
                      </a:r>
                      <a:endParaRPr lang="fr-FR" sz="110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0443" marR="60443"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a:lnSpc>
                          <a:spcPct val="107000"/>
                        </a:lnSpc>
                        <a:spcAft>
                          <a:spcPts val="0"/>
                        </a:spcAft>
                      </a:pPr>
                      <a:r>
                        <a:rPr lang="fr-FR" sz="1100">
                          <a:solidFill>
                            <a:sysClr val="windowText" lastClr="000000"/>
                          </a:solidFill>
                          <a:effectLst/>
                        </a:rPr>
                        <a:t> </a:t>
                      </a:r>
                      <a:endParaRPr lang="fr-FR" sz="110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0443" marR="60443"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074145905"/>
                  </a:ext>
                </a:extLst>
              </a:tr>
              <a:tr h="185340">
                <a:tc gridSpan="2">
                  <a:txBody>
                    <a:bodyPr/>
                    <a:lstStyle/>
                    <a:p>
                      <a:pPr algn="l">
                        <a:lnSpc>
                          <a:spcPct val="107000"/>
                        </a:lnSpc>
                        <a:spcAft>
                          <a:spcPts val="0"/>
                        </a:spcAft>
                      </a:pPr>
                      <a:r>
                        <a:rPr lang="fr-FR" sz="1100" dirty="0">
                          <a:solidFill>
                            <a:sysClr val="windowText" lastClr="000000"/>
                          </a:solidFill>
                          <a:effectLst/>
                        </a:rPr>
                        <a:t>Pour l’analgésie périmédullaire</a:t>
                      </a:r>
                      <a:endParaRPr lang="fr-FR" sz="1100" dirty="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0443" marR="60443"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hMerge="1">
                  <a:txBody>
                    <a:bodyPr/>
                    <a:lstStyle/>
                    <a:p>
                      <a:endParaRPr lang="fr-FR"/>
                    </a:p>
                  </a:txBody>
                  <a:tcPr/>
                </a:tc>
                <a:extLst>
                  <a:ext uri="{0D108BD9-81ED-4DB2-BD59-A6C34878D82A}">
                    <a16:rowId xmlns:a16="http://schemas.microsoft.com/office/drawing/2014/main" val="2761271802"/>
                  </a:ext>
                </a:extLst>
              </a:tr>
              <a:tr h="346242">
                <a:tc>
                  <a:txBody>
                    <a:bodyPr/>
                    <a:lstStyle/>
                    <a:p>
                      <a:pPr algn="l">
                        <a:lnSpc>
                          <a:spcPct val="107000"/>
                        </a:lnSpc>
                        <a:spcAft>
                          <a:spcPts val="0"/>
                        </a:spcAft>
                      </a:pPr>
                      <a:r>
                        <a:rPr lang="fr-FR" sz="1100">
                          <a:solidFill>
                            <a:sysClr val="windowText" lastClr="000000"/>
                          </a:solidFill>
                          <a:effectLst/>
                        </a:rPr>
                        <a:t> </a:t>
                      </a:r>
                      <a:endParaRPr lang="fr-FR" sz="110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0443" marR="60443"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a:lnSpc>
                          <a:spcPct val="107000"/>
                        </a:lnSpc>
                        <a:spcAft>
                          <a:spcPts val="0"/>
                        </a:spcAft>
                      </a:pPr>
                      <a:r>
                        <a:rPr lang="fr-FR" sz="1100" dirty="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rPr>
                        <a:t>-</a:t>
                      </a:r>
                    </a:p>
                  </a:txBody>
                  <a:tcPr marL="60443" marR="60443"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116365390"/>
                  </a:ext>
                </a:extLst>
              </a:tr>
              <a:tr h="185340">
                <a:tc>
                  <a:txBody>
                    <a:bodyPr/>
                    <a:lstStyle/>
                    <a:p>
                      <a:pPr algn="l">
                        <a:lnSpc>
                          <a:spcPct val="107000"/>
                        </a:lnSpc>
                        <a:spcAft>
                          <a:spcPts val="0"/>
                        </a:spcAft>
                      </a:pPr>
                      <a:r>
                        <a:rPr lang="fr-FR" sz="1100">
                          <a:solidFill>
                            <a:sysClr val="windowText" lastClr="000000"/>
                          </a:solidFill>
                          <a:effectLst/>
                        </a:rPr>
                        <a:t> </a:t>
                      </a:r>
                      <a:endParaRPr lang="fr-FR" sz="110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0443" marR="60443"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a:lnSpc>
                          <a:spcPct val="107000"/>
                        </a:lnSpc>
                        <a:spcAft>
                          <a:spcPts val="0"/>
                        </a:spcAft>
                      </a:pPr>
                      <a:r>
                        <a:rPr lang="fr-FR" sz="1100">
                          <a:solidFill>
                            <a:sysClr val="windowText" lastClr="000000"/>
                          </a:solidFill>
                          <a:effectLst/>
                        </a:rPr>
                        <a:t> </a:t>
                      </a:r>
                      <a:endParaRPr lang="fr-FR" sz="110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0443" marR="60443"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108588346"/>
                  </a:ext>
                </a:extLst>
              </a:tr>
              <a:tr h="370678">
                <a:tc gridSpan="2">
                  <a:txBody>
                    <a:bodyPr/>
                    <a:lstStyle/>
                    <a:p>
                      <a:pPr algn="l">
                        <a:lnSpc>
                          <a:spcPct val="107000"/>
                        </a:lnSpc>
                        <a:spcAft>
                          <a:spcPts val="0"/>
                        </a:spcAft>
                      </a:pPr>
                      <a:r>
                        <a:rPr lang="fr-FR" sz="1100" dirty="0">
                          <a:solidFill>
                            <a:sysClr val="windowText" lastClr="000000"/>
                          </a:solidFill>
                          <a:effectLst/>
                        </a:rPr>
                        <a:t>Suivi et gestion des dispositifs à demeure (cathéter périnerveux ou péridural, pompe intrathécale)</a:t>
                      </a:r>
                      <a:endParaRPr lang="fr-FR" sz="1100" dirty="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0443" marR="60443"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hMerge="1">
                  <a:txBody>
                    <a:bodyPr/>
                    <a:lstStyle/>
                    <a:p>
                      <a:endParaRPr lang="fr-FR"/>
                    </a:p>
                  </a:txBody>
                  <a:tcPr/>
                </a:tc>
                <a:extLst>
                  <a:ext uri="{0D108BD9-81ED-4DB2-BD59-A6C34878D82A}">
                    <a16:rowId xmlns:a16="http://schemas.microsoft.com/office/drawing/2014/main" val="840659389"/>
                  </a:ext>
                </a:extLst>
              </a:tr>
              <a:tr h="370678">
                <a:tc>
                  <a:txBody>
                    <a:bodyPr/>
                    <a:lstStyle/>
                    <a:p>
                      <a:pPr algn="l">
                        <a:lnSpc>
                          <a:spcPct val="107000"/>
                        </a:lnSpc>
                        <a:spcAft>
                          <a:spcPts val="0"/>
                        </a:spcAft>
                      </a:pPr>
                      <a:r>
                        <a:rPr lang="fr-FR" sz="1100">
                          <a:solidFill>
                            <a:sysClr val="windowText" lastClr="000000"/>
                          </a:solidFill>
                          <a:effectLst/>
                        </a:rPr>
                        <a:t> </a:t>
                      </a:r>
                      <a:endParaRPr lang="fr-FR" sz="110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0443" marR="60443"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a:lnSpc>
                          <a:spcPct val="107000"/>
                        </a:lnSpc>
                        <a:spcAft>
                          <a:spcPts val="0"/>
                        </a:spcAft>
                      </a:pPr>
                      <a:r>
                        <a:rPr lang="fr-FR" sz="1100">
                          <a:solidFill>
                            <a:sysClr val="windowText" lastClr="000000"/>
                          </a:solidFill>
                          <a:effectLst/>
                        </a:rPr>
                        <a:t>Non - Suivi conjoint entre la consultation et l'équipe ayant mis en place le dispositif</a:t>
                      </a:r>
                      <a:endParaRPr lang="fr-FR" sz="110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0443" marR="60443"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15453128"/>
                  </a:ext>
                </a:extLst>
              </a:tr>
              <a:tr h="185340">
                <a:tc>
                  <a:txBody>
                    <a:bodyPr/>
                    <a:lstStyle/>
                    <a:p>
                      <a:pPr algn="l">
                        <a:lnSpc>
                          <a:spcPct val="107000"/>
                        </a:lnSpc>
                        <a:spcAft>
                          <a:spcPts val="0"/>
                        </a:spcAft>
                      </a:pPr>
                      <a:r>
                        <a:rPr lang="fr-FR" sz="1100">
                          <a:solidFill>
                            <a:sysClr val="windowText" lastClr="000000"/>
                          </a:solidFill>
                          <a:effectLst/>
                        </a:rPr>
                        <a:t> </a:t>
                      </a:r>
                      <a:endParaRPr lang="fr-FR" sz="110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0443" marR="60443"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a:lnSpc>
                          <a:spcPct val="107000"/>
                        </a:lnSpc>
                        <a:spcAft>
                          <a:spcPts val="0"/>
                        </a:spcAft>
                      </a:pPr>
                      <a:r>
                        <a:rPr lang="fr-FR" sz="1100">
                          <a:solidFill>
                            <a:sysClr val="windowText" lastClr="000000"/>
                          </a:solidFill>
                          <a:effectLst/>
                        </a:rPr>
                        <a:t> </a:t>
                      </a:r>
                      <a:endParaRPr lang="fr-FR" sz="110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0443" marR="60443"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130643741"/>
                  </a:ext>
                </a:extLst>
              </a:tr>
              <a:tr h="370678">
                <a:tc>
                  <a:txBody>
                    <a:bodyPr/>
                    <a:lstStyle/>
                    <a:p>
                      <a:pPr algn="l">
                        <a:lnSpc>
                          <a:spcPct val="107000"/>
                        </a:lnSpc>
                        <a:spcAft>
                          <a:spcPts val="0"/>
                        </a:spcAft>
                      </a:pPr>
                      <a:r>
                        <a:rPr lang="fr-FR" sz="1100">
                          <a:solidFill>
                            <a:sysClr val="windowText" lastClr="000000"/>
                          </a:solidFill>
                          <a:effectLst/>
                        </a:rPr>
                        <a:t>Radiologie interventionnelle :</a:t>
                      </a:r>
                      <a:endParaRPr lang="fr-FR" sz="110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0443" marR="60443"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a:lnSpc>
                          <a:spcPct val="107000"/>
                        </a:lnSpc>
                        <a:spcAft>
                          <a:spcPts val="0"/>
                        </a:spcAft>
                      </a:pPr>
                      <a:r>
                        <a:rPr lang="fr-FR" sz="1100">
                          <a:solidFill>
                            <a:sysClr val="windowText" lastClr="000000"/>
                          </a:solidFill>
                          <a:effectLst/>
                        </a:rPr>
                        <a:t>Oui </a:t>
                      </a:r>
                      <a:endParaRPr lang="fr-FR" sz="110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0443" marR="60443"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970198087"/>
                  </a:ext>
                </a:extLst>
              </a:tr>
              <a:tr h="741356">
                <a:tc>
                  <a:txBody>
                    <a:bodyPr/>
                    <a:lstStyle/>
                    <a:p>
                      <a:pPr algn="l">
                        <a:lnSpc>
                          <a:spcPct val="107000"/>
                        </a:lnSpc>
                        <a:spcAft>
                          <a:spcPts val="0"/>
                        </a:spcAft>
                      </a:pPr>
                      <a:r>
                        <a:rPr lang="fr-FR" sz="1100">
                          <a:solidFill>
                            <a:sysClr val="windowText" lastClr="000000"/>
                          </a:solidFill>
                          <a:effectLst/>
                        </a:rPr>
                        <a:t> </a:t>
                      </a:r>
                      <a:endParaRPr lang="fr-FR" sz="110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0443" marR="60443"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a:lnSpc>
                          <a:spcPct val="107000"/>
                        </a:lnSpc>
                        <a:spcAft>
                          <a:spcPts val="0"/>
                        </a:spcAft>
                      </a:pPr>
                      <a:r>
                        <a:rPr lang="fr-FR" sz="1100" dirty="0">
                          <a:solidFill>
                            <a:sysClr val="windowText" lastClr="000000"/>
                          </a:solidFill>
                          <a:effectLst/>
                        </a:rPr>
                        <a:t>Alcoolisation/</a:t>
                      </a:r>
                      <a:r>
                        <a:rPr lang="fr-FR" sz="1100" dirty="0" err="1">
                          <a:solidFill>
                            <a:sysClr val="windowText" lastClr="000000"/>
                          </a:solidFill>
                          <a:effectLst/>
                        </a:rPr>
                        <a:t>phénolisation</a:t>
                      </a:r>
                      <a:r>
                        <a:rPr lang="fr-FR" sz="1100" dirty="0">
                          <a:solidFill>
                            <a:sysClr val="windowText" lastClr="000000"/>
                          </a:solidFill>
                          <a:effectLst/>
                        </a:rPr>
                        <a:t> des plexus sympathique (cœliaque, hypogastrique, impar); </a:t>
                      </a:r>
                    </a:p>
                    <a:p>
                      <a:pPr algn="l">
                        <a:lnSpc>
                          <a:spcPct val="107000"/>
                        </a:lnSpc>
                        <a:spcAft>
                          <a:spcPts val="0"/>
                        </a:spcAft>
                      </a:pPr>
                      <a:r>
                        <a:rPr lang="fr-FR" sz="1100" dirty="0">
                          <a:solidFill>
                            <a:sysClr val="windowText" lastClr="000000"/>
                          </a:solidFill>
                          <a:effectLst/>
                        </a:rPr>
                        <a:t>Cimentoplastie</a:t>
                      </a:r>
                      <a:endParaRPr lang="fr-FR" sz="1100" dirty="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0443" marR="60443"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64160527"/>
                  </a:ext>
                </a:extLst>
              </a:tr>
              <a:tr h="185340">
                <a:tc>
                  <a:txBody>
                    <a:bodyPr/>
                    <a:lstStyle/>
                    <a:p>
                      <a:pPr algn="l">
                        <a:lnSpc>
                          <a:spcPct val="107000"/>
                        </a:lnSpc>
                        <a:spcAft>
                          <a:spcPts val="0"/>
                        </a:spcAft>
                      </a:pPr>
                      <a:r>
                        <a:rPr lang="fr-FR" sz="1100">
                          <a:solidFill>
                            <a:sysClr val="windowText" lastClr="000000"/>
                          </a:solidFill>
                          <a:effectLst/>
                        </a:rPr>
                        <a:t> </a:t>
                      </a:r>
                      <a:endParaRPr lang="fr-FR" sz="110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0443" marR="60443"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a:lnSpc>
                          <a:spcPct val="107000"/>
                        </a:lnSpc>
                        <a:spcAft>
                          <a:spcPts val="0"/>
                        </a:spcAft>
                      </a:pPr>
                      <a:r>
                        <a:rPr lang="fr-FR" sz="1100">
                          <a:solidFill>
                            <a:sysClr val="windowText" lastClr="000000"/>
                          </a:solidFill>
                          <a:effectLst/>
                        </a:rPr>
                        <a:t> </a:t>
                      </a:r>
                      <a:endParaRPr lang="fr-FR" sz="110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0443" marR="60443"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432869926"/>
                  </a:ext>
                </a:extLst>
              </a:tr>
              <a:tr h="185340">
                <a:tc>
                  <a:txBody>
                    <a:bodyPr/>
                    <a:lstStyle/>
                    <a:p>
                      <a:pPr algn="l">
                        <a:lnSpc>
                          <a:spcPct val="107000"/>
                        </a:lnSpc>
                        <a:spcAft>
                          <a:spcPts val="0"/>
                        </a:spcAft>
                      </a:pPr>
                      <a:r>
                        <a:rPr lang="fr-FR" sz="1100">
                          <a:solidFill>
                            <a:sysClr val="windowText" lastClr="000000"/>
                          </a:solidFill>
                          <a:effectLst/>
                        </a:rPr>
                        <a:t>Chirurgie :</a:t>
                      </a:r>
                      <a:endParaRPr lang="fr-FR" sz="110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0443" marR="60443"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a:lnSpc>
                          <a:spcPct val="107000"/>
                        </a:lnSpc>
                        <a:spcAft>
                          <a:spcPts val="0"/>
                        </a:spcAft>
                      </a:pPr>
                      <a:r>
                        <a:rPr lang="fr-FR" sz="1100">
                          <a:solidFill>
                            <a:sysClr val="windowText" lastClr="000000"/>
                          </a:solidFill>
                          <a:effectLst/>
                        </a:rPr>
                        <a:t>Adressage</a:t>
                      </a:r>
                      <a:r>
                        <a:rPr lang="fr-FR" sz="1100" baseline="0">
                          <a:solidFill>
                            <a:sysClr val="windowText" lastClr="000000"/>
                          </a:solidFill>
                          <a:effectLst/>
                        </a:rPr>
                        <a:t> </a:t>
                      </a:r>
                      <a:r>
                        <a:rPr lang="fr-FR" sz="1100" baseline="0">
                          <a:solidFill>
                            <a:sysClr val="windowText" lastClr="000000"/>
                          </a:solidFill>
                          <a:effectLst/>
                          <a:sym typeface="Wingdings" panose="05000000000000000000" pitchFamily="2" charset="2"/>
                        </a:rPr>
                        <a:t> HCC</a:t>
                      </a:r>
                      <a:endParaRPr lang="fr-FR" sz="110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0443" marR="60443"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464165677"/>
                  </a:ext>
                </a:extLst>
              </a:tr>
              <a:tr h="185340">
                <a:tc>
                  <a:txBody>
                    <a:bodyPr/>
                    <a:lstStyle/>
                    <a:p>
                      <a:pPr algn="l">
                        <a:lnSpc>
                          <a:spcPct val="107000"/>
                        </a:lnSpc>
                        <a:spcAft>
                          <a:spcPts val="0"/>
                        </a:spcAft>
                      </a:pPr>
                      <a:r>
                        <a:rPr lang="fr-FR" sz="1100">
                          <a:solidFill>
                            <a:sysClr val="windowText" lastClr="000000"/>
                          </a:solidFill>
                          <a:effectLst/>
                        </a:rPr>
                        <a:t> </a:t>
                      </a:r>
                      <a:endParaRPr lang="fr-FR" sz="110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0443" marR="60443"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a:lnSpc>
                          <a:spcPct val="107000"/>
                        </a:lnSpc>
                        <a:spcAft>
                          <a:spcPts val="0"/>
                        </a:spcAft>
                      </a:pPr>
                      <a:r>
                        <a:rPr lang="fr-FR" sz="1100">
                          <a:solidFill>
                            <a:sysClr val="windowText" lastClr="000000"/>
                          </a:solidFill>
                          <a:effectLst/>
                        </a:rPr>
                        <a:t>Neurostimulation médullaire</a:t>
                      </a:r>
                      <a:endParaRPr lang="fr-FR" sz="110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0443" marR="60443"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42270372"/>
                  </a:ext>
                </a:extLst>
              </a:tr>
              <a:tr h="185340">
                <a:tc>
                  <a:txBody>
                    <a:bodyPr/>
                    <a:lstStyle/>
                    <a:p>
                      <a:pPr algn="l">
                        <a:lnSpc>
                          <a:spcPct val="107000"/>
                        </a:lnSpc>
                        <a:spcAft>
                          <a:spcPts val="0"/>
                        </a:spcAft>
                      </a:pPr>
                      <a:r>
                        <a:rPr lang="fr-FR" sz="1100">
                          <a:solidFill>
                            <a:sysClr val="windowText" lastClr="000000"/>
                          </a:solidFill>
                          <a:effectLst/>
                        </a:rPr>
                        <a:t> </a:t>
                      </a:r>
                      <a:endParaRPr lang="fr-FR" sz="110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0443" marR="60443"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a:lnSpc>
                          <a:spcPct val="107000"/>
                        </a:lnSpc>
                        <a:spcAft>
                          <a:spcPts val="0"/>
                        </a:spcAft>
                      </a:pPr>
                      <a:r>
                        <a:rPr lang="fr-FR" sz="1100" dirty="0">
                          <a:solidFill>
                            <a:sysClr val="windowText" lastClr="000000"/>
                          </a:solidFill>
                          <a:effectLst/>
                        </a:rPr>
                        <a:t> </a:t>
                      </a:r>
                      <a:endParaRPr lang="fr-FR" sz="1100" dirty="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0443" marR="60443"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605155099"/>
                  </a:ext>
                </a:extLst>
              </a:tr>
            </a:tbl>
          </a:graphicData>
        </a:graphic>
      </p:graphicFrame>
      <p:sp>
        <p:nvSpPr>
          <p:cNvPr id="15" name="ZoneTexte 14"/>
          <p:cNvSpPr txBox="1"/>
          <p:nvPr/>
        </p:nvSpPr>
        <p:spPr>
          <a:xfrm>
            <a:off x="-16462" y="6604084"/>
            <a:ext cx="1879041" cy="253916"/>
          </a:xfrm>
          <a:prstGeom prst="rect">
            <a:avLst/>
          </a:prstGeom>
        </p:spPr>
        <p:txBody>
          <a:bodyPr wrap="none" rtlCol="0">
            <a:spAutoFit/>
          </a:bodyPr>
          <a:lstStyle/>
          <a:p>
            <a:pPr marL="0" indent="0" algn="ctr">
              <a:buNone/>
            </a:pPr>
            <a:r>
              <a:rPr lang="fr-FR" sz="1050" i="1" dirty="0"/>
              <a:t>Enquêtes DSRC NEON, 2024-25</a:t>
            </a:r>
          </a:p>
        </p:txBody>
      </p:sp>
    </p:spTree>
    <p:extLst>
      <p:ext uri="{BB962C8B-B14F-4D97-AF65-F5344CB8AC3E}">
        <p14:creationId xmlns:p14="http://schemas.microsoft.com/office/powerpoint/2010/main" val="289169443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26" name="Image 2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79833" y="4667773"/>
            <a:ext cx="5149542" cy="1476374"/>
          </a:xfrm>
          <a:prstGeom prst="rect">
            <a:avLst/>
          </a:prstGeom>
        </p:spPr>
      </p:pic>
      <p:pic>
        <p:nvPicPr>
          <p:cNvPr id="30" name="Image 2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79833" y="1033464"/>
            <a:ext cx="5149542" cy="3164464"/>
          </a:xfrm>
          <a:prstGeom prst="rect">
            <a:avLst/>
          </a:prstGeom>
        </p:spPr>
      </p:pic>
      <p:pic>
        <p:nvPicPr>
          <p:cNvPr id="27" name="Image 2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836409" y="1033463"/>
            <a:ext cx="4328535" cy="2595561"/>
          </a:xfrm>
          <a:prstGeom prst="rect">
            <a:avLst/>
          </a:prstGeom>
        </p:spPr>
      </p:pic>
      <p:pic>
        <p:nvPicPr>
          <p:cNvPr id="28" name="Image 2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836406" y="3752850"/>
            <a:ext cx="4328535" cy="990600"/>
          </a:xfrm>
          <a:prstGeom prst="rect">
            <a:avLst/>
          </a:prstGeom>
        </p:spPr>
      </p:pic>
      <p:pic>
        <p:nvPicPr>
          <p:cNvPr id="29" name="Image 28"/>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836405" y="4867276"/>
            <a:ext cx="4328535" cy="590548"/>
          </a:xfrm>
          <a:prstGeom prst="rect">
            <a:avLst/>
          </a:prstGeom>
        </p:spPr>
      </p:pic>
      <p:sp>
        <p:nvSpPr>
          <p:cNvPr id="31" name="ZoneTexte 30"/>
          <p:cNvSpPr txBox="1"/>
          <p:nvPr/>
        </p:nvSpPr>
        <p:spPr>
          <a:xfrm>
            <a:off x="1279833" y="301666"/>
            <a:ext cx="3780522" cy="369332"/>
          </a:xfrm>
          <a:prstGeom prst="rect">
            <a:avLst/>
          </a:prstGeom>
        </p:spPr>
        <p:txBody>
          <a:bodyPr wrap="none" rtlCol="0">
            <a:spAutoFit/>
          </a:bodyPr>
          <a:lstStyle/>
          <a:p>
            <a:r>
              <a:rPr lang="fr-FR" b="1" dirty="0"/>
              <a:t>HÔPITAL CLINIQUE CLAUDE BERNARD</a:t>
            </a:r>
            <a:endParaRPr lang="fr-FR" dirty="0"/>
          </a:p>
        </p:txBody>
      </p:sp>
      <p:pic>
        <p:nvPicPr>
          <p:cNvPr id="7" name="Image 6"/>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rot="5400000">
            <a:off x="4793542" y="331301"/>
            <a:ext cx="400110" cy="400110"/>
          </a:xfrm>
          <a:prstGeom prst="rect">
            <a:avLst/>
          </a:prstGeom>
        </p:spPr>
      </p:pic>
      <p:pic>
        <p:nvPicPr>
          <p:cNvPr id="8" name="Image 7"/>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279833" y="252816"/>
            <a:ext cx="404990" cy="409869"/>
          </a:xfrm>
          <a:prstGeom prst="rect">
            <a:avLst/>
          </a:prstGeom>
        </p:spPr>
      </p:pic>
      <p:sp>
        <p:nvSpPr>
          <p:cNvPr id="11" name="Bouton d'action : Retour 10">
            <a:hlinkClick r:id="rId10" action="ppaction://hlinksldjump" highlightClick="1"/>
          </p:cNvPr>
          <p:cNvSpPr/>
          <p:nvPr/>
        </p:nvSpPr>
        <p:spPr>
          <a:xfrm>
            <a:off x="11604625" y="138516"/>
            <a:ext cx="476250" cy="478595"/>
          </a:xfrm>
          <a:prstGeom prst="actionButtonReturn">
            <a:avLst/>
          </a:prstGeom>
          <a:solidFill>
            <a:srgbClr val="EADB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aphicFrame>
        <p:nvGraphicFramePr>
          <p:cNvPr id="6" name="Tableau 5"/>
          <p:cNvGraphicFramePr>
            <a:graphicFrameLocks noGrp="1"/>
          </p:cNvGraphicFramePr>
          <p:nvPr>
            <p:extLst>
              <p:ext uri="{D42A27DB-BD31-4B8C-83A1-F6EECF244321}">
                <p14:modId xmlns:p14="http://schemas.microsoft.com/office/powerpoint/2010/main" val="3354476033"/>
              </p:ext>
            </p:extLst>
          </p:nvPr>
        </p:nvGraphicFramePr>
        <p:xfrm>
          <a:off x="1408598" y="818189"/>
          <a:ext cx="5020777" cy="5498687"/>
        </p:xfrm>
        <a:graphic>
          <a:graphicData uri="http://schemas.openxmlformats.org/drawingml/2006/table">
            <a:tbl>
              <a:tblPr firstRow="1" firstCol="1" bandRow="1">
                <a:tableStyleId>{5C22544A-7EE6-4342-B048-85BDC9FD1C3A}</a:tableStyleId>
              </a:tblPr>
              <a:tblGrid>
                <a:gridCol w="2136260">
                  <a:extLst>
                    <a:ext uri="{9D8B030D-6E8A-4147-A177-3AD203B41FA5}">
                      <a16:colId xmlns:a16="http://schemas.microsoft.com/office/drawing/2014/main" val="2314199186"/>
                    </a:ext>
                  </a:extLst>
                </a:gridCol>
                <a:gridCol w="2884517">
                  <a:extLst>
                    <a:ext uri="{9D8B030D-6E8A-4147-A177-3AD203B41FA5}">
                      <a16:colId xmlns:a16="http://schemas.microsoft.com/office/drawing/2014/main" val="2817943323"/>
                    </a:ext>
                  </a:extLst>
                </a:gridCol>
              </a:tblGrid>
              <a:tr h="229511">
                <a:tc gridSpan="2">
                  <a:txBody>
                    <a:bodyPr/>
                    <a:lstStyle/>
                    <a:p>
                      <a:pPr algn="l">
                        <a:lnSpc>
                          <a:spcPct val="107000"/>
                        </a:lnSpc>
                        <a:spcAft>
                          <a:spcPts val="0"/>
                        </a:spcAft>
                      </a:pPr>
                      <a:r>
                        <a:rPr lang="fr-FR" sz="1400">
                          <a:solidFill>
                            <a:sysClr val="windowText" lastClr="000000"/>
                          </a:solidFill>
                          <a:effectLst/>
                        </a:rPr>
                        <a:t>Informations générales</a:t>
                      </a:r>
                      <a:endParaRPr lang="fr-FR" sz="140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1254" marR="51254" marT="0" marB="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hMerge="1">
                  <a:txBody>
                    <a:bodyPr/>
                    <a:lstStyle/>
                    <a:p>
                      <a:endParaRPr lang="fr-FR"/>
                    </a:p>
                  </a:txBody>
                  <a:tcPr/>
                </a:tc>
                <a:extLst>
                  <a:ext uri="{0D108BD9-81ED-4DB2-BD59-A6C34878D82A}">
                    <a16:rowId xmlns:a16="http://schemas.microsoft.com/office/drawing/2014/main" val="1977606568"/>
                  </a:ext>
                </a:extLst>
              </a:tr>
              <a:tr h="180349">
                <a:tc>
                  <a:txBody>
                    <a:bodyPr/>
                    <a:lstStyle/>
                    <a:p>
                      <a:pPr algn="l">
                        <a:lnSpc>
                          <a:spcPct val="107000"/>
                        </a:lnSpc>
                        <a:spcAft>
                          <a:spcPts val="0"/>
                        </a:spcAft>
                      </a:pPr>
                      <a:r>
                        <a:rPr lang="fr-FR" sz="1100">
                          <a:solidFill>
                            <a:sysClr val="windowText" lastClr="000000"/>
                          </a:solidFill>
                          <a:effectLst/>
                        </a:rPr>
                        <a:t> Médecin responsable :</a:t>
                      </a:r>
                      <a:endParaRPr lang="fr-FR" sz="110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1254" marR="51254" marT="0" marB="0">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marL="0" marR="0" indent="0" algn="l" defTabSz="914377" rtl="0" eaLnBrk="1" fontAlgn="auto" latinLnBrk="0" hangingPunct="1">
                        <a:lnSpc>
                          <a:spcPct val="107000"/>
                        </a:lnSpc>
                        <a:spcBef>
                          <a:spcPts val="0"/>
                        </a:spcBef>
                        <a:spcAft>
                          <a:spcPts val="0"/>
                        </a:spcAft>
                        <a:buClrTx/>
                        <a:buSzTx/>
                        <a:buFontTx/>
                        <a:buNone/>
                        <a:tabLst/>
                        <a:defRPr/>
                      </a:pPr>
                      <a:r>
                        <a:rPr lang="fr-FR" sz="1100" dirty="0">
                          <a:solidFill>
                            <a:sysClr val="windowText" lastClr="000000"/>
                          </a:solidFill>
                          <a:effectLst/>
                        </a:rPr>
                        <a:t> </a:t>
                      </a:r>
                      <a:r>
                        <a:rPr lang="fr-FR" sz="1100" i="1" dirty="0">
                          <a:solidFill>
                            <a:sysClr val="windowText" lastClr="000000"/>
                          </a:solidFill>
                          <a:effectLst/>
                        </a:rPr>
                        <a:t>Information non disponible</a:t>
                      </a:r>
                      <a:endParaRPr lang="fr-FR" sz="1100" dirty="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1254" marR="51254" marT="0" marB="0">
                    <a:lnL w="12700" cmpd="sng">
                      <a:noFill/>
                    </a:lnL>
                    <a:lnR w="12700" cmpd="sng">
                      <a:noFill/>
                    </a:lnR>
                    <a:lnT w="381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880129425"/>
                  </a:ext>
                </a:extLst>
              </a:tr>
              <a:tr h="180349">
                <a:tc>
                  <a:txBody>
                    <a:bodyPr/>
                    <a:lstStyle/>
                    <a:p>
                      <a:pPr algn="l">
                        <a:lnSpc>
                          <a:spcPct val="107000"/>
                        </a:lnSpc>
                        <a:spcAft>
                          <a:spcPts val="0"/>
                        </a:spcAft>
                      </a:pPr>
                      <a:r>
                        <a:rPr lang="fr-FR" sz="1100">
                          <a:solidFill>
                            <a:sysClr val="windowText" lastClr="000000"/>
                          </a:solidFill>
                          <a:effectLst/>
                        </a:rPr>
                        <a:t> </a:t>
                      </a:r>
                      <a:endParaRPr lang="fr-FR" sz="110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1254" marR="51254"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a:lnSpc>
                          <a:spcPct val="107000"/>
                        </a:lnSpc>
                        <a:spcAft>
                          <a:spcPts val="0"/>
                        </a:spcAft>
                      </a:pPr>
                      <a:r>
                        <a:rPr lang="fr-FR" sz="1100">
                          <a:solidFill>
                            <a:sysClr val="windowText" lastClr="000000"/>
                          </a:solidFill>
                          <a:effectLst/>
                        </a:rPr>
                        <a:t> </a:t>
                      </a:r>
                      <a:endParaRPr lang="fr-FR" sz="110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1254" marR="51254"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980627981"/>
                  </a:ext>
                </a:extLst>
              </a:tr>
              <a:tr h="180349">
                <a:tc>
                  <a:txBody>
                    <a:bodyPr/>
                    <a:lstStyle/>
                    <a:p>
                      <a:pPr algn="l">
                        <a:lnSpc>
                          <a:spcPct val="107000"/>
                        </a:lnSpc>
                        <a:spcAft>
                          <a:spcPts val="0"/>
                        </a:spcAft>
                      </a:pPr>
                      <a:r>
                        <a:rPr lang="fr-FR" sz="1100">
                          <a:solidFill>
                            <a:sysClr val="windowText" lastClr="000000"/>
                          </a:solidFill>
                          <a:effectLst/>
                        </a:rPr>
                        <a:t>Labellisation SDC :</a:t>
                      </a:r>
                      <a:endParaRPr lang="fr-FR" sz="110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1254" marR="51254"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a:lnSpc>
                          <a:spcPct val="107000"/>
                        </a:lnSpc>
                        <a:spcAft>
                          <a:spcPts val="0"/>
                        </a:spcAft>
                      </a:pPr>
                      <a:r>
                        <a:rPr lang="fr-FR" sz="1100" dirty="0">
                          <a:solidFill>
                            <a:sysClr val="windowText" lastClr="000000"/>
                          </a:solidFill>
                          <a:effectLst/>
                        </a:rPr>
                        <a:t>Non</a:t>
                      </a:r>
                      <a:endParaRPr lang="fr-FR" sz="1100" dirty="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1254" marR="51254"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453937035"/>
                  </a:ext>
                </a:extLst>
              </a:tr>
              <a:tr h="188699">
                <a:tc>
                  <a:txBody>
                    <a:bodyPr/>
                    <a:lstStyle/>
                    <a:p>
                      <a:pPr algn="l">
                        <a:lnSpc>
                          <a:spcPct val="107000"/>
                        </a:lnSpc>
                        <a:spcAft>
                          <a:spcPts val="0"/>
                        </a:spcAft>
                      </a:pPr>
                      <a:r>
                        <a:rPr lang="fr-FR" sz="1100">
                          <a:solidFill>
                            <a:sysClr val="windowText" lastClr="000000"/>
                          </a:solidFill>
                          <a:effectLst/>
                        </a:rPr>
                        <a:t>Type pédiatrique :</a:t>
                      </a:r>
                      <a:endParaRPr lang="fr-FR" sz="110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1254" marR="51254"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a:lnSpc>
                          <a:spcPct val="107000"/>
                        </a:lnSpc>
                        <a:spcAft>
                          <a:spcPts val="0"/>
                        </a:spcAft>
                      </a:pPr>
                      <a:r>
                        <a:rPr lang="fr-FR" sz="1100" dirty="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rPr>
                        <a:t>-</a:t>
                      </a:r>
                    </a:p>
                  </a:txBody>
                  <a:tcPr marL="51254" marR="51254"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410850193"/>
                  </a:ext>
                </a:extLst>
              </a:tr>
              <a:tr h="188699">
                <a:tc>
                  <a:txBody>
                    <a:bodyPr/>
                    <a:lstStyle/>
                    <a:p>
                      <a:pPr algn="l">
                        <a:lnSpc>
                          <a:spcPct val="107000"/>
                        </a:lnSpc>
                        <a:spcAft>
                          <a:spcPts val="0"/>
                        </a:spcAft>
                      </a:pPr>
                      <a:r>
                        <a:rPr lang="fr-FR" sz="1100">
                          <a:solidFill>
                            <a:sysClr val="windowText" lastClr="000000"/>
                          </a:solidFill>
                          <a:effectLst/>
                        </a:rPr>
                        <a:t>Type oncologique :</a:t>
                      </a:r>
                      <a:endParaRPr lang="fr-FR" sz="110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1254" marR="51254"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a:lnSpc>
                          <a:spcPct val="107000"/>
                        </a:lnSpc>
                        <a:spcAft>
                          <a:spcPts val="0"/>
                        </a:spcAft>
                      </a:pPr>
                      <a:r>
                        <a:rPr lang="fr-FR" sz="1100" dirty="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rPr>
                        <a:t>-</a:t>
                      </a:r>
                    </a:p>
                  </a:txBody>
                  <a:tcPr marL="51254" marR="51254"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436981712"/>
                  </a:ext>
                </a:extLst>
              </a:tr>
              <a:tr h="180349">
                <a:tc>
                  <a:txBody>
                    <a:bodyPr/>
                    <a:lstStyle/>
                    <a:p>
                      <a:pPr algn="l">
                        <a:lnSpc>
                          <a:spcPct val="107000"/>
                        </a:lnSpc>
                        <a:spcAft>
                          <a:spcPts val="0"/>
                        </a:spcAft>
                      </a:pPr>
                      <a:r>
                        <a:rPr lang="fr-FR" sz="1100">
                          <a:solidFill>
                            <a:sysClr val="windowText" lastClr="000000"/>
                          </a:solidFill>
                          <a:effectLst/>
                        </a:rPr>
                        <a:t> </a:t>
                      </a:r>
                      <a:endParaRPr lang="fr-FR" sz="110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1254" marR="51254"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a:lnSpc>
                          <a:spcPct val="107000"/>
                        </a:lnSpc>
                        <a:spcAft>
                          <a:spcPts val="0"/>
                        </a:spcAft>
                      </a:pPr>
                      <a:r>
                        <a:rPr lang="fr-FR" sz="1100">
                          <a:solidFill>
                            <a:sysClr val="windowText" lastClr="000000"/>
                          </a:solidFill>
                          <a:effectLst/>
                        </a:rPr>
                        <a:t> </a:t>
                      </a:r>
                      <a:endParaRPr lang="fr-FR" sz="110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1254" marR="51254"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806509478"/>
                  </a:ext>
                </a:extLst>
              </a:tr>
              <a:tr h="180349">
                <a:tc>
                  <a:txBody>
                    <a:bodyPr/>
                    <a:lstStyle/>
                    <a:p>
                      <a:pPr algn="l">
                        <a:lnSpc>
                          <a:spcPct val="107000"/>
                        </a:lnSpc>
                        <a:spcAft>
                          <a:spcPts val="0"/>
                        </a:spcAft>
                      </a:pPr>
                      <a:r>
                        <a:rPr lang="fr-FR" sz="1100">
                          <a:solidFill>
                            <a:sysClr val="windowText" lastClr="000000"/>
                          </a:solidFill>
                          <a:effectLst/>
                        </a:rPr>
                        <a:t>Adressage :</a:t>
                      </a:r>
                      <a:endParaRPr lang="fr-FR" sz="110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1254" marR="51254"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a:lnSpc>
                          <a:spcPct val="107000"/>
                        </a:lnSpc>
                        <a:spcAft>
                          <a:spcPts val="0"/>
                        </a:spcAft>
                      </a:pPr>
                      <a:r>
                        <a:rPr lang="fr-FR" sz="1100">
                          <a:solidFill>
                            <a:sysClr val="windowText" lastClr="000000"/>
                          </a:solidFill>
                          <a:effectLst/>
                        </a:rPr>
                        <a:t>Filière interne à la structure</a:t>
                      </a:r>
                      <a:endParaRPr lang="fr-FR" sz="110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1254" marR="51254"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406191752"/>
                  </a:ext>
                </a:extLst>
              </a:tr>
              <a:tr h="180349">
                <a:tc>
                  <a:txBody>
                    <a:bodyPr/>
                    <a:lstStyle/>
                    <a:p>
                      <a:pPr algn="l">
                        <a:lnSpc>
                          <a:spcPct val="107000"/>
                        </a:lnSpc>
                        <a:spcAft>
                          <a:spcPts val="0"/>
                        </a:spcAft>
                      </a:pPr>
                      <a:r>
                        <a:rPr lang="fr-FR" sz="1100">
                          <a:solidFill>
                            <a:sysClr val="windowText" lastClr="000000"/>
                          </a:solidFill>
                          <a:effectLst/>
                        </a:rPr>
                        <a:t> </a:t>
                      </a:r>
                      <a:endParaRPr lang="fr-FR" sz="110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1254" marR="51254"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a:lnSpc>
                          <a:spcPct val="107000"/>
                        </a:lnSpc>
                        <a:spcAft>
                          <a:spcPts val="0"/>
                        </a:spcAft>
                      </a:pPr>
                      <a:r>
                        <a:rPr lang="fr-FR" sz="1100">
                          <a:solidFill>
                            <a:sysClr val="windowText" lastClr="000000"/>
                          </a:solidFill>
                          <a:effectLst/>
                        </a:rPr>
                        <a:t> </a:t>
                      </a:r>
                      <a:endParaRPr lang="fr-FR" sz="110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1254" marR="51254"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403087227"/>
                  </a:ext>
                </a:extLst>
              </a:tr>
              <a:tr h="1123841">
                <a:tc>
                  <a:txBody>
                    <a:bodyPr/>
                    <a:lstStyle/>
                    <a:p>
                      <a:pPr algn="l">
                        <a:lnSpc>
                          <a:spcPct val="107000"/>
                        </a:lnSpc>
                        <a:spcAft>
                          <a:spcPts val="0"/>
                        </a:spcAft>
                      </a:pPr>
                      <a:r>
                        <a:rPr lang="fr-FR" sz="1100">
                          <a:solidFill>
                            <a:sysClr val="windowText" lastClr="000000"/>
                          </a:solidFill>
                          <a:effectLst/>
                        </a:rPr>
                        <a:t>Partenariat / En lien avec :</a:t>
                      </a:r>
                      <a:endParaRPr lang="fr-FR" sz="110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1254" marR="51254"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a:lnSpc>
                          <a:spcPct val="107000"/>
                        </a:lnSpc>
                        <a:spcAft>
                          <a:spcPts val="0"/>
                        </a:spcAft>
                      </a:pPr>
                      <a:r>
                        <a:rPr lang="fr-FR" sz="1100">
                          <a:solidFill>
                            <a:sysClr val="windowText" lastClr="000000"/>
                          </a:solidFill>
                          <a:effectLst/>
                        </a:rPr>
                        <a:t>Equipe mobile de soins palliatifs de HAYANGE CHR METZ-THIONVILLE</a:t>
                      </a:r>
                    </a:p>
                    <a:p>
                      <a:pPr algn="l">
                        <a:lnSpc>
                          <a:spcPct val="107000"/>
                        </a:lnSpc>
                        <a:spcAft>
                          <a:spcPts val="0"/>
                        </a:spcAft>
                      </a:pPr>
                      <a:r>
                        <a:rPr lang="fr-FR" sz="1100">
                          <a:solidFill>
                            <a:sysClr val="windowText" lastClr="000000"/>
                          </a:solidFill>
                          <a:effectLst/>
                        </a:rPr>
                        <a:t>Association hospitalière de Joeuf (SSR et HAD)</a:t>
                      </a:r>
                    </a:p>
                    <a:p>
                      <a:pPr algn="l">
                        <a:lnSpc>
                          <a:spcPct val="107000"/>
                        </a:lnSpc>
                        <a:spcAft>
                          <a:spcPts val="0"/>
                        </a:spcAft>
                      </a:pPr>
                      <a:r>
                        <a:rPr lang="fr-FR" sz="1100">
                          <a:solidFill>
                            <a:sysClr val="windowText" lastClr="000000"/>
                          </a:solidFill>
                          <a:effectLst/>
                        </a:rPr>
                        <a:t>Établissement Saint Maurice de MOYEUVRE-GRANDE</a:t>
                      </a:r>
                    </a:p>
                    <a:p>
                      <a:pPr algn="l">
                        <a:lnSpc>
                          <a:spcPct val="107000"/>
                        </a:lnSpc>
                        <a:spcAft>
                          <a:spcPts val="0"/>
                        </a:spcAft>
                      </a:pPr>
                      <a:r>
                        <a:rPr lang="fr-FR" sz="1100">
                          <a:solidFill>
                            <a:sysClr val="windowText" lastClr="000000"/>
                          </a:solidFill>
                          <a:effectLst/>
                        </a:rPr>
                        <a:t>Établissement Saint Joseph de BITCHE</a:t>
                      </a:r>
                      <a:endParaRPr lang="fr-FR" sz="110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1254" marR="51254"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179036744"/>
                  </a:ext>
                </a:extLst>
              </a:tr>
              <a:tr h="217933">
                <a:tc>
                  <a:txBody>
                    <a:bodyPr/>
                    <a:lstStyle/>
                    <a:p>
                      <a:pPr algn="l">
                        <a:lnSpc>
                          <a:spcPct val="107000"/>
                        </a:lnSpc>
                        <a:spcAft>
                          <a:spcPts val="0"/>
                        </a:spcAft>
                      </a:pPr>
                      <a:r>
                        <a:rPr lang="fr-FR" sz="1100">
                          <a:solidFill>
                            <a:sysClr val="windowText" lastClr="000000"/>
                          </a:solidFill>
                          <a:effectLst/>
                        </a:rPr>
                        <a:t> </a:t>
                      </a:r>
                      <a:endParaRPr lang="fr-FR" sz="110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1254" marR="51254"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a:lnSpc>
                          <a:spcPct val="107000"/>
                        </a:lnSpc>
                        <a:spcAft>
                          <a:spcPts val="0"/>
                        </a:spcAft>
                      </a:pPr>
                      <a:r>
                        <a:rPr lang="fr-FR" sz="1100">
                          <a:solidFill>
                            <a:sysClr val="windowText" lastClr="000000"/>
                          </a:solidFill>
                          <a:effectLst/>
                        </a:rPr>
                        <a:t> </a:t>
                      </a:r>
                      <a:endParaRPr lang="fr-FR" sz="110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1254" marR="51254"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14506000"/>
                  </a:ext>
                </a:extLst>
              </a:tr>
              <a:tr h="229511">
                <a:tc>
                  <a:txBody>
                    <a:bodyPr/>
                    <a:lstStyle/>
                    <a:p>
                      <a:pPr algn="l">
                        <a:lnSpc>
                          <a:spcPct val="107000"/>
                        </a:lnSpc>
                        <a:spcAft>
                          <a:spcPts val="0"/>
                        </a:spcAft>
                      </a:pPr>
                      <a:r>
                        <a:rPr lang="fr-FR" sz="1400">
                          <a:solidFill>
                            <a:sysClr val="windowText" lastClr="000000"/>
                          </a:solidFill>
                          <a:effectLst/>
                        </a:rPr>
                        <a:t>RCP Douleur</a:t>
                      </a:r>
                      <a:endParaRPr lang="fr-FR" sz="140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1254" marR="51254"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a:lnSpc>
                          <a:spcPct val="107000"/>
                        </a:lnSpc>
                        <a:spcAft>
                          <a:spcPts val="0"/>
                        </a:spcAft>
                      </a:pPr>
                      <a:r>
                        <a:rPr lang="fr-FR" sz="1100" dirty="0">
                          <a:solidFill>
                            <a:sysClr val="windowText" lastClr="000000"/>
                          </a:solidFill>
                          <a:effectLst/>
                        </a:rPr>
                        <a:t> -</a:t>
                      </a:r>
                      <a:endParaRPr lang="fr-FR" sz="1100" dirty="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1254" marR="51254"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184955522"/>
                  </a:ext>
                </a:extLst>
              </a:tr>
              <a:tr h="180349">
                <a:tc>
                  <a:txBody>
                    <a:bodyPr/>
                    <a:lstStyle/>
                    <a:p>
                      <a:pPr algn="l">
                        <a:lnSpc>
                          <a:spcPct val="107000"/>
                        </a:lnSpc>
                        <a:spcAft>
                          <a:spcPts val="0"/>
                        </a:spcAft>
                      </a:pPr>
                      <a:r>
                        <a:rPr lang="fr-FR" sz="1100" dirty="0">
                          <a:solidFill>
                            <a:sysClr val="windowText" lastClr="000000"/>
                          </a:solidFill>
                          <a:effectLst/>
                        </a:rPr>
                        <a:t> </a:t>
                      </a:r>
                      <a:endParaRPr lang="fr-FR" sz="1100" dirty="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1254" marR="51254"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a:lnSpc>
                          <a:spcPct val="107000"/>
                        </a:lnSpc>
                        <a:spcAft>
                          <a:spcPts val="0"/>
                        </a:spcAft>
                      </a:pPr>
                      <a:r>
                        <a:rPr lang="fr-FR" sz="1100">
                          <a:solidFill>
                            <a:sysClr val="windowText" lastClr="000000"/>
                          </a:solidFill>
                          <a:effectLst/>
                        </a:rPr>
                        <a:t> </a:t>
                      </a:r>
                      <a:endParaRPr lang="fr-FR" sz="110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1254" marR="51254"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722487046"/>
                  </a:ext>
                </a:extLst>
              </a:tr>
              <a:tr h="180349">
                <a:tc>
                  <a:txBody>
                    <a:bodyPr/>
                    <a:lstStyle/>
                    <a:p>
                      <a:pPr algn="l">
                        <a:lnSpc>
                          <a:spcPct val="107000"/>
                        </a:lnSpc>
                        <a:spcAft>
                          <a:spcPts val="0"/>
                        </a:spcAft>
                      </a:pPr>
                      <a:r>
                        <a:rPr lang="fr-FR" sz="1100">
                          <a:solidFill>
                            <a:sysClr val="windowText" lastClr="000000"/>
                          </a:solidFill>
                          <a:effectLst/>
                        </a:rPr>
                        <a:t> </a:t>
                      </a:r>
                      <a:endParaRPr lang="fr-FR" sz="110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1254" marR="51254"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a:lnSpc>
                          <a:spcPct val="107000"/>
                        </a:lnSpc>
                        <a:spcAft>
                          <a:spcPts val="0"/>
                        </a:spcAft>
                      </a:pPr>
                      <a:r>
                        <a:rPr lang="fr-FR" sz="1100">
                          <a:solidFill>
                            <a:sysClr val="windowText" lastClr="000000"/>
                          </a:solidFill>
                          <a:effectLst/>
                        </a:rPr>
                        <a:t> </a:t>
                      </a:r>
                      <a:endParaRPr lang="fr-FR" sz="110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1254" marR="51254"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89633211"/>
                  </a:ext>
                </a:extLst>
              </a:tr>
              <a:tr h="229511">
                <a:tc gridSpan="2">
                  <a:txBody>
                    <a:bodyPr/>
                    <a:lstStyle/>
                    <a:p>
                      <a:pPr algn="l">
                        <a:lnSpc>
                          <a:spcPct val="107000"/>
                        </a:lnSpc>
                        <a:spcAft>
                          <a:spcPts val="0"/>
                        </a:spcAft>
                      </a:pPr>
                      <a:r>
                        <a:rPr lang="fr-FR" sz="1400">
                          <a:solidFill>
                            <a:sysClr val="windowText" lastClr="000000"/>
                          </a:solidFill>
                          <a:effectLst/>
                        </a:rPr>
                        <a:t>Contact</a:t>
                      </a:r>
                      <a:endParaRPr lang="fr-FR" sz="140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1254" marR="51254"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hMerge="1">
                  <a:txBody>
                    <a:bodyPr/>
                    <a:lstStyle/>
                    <a:p>
                      <a:endParaRPr lang="fr-FR"/>
                    </a:p>
                  </a:txBody>
                  <a:tcPr/>
                </a:tc>
                <a:extLst>
                  <a:ext uri="{0D108BD9-81ED-4DB2-BD59-A6C34878D82A}">
                    <a16:rowId xmlns:a16="http://schemas.microsoft.com/office/drawing/2014/main" val="506655462"/>
                  </a:ext>
                </a:extLst>
              </a:tr>
              <a:tr h="369047">
                <a:tc>
                  <a:txBody>
                    <a:bodyPr/>
                    <a:lstStyle/>
                    <a:p>
                      <a:pPr algn="l">
                        <a:lnSpc>
                          <a:spcPct val="107000"/>
                        </a:lnSpc>
                        <a:spcAft>
                          <a:spcPts val="0"/>
                        </a:spcAft>
                      </a:pPr>
                      <a:r>
                        <a:rPr lang="fr-FR" sz="1100">
                          <a:solidFill>
                            <a:sysClr val="windowText" lastClr="000000"/>
                          </a:solidFill>
                          <a:effectLst/>
                        </a:rPr>
                        <a:t>Adresse :</a:t>
                      </a:r>
                      <a:endParaRPr lang="fr-FR" sz="110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1254" marR="51254"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a:lnSpc>
                          <a:spcPct val="107000"/>
                        </a:lnSpc>
                        <a:spcAft>
                          <a:spcPts val="0"/>
                        </a:spcAft>
                      </a:pPr>
                      <a:r>
                        <a:rPr lang="fr-FR" sz="1100">
                          <a:solidFill>
                            <a:sysClr val="windowText" lastClr="000000"/>
                          </a:solidFill>
                          <a:effectLst/>
                        </a:rPr>
                        <a:t>97 rue Claude Bernard</a:t>
                      </a:r>
                    </a:p>
                    <a:p>
                      <a:pPr algn="l">
                        <a:lnSpc>
                          <a:spcPct val="107000"/>
                        </a:lnSpc>
                        <a:spcAft>
                          <a:spcPts val="0"/>
                        </a:spcAft>
                      </a:pPr>
                      <a:r>
                        <a:rPr lang="fr-FR" sz="1100">
                          <a:solidFill>
                            <a:sysClr val="windowText" lastClr="000000"/>
                          </a:solidFill>
                          <a:effectLst/>
                        </a:rPr>
                        <a:t>57070 METZ</a:t>
                      </a:r>
                      <a:endParaRPr lang="fr-FR" sz="110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1254" marR="51254"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480151773"/>
                  </a:ext>
                </a:extLst>
              </a:tr>
              <a:tr h="180349">
                <a:tc>
                  <a:txBody>
                    <a:bodyPr/>
                    <a:lstStyle/>
                    <a:p>
                      <a:pPr algn="l">
                        <a:lnSpc>
                          <a:spcPct val="107000"/>
                        </a:lnSpc>
                        <a:spcAft>
                          <a:spcPts val="0"/>
                        </a:spcAft>
                      </a:pPr>
                      <a:r>
                        <a:rPr lang="fr-FR" sz="1100">
                          <a:solidFill>
                            <a:sysClr val="windowText" lastClr="000000"/>
                          </a:solidFill>
                          <a:effectLst/>
                        </a:rPr>
                        <a:t> </a:t>
                      </a:r>
                      <a:endParaRPr lang="fr-FR" sz="110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1254" marR="51254"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a:lnSpc>
                          <a:spcPct val="107000"/>
                        </a:lnSpc>
                        <a:spcAft>
                          <a:spcPts val="0"/>
                        </a:spcAft>
                      </a:pPr>
                      <a:r>
                        <a:rPr lang="fr-FR" sz="1100">
                          <a:solidFill>
                            <a:sysClr val="windowText" lastClr="000000"/>
                          </a:solidFill>
                          <a:effectLst/>
                        </a:rPr>
                        <a:t> </a:t>
                      </a:r>
                      <a:endParaRPr lang="fr-FR" sz="110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1254" marR="51254"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140485767"/>
                  </a:ext>
                </a:extLst>
              </a:tr>
              <a:tr h="180349">
                <a:tc>
                  <a:txBody>
                    <a:bodyPr/>
                    <a:lstStyle/>
                    <a:p>
                      <a:pPr algn="l">
                        <a:lnSpc>
                          <a:spcPct val="107000"/>
                        </a:lnSpc>
                        <a:spcAft>
                          <a:spcPts val="0"/>
                        </a:spcAft>
                      </a:pPr>
                      <a:r>
                        <a:rPr lang="fr-FR" sz="1100">
                          <a:solidFill>
                            <a:sysClr val="windowText" lastClr="000000"/>
                          </a:solidFill>
                          <a:effectLst/>
                        </a:rPr>
                        <a:t>Accueil téléphonique :</a:t>
                      </a:r>
                      <a:endParaRPr lang="fr-FR" sz="110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1254" marR="51254"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a:lnSpc>
                          <a:spcPct val="107000"/>
                        </a:lnSpc>
                        <a:spcAft>
                          <a:spcPts val="0"/>
                        </a:spcAft>
                      </a:pPr>
                      <a:r>
                        <a:rPr lang="fr-FR" sz="1100" dirty="0">
                          <a:solidFill>
                            <a:sysClr val="windowText" lastClr="000000"/>
                          </a:solidFill>
                          <a:effectLst/>
                        </a:rPr>
                        <a:t> 03 87 39 66 66</a:t>
                      </a:r>
                      <a:endParaRPr lang="fr-FR" sz="1100" dirty="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1254" marR="51254"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375021728"/>
                  </a:ext>
                </a:extLst>
              </a:tr>
              <a:tr h="188699">
                <a:tc>
                  <a:txBody>
                    <a:bodyPr/>
                    <a:lstStyle/>
                    <a:p>
                      <a:pPr algn="l">
                        <a:lnSpc>
                          <a:spcPct val="107000"/>
                        </a:lnSpc>
                        <a:spcAft>
                          <a:spcPts val="0"/>
                        </a:spcAft>
                      </a:pPr>
                      <a:r>
                        <a:rPr lang="fr-FR" sz="1100">
                          <a:solidFill>
                            <a:sysClr val="windowText" lastClr="000000"/>
                          </a:solidFill>
                          <a:effectLst/>
                        </a:rPr>
                        <a:t> </a:t>
                      </a:r>
                      <a:endParaRPr lang="fr-FR" sz="110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1254" marR="51254"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a:lnSpc>
                          <a:spcPct val="107000"/>
                        </a:lnSpc>
                        <a:spcAft>
                          <a:spcPts val="0"/>
                        </a:spcAft>
                      </a:pPr>
                      <a:endParaRPr lang="fr-FR" sz="110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1254" marR="51254"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919601020"/>
                  </a:ext>
                </a:extLst>
              </a:tr>
              <a:tr h="180349">
                <a:tc>
                  <a:txBody>
                    <a:bodyPr/>
                    <a:lstStyle/>
                    <a:p>
                      <a:pPr algn="l">
                        <a:lnSpc>
                          <a:spcPct val="107000"/>
                        </a:lnSpc>
                        <a:spcAft>
                          <a:spcPts val="0"/>
                        </a:spcAft>
                      </a:pPr>
                      <a:r>
                        <a:rPr lang="fr-FR" sz="1100">
                          <a:solidFill>
                            <a:sysClr val="windowText" lastClr="000000"/>
                          </a:solidFill>
                          <a:effectLst/>
                        </a:rPr>
                        <a:t> </a:t>
                      </a:r>
                      <a:endParaRPr lang="fr-FR" sz="110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1254" marR="51254"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a:lnSpc>
                          <a:spcPct val="107000"/>
                        </a:lnSpc>
                        <a:spcAft>
                          <a:spcPts val="0"/>
                        </a:spcAft>
                      </a:pPr>
                      <a:r>
                        <a:rPr lang="fr-FR" sz="1100">
                          <a:solidFill>
                            <a:sysClr val="windowText" lastClr="000000"/>
                          </a:solidFill>
                          <a:effectLst/>
                        </a:rPr>
                        <a:t> </a:t>
                      </a:r>
                      <a:endParaRPr lang="fr-FR" sz="110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1254" marR="51254"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4161750638"/>
                  </a:ext>
                </a:extLst>
              </a:tr>
              <a:tr h="188699">
                <a:tc>
                  <a:txBody>
                    <a:bodyPr/>
                    <a:lstStyle/>
                    <a:p>
                      <a:pPr algn="l">
                        <a:lnSpc>
                          <a:spcPct val="107000"/>
                        </a:lnSpc>
                        <a:spcAft>
                          <a:spcPts val="0"/>
                        </a:spcAft>
                      </a:pPr>
                      <a:r>
                        <a:rPr lang="fr-FR" sz="1100">
                          <a:solidFill>
                            <a:sysClr val="windowText" lastClr="000000"/>
                          </a:solidFill>
                          <a:effectLst/>
                        </a:rPr>
                        <a:t>Email secrétariat :</a:t>
                      </a:r>
                      <a:endParaRPr lang="fr-FR" sz="110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1254" marR="51254"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a:lnSpc>
                          <a:spcPct val="107000"/>
                        </a:lnSpc>
                        <a:spcAft>
                          <a:spcPts val="0"/>
                        </a:spcAft>
                      </a:pPr>
                      <a:r>
                        <a:rPr lang="fr-FR" sz="1100" dirty="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rPr>
                        <a:t>-</a:t>
                      </a:r>
                    </a:p>
                  </a:txBody>
                  <a:tcPr marL="51254" marR="51254"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836134929"/>
                  </a:ext>
                </a:extLst>
              </a:tr>
              <a:tr h="180349">
                <a:tc>
                  <a:txBody>
                    <a:bodyPr/>
                    <a:lstStyle/>
                    <a:p>
                      <a:pPr algn="l">
                        <a:lnSpc>
                          <a:spcPct val="107000"/>
                        </a:lnSpc>
                        <a:spcAft>
                          <a:spcPts val="0"/>
                        </a:spcAft>
                      </a:pPr>
                      <a:endParaRPr lang="fr-FR" sz="110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1254" marR="51254"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a:lnSpc>
                          <a:spcPct val="107000"/>
                        </a:lnSpc>
                        <a:spcAft>
                          <a:spcPts val="0"/>
                        </a:spcAft>
                      </a:pPr>
                      <a:endParaRPr lang="fr-FR" sz="110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1254" marR="51254"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628957540"/>
                  </a:ext>
                </a:extLst>
              </a:tr>
              <a:tr h="180349">
                <a:tc>
                  <a:txBody>
                    <a:bodyPr/>
                    <a:lstStyle/>
                    <a:p>
                      <a:pPr algn="l">
                        <a:lnSpc>
                          <a:spcPct val="107000"/>
                        </a:lnSpc>
                        <a:spcAft>
                          <a:spcPts val="0"/>
                        </a:spcAft>
                      </a:pPr>
                      <a:endParaRPr lang="fr-FR" sz="110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1254" marR="51254"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a:lnSpc>
                          <a:spcPct val="107000"/>
                        </a:lnSpc>
                        <a:spcAft>
                          <a:spcPts val="0"/>
                        </a:spcAft>
                      </a:pPr>
                      <a:endParaRPr lang="fr-FR" sz="1100" dirty="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1254" marR="51254"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15322386"/>
                  </a:ext>
                </a:extLst>
              </a:tr>
            </a:tbl>
          </a:graphicData>
        </a:graphic>
      </p:graphicFrame>
      <p:graphicFrame>
        <p:nvGraphicFramePr>
          <p:cNvPr id="9" name="Tableau 8"/>
          <p:cNvGraphicFramePr>
            <a:graphicFrameLocks noGrp="1"/>
          </p:cNvGraphicFramePr>
          <p:nvPr>
            <p:extLst>
              <p:ext uri="{D42A27DB-BD31-4B8C-83A1-F6EECF244321}">
                <p14:modId xmlns:p14="http://schemas.microsoft.com/office/powerpoint/2010/main" val="1744206831"/>
              </p:ext>
            </p:extLst>
          </p:nvPr>
        </p:nvGraphicFramePr>
        <p:xfrm>
          <a:off x="6949810" y="818190"/>
          <a:ext cx="4215130" cy="4934913"/>
        </p:xfrm>
        <a:graphic>
          <a:graphicData uri="http://schemas.openxmlformats.org/drawingml/2006/table">
            <a:tbl>
              <a:tblPr firstRow="1" firstCol="1" bandRow="1">
                <a:tableStyleId>{5C22544A-7EE6-4342-B048-85BDC9FD1C3A}</a:tableStyleId>
              </a:tblPr>
              <a:tblGrid>
                <a:gridCol w="1413510">
                  <a:extLst>
                    <a:ext uri="{9D8B030D-6E8A-4147-A177-3AD203B41FA5}">
                      <a16:colId xmlns:a16="http://schemas.microsoft.com/office/drawing/2014/main" val="3713231392"/>
                    </a:ext>
                  </a:extLst>
                </a:gridCol>
                <a:gridCol w="2801620">
                  <a:extLst>
                    <a:ext uri="{9D8B030D-6E8A-4147-A177-3AD203B41FA5}">
                      <a16:colId xmlns:a16="http://schemas.microsoft.com/office/drawing/2014/main" val="2315913109"/>
                    </a:ext>
                  </a:extLst>
                </a:gridCol>
              </a:tblGrid>
              <a:tr h="376577">
                <a:tc gridSpan="2">
                  <a:txBody>
                    <a:bodyPr/>
                    <a:lstStyle/>
                    <a:p>
                      <a:pPr algn="l">
                        <a:lnSpc>
                          <a:spcPct val="107000"/>
                        </a:lnSpc>
                        <a:spcAft>
                          <a:spcPts val="0"/>
                        </a:spcAft>
                      </a:pPr>
                      <a:r>
                        <a:rPr lang="fr-FR" sz="1400">
                          <a:solidFill>
                            <a:sysClr val="windowText" lastClr="000000"/>
                          </a:solidFill>
                          <a:effectLst/>
                        </a:rPr>
                        <a:t>Ressources interventionnelles disponibles</a:t>
                      </a:r>
                      <a:endParaRPr lang="fr-FR" sz="140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hMerge="1">
                  <a:txBody>
                    <a:bodyPr/>
                    <a:lstStyle/>
                    <a:p>
                      <a:endParaRPr lang="fr-FR"/>
                    </a:p>
                  </a:txBody>
                  <a:tcPr/>
                </a:tc>
                <a:extLst>
                  <a:ext uri="{0D108BD9-81ED-4DB2-BD59-A6C34878D82A}">
                    <a16:rowId xmlns:a16="http://schemas.microsoft.com/office/drawing/2014/main" val="3895626023"/>
                  </a:ext>
                </a:extLst>
              </a:tr>
              <a:tr h="236455">
                <a:tc>
                  <a:txBody>
                    <a:bodyPr/>
                    <a:lstStyle/>
                    <a:p>
                      <a:pPr algn="l">
                        <a:lnSpc>
                          <a:spcPct val="107000"/>
                        </a:lnSpc>
                        <a:spcAft>
                          <a:spcPts val="0"/>
                        </a:spcAft>
                      </a:pPr>
                      <a:r>
                        <a:rPr lang="fr-FR" sz="1100">
                          <a:solidFill>
                            <a:sysClr val="windowText" lastClr="000000"/>
                          </a:solidFill>
                          <a:effectLst/>
                        </a:rPr>
                        <a:t>Anesthésie :</a:t>
                      </a:r>
                      <a:endParaRPr lang="fr-FR" sz="110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algn="l">
                        <a:lnSpc>
                          <a:spcPct val="107000"/>
                        </a:lnSpc>
                        <a:spcAft>
                          <a:spcPts val="0"/>
                        </a:spcAft>
                      </a:pPr>
                      <a:r>
                        <a:rPr lang="fr-FR" sz="1100">
                          <a:solidFill>
                            <a:sysClr val="windowText" lastClr="000000"/>
                          </a:solidFill>
                          <a:effectLst/>
                        </a:rPr>
                        <a:t>Non</a:t>
                      </a:r>
                      <a:endParaRPr lang="fr-FR" sz="110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mpd="sng">
                      <a:noFill/>
                    </a:lnL>
                    <a:lnR w="12700" cmpd="sng">
                      <a:noFill/>
                    </a:lnR>
                    <a:lnT w="381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127597247"/>
                  </a:ext>
                </a:extLst>
              </a:tr>
              <a:tr h="236455">
                <a:tc gridSpan="2">
                  <a:txBody>
                    <a:bodyPr/>
                    <a:lstStyle/>
                    <a:p>
                      <a:pPr algn="l">
                        <a:lnSpc>
                          <a:spcPct val="107000"/>
                        </a:lnSpc>
                        <a:spcAft>
                          <a:spcPts val="0"/>
                        </a:spcAft>
                      </a:pPr>
                      <a:r>
                        <a:rPr lang="fr-FR" sz="1100" dirty="0">
                          <a:solidFill>
                            <a:sysClr val="windowText" lastClr="000000"/>
                          </a:solidFill>
                          <a:effectLst/>
                        </a:rPr>
                        <a:t>Pour les blocs nerveux périphériques</a:t>
                      </a:r>
                      <a:endParaRPr lang="fr-FR" sz="1100" dirty="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hMerge="1">
                  <a:txBody>
                    <a:bodyPr/>
                    <a:lstStyle/>
                    <a:p>
                      <a:endParaRPr lang="fr-FR"/>
                    </a:p>
                  </a:txBody>
                  <a:tcPr/>
                </a:tc>
                <a:extLst>
                  <a:ext uri="{0D108BD9-81ED-4DB2-BD59-A6C34878D82A}">
                    <a16:rowId xmlns:a16="http://schemas.microsoft.com/office/drawing/2014/main" val="3501179042"/>
                  </a:ext>
                </a:extLst>
              </a:tr>
              <a:tr h="247403">
                <a:tc>
                  <a:txBody>
                    <a:bodyPr/>
                    <a:lstStyle/>
                    <a:p>
                      <a:pPr algn="l">
                        <a:lnSpc>
                          <a:spcPct val="107000"/>
                        </a:lnSpc>
                        <a:spcAft>
                          <a:spcPts val="0"/>
                        </a:spcAft>
                      </a:pPr>
                      <a:r>
                        <a:rPr lang="fr-FR" sz="1100">
                          <a:solidFill>
                            <a:sysClr val="windowText" lastClr="000000"/>
                          </a:solidFill>
                          <a:effectLst/>
                        </a:rPr>
                        <a:t> </a:t>
                      </a:r>
                      <a:endParaRPr lang="fr-FR" sz="110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a:lnSpc>
                          <a:spcPct val="107000"/>
                        </a:lnSpc>
                        <a:spcAft>
                          <a:spcPts val="0"/>
                        </a:spcAft>
                      </a:pPr>
                      <a:r>
                        <a:rPr lang="fr-FR" sz="1100" dirty="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rPr>
                        <a:t>-</a:t>
                      </a:r>
                    </a:p>
                  </a:txBody>
                  <a:tcPr marL="68580" marR="6858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1560564"/>
                  </a:ext>
                </a:extLst>
              </a:tr>
              <a:tr h="236455">
                <a:tc>
                  <a:txBody>
                    <a:bodyPr/>
                    <a:lstStyle/>
                    <a:p>
                      <a:pPr algn="l">
                        <a:lnSpc>
                          <a:spcPct val="107000"/>
                        </a:lnSpc>
                        <a:spcAft>
                          <a:spcPts val="0"/>
                        </a:spcAft>
                      </a:pPr>
                      <a:r>
                        <a:rPr lang="fr-FR" sz="1100">
                          <a:solidFill>
                            <a:sysClr val="windowText" lastClr="000000"/>
                          </a:solidFill>
                          <a:effectLst/>
                        </a:rPr>
                        <a:t> </a:t>
                      </a:r>
                      <a:endParaRPr lang="fr-FR" sz="110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a:lnSpc>
                          <a:spcPct val="107000"/>
                        </a:lnSpc>
                        <a:spcAft>
                          <a:spcPts val="0"/>
                        </a:spcAft>
                      </a:pPr>
                      <a:r>
                        <a:rPr lang="fr-FR" sz="1100">
                          <a:solidFill>
                            <a:sysClr val="windowText" lastClr="000000"/>
                          </a:solidFill>
                          <a:effectLst/>
                        </a:rPr>
                        <a:t> </a:t>
                      </a:r>
                      <a:endParaRPr lang="fr-FR" sz="110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619122172"/>
                  </a:ext>
                </a:extLst>
              </a:tr>
              <a:tr h="236455">
                <a:tc gridSpan="2">
                  <a:txBody>
                    <a:bodyPr/>
                    <a:lstStyle/>
                    <a:p>
                      <a:pPr algn="l">
                        <a:lnSpc>
                          <a:spcPct val="107000"/>
                        </a:lnSpc>
                        <a:spcAft>
                          <a:spcPts val="0"/>
                        </a:spcAft>
                      </a:pPr>
                      <a:r>
                        <a:rPr lang="fr-FR" sz="1100" dirty="0">
                          <a:solidFill>
                            <a:sysClr val="windowText" lastClr="000000"/>
                          </a:solidFill>
                          <a:effectLst/>
                        </a:rPr>
                        <a:t>Pour l’analgésie périmédullaire</a:t>
                      </a:r>
                      <a:endParaRPr lang="fr-FR" sz="1100" dirty="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hMerge="1">
                  <a:txBody>
                    <a:bodyPr/>
                    <a:lstStyle/>
                    <a:p>
                      <a:endParaRPr lang="fr-FR"/>
                    </a:p>
                  </a:txBody>
                  <a:tcPr/>
                </a:tc>
                <a:extLst>
                  <a:ext uri="{0D108BD9-81ED-4DB2-BD59-A6C34878D82A}">
                    <a16:rowId xmlns:a16="http://schemas.microsoft.com/office/drawing/2014/main" val="1931835491"/>
                  </a:ext>
                </a:extLst>
              </a:tr>
              <a:tr h="247403">
                <a:tc>
                  <a:txBody>
                    <a:bodyPr/>
                    <a:lstStyle/>
                    <a:p>
                      <a:pPr algn="l">
                        <a:lnSpc>
                          <a:spcPct val="107000"/>
                        </a:lnSpc>
                        <a:spcAft>
                          <a:spcPts val="0"/>
                        </a:spcAft>
                      </a:pPr>
                      <a:r>
                        <a:rPr lang="fr-FR" sz="1100">
                          <a:solidFill>
                            <a:sysClr val="windowText" lastClr="000000"/>
                          </a:solidFill>
                          <a:effectLst/>
                        </a:rPr>
                        <a:t> </a:t>
                      </a:r>
                      <a:endParaRPr lang="fr-FR" sz="110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a:lnSpc>
                          <a:spcPct val="107000"/>
                        </a:lnSpc>
                        <a:spcAft>
                          <a:spcPts val="0"/>
                        </a:spcAft>
                      </a:pPr>
                      <a:r>
                        <a:rPr lang="fr-FR" sz="1100" dirty="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rPr>
                        <a:t>-</a:t>
                      </a:r>
                    </a:p>
                  </a:txBody>
                  <a:tcPr marL="68580" marR="6858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4052452096"/>
                  </a:ext>
                </a:extLst>
              </a:tr>
              <a:tr h="236455">
                <a:tc>
                  <a:txBody>
                    <a:bodyPr/>
                    <a:lstStyle/>
                    <a:p>
                      <a:pPr algn="l">
                        <a:lnSpc>
                          <a:spcPct val="107000"/>
                        </a:lnSpc>
                        <a:spcAft>
                          <a:spcPts val="0"/>
                        </a:spcAft>
                      </a:pPr>
                      <a:r>
                        <a:rPr lang="fr-FR" sz="1100">
                          <a:solidFill>
                            <a:sysClr val="windowText" lastClr="000000"/>
                          </a:solidFill>
                          <a:effectLst/>
                        </a:rPr>
                        <a:t> </a:t>
                      </a:r>
                      <a:endParaRPr lang="fr-FR" sz="110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a:lnSpc>
                          <a:spcPct val="107000"/>
                        </a:lnSpc>
                        <a:spcAft>
                          <a:spcPts val="0"/>
                        </a:spcAft>
                      </a:pPr>
                      <a:r>
                        <a:rPr lang="fr-FR" sz="1100">
                          <a:solidFill>
                            <a:sysClr val="windowText" lastClr="000000"/>
                          </a:solidFill>
                          <a:effectLst/>
                        </a:rPr>
                        <a:t> </a:t>
                      </a:r>
                      <a:endParaRPr lang="fr-FR" sz="110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768715982"/>
                  </a:ext>
                </a:extLst>
              </a:tr>
              <a:tr h="483859">
                <a:tc gridSpan="2">
                  <a:txBody>
                    <a:bodyPr/>
                    <a:lstStyle/>
                    <a:p>
                      <a:pPr algn="l">
                        <a:lnSpc>
                          <a:spcPct val="107000"/>
                        </a:lnSpc>
                        <a:spcAft>
                          <a:spcPts val="0"/>
                        </a:spcAft>
                      </a:pPr>
                      <a:r>
                        <a:rPr lang="fr-FR" sz="1100" dirty="0">
                          <a:solidFill>
                            <a:sysClr val="windowText" lastClr="000000"/>
                          </a:solidFill>
                          <a:effectLst/>
                        </a:rPr>
                        <a:t>Suivi et gestion des dispositifs à demeure (cathéter périnerveux ou péridural, pompe intrathécale)</a:t>
                      </a:r>
                      <a:endParaRPr lang="fr-FR" sz="1100" dirty="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hMerge="1">
                  <a:txBody>
                    <a:bodyPr/>
                    <a:lstStyle/>
                    <a:p>
                      <a:endParaRPr lang="fr-FR"/>
                    </a:p>
                  </a:txBody>
                  <a:tcPr/>
                </a:tc>
                <a:extLst>
                  <a:ext uri="{0D108BD9-81ED-4DB2-BD59-A6C34878D82A}">
                    <a16:rowId xmlns:a16="http://schemas.microsoft.com/office/drawing/2014/main" val="845410362"/>
                  </a:ext>
                </a:extLst>
              </a:tr>
              <a:tr h="236455">
                <a:tc>
                  <a:txBody>
                    <a:bodyPr/>
                    <a:lstStyle/>
                    <a:p>
                      <a:pPr algn="l">
                        <a:lnSpc>
                          <a:spcPct val="107000"/>
                        </a:lnSpc>
                        <a:spcAft>
                          <a:spcPts val="0"/>
                        </a:spcAft>
                      </a:pPr>
                      <a:r>
                        <a:rPr lang="fr-FR" sz="1100">
                          <a:solidFill>
                            <a:sysClr val="windowText" lastClr="000000"/>
                          </a:solidFill>
                          <a:effectLst/>
                        </a:rPr>
                        <a:t> </a:t>
                      </a:r>
                      <a:endParaRPr lang="fr-FR" sz="110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a:lnSpc>
                          <a:spcPct val="107000"/>
                        </a:lnSpc>
                        <a:spcAft>
                          <a:spcPts val="0"/>
                        </a:spcAft>
                      </a:pPr>
                      <a:r>
                        <a:rPr lang="fr-FR" sz="1100">
                          <a:solidFill>
                            <a:sysClr val="windowText" lastClr="000000"/>
                          </a:solidFill>
                          <a:effectLst/>
                        </a:rPr>
                        <a:t>Non</a:t>
                      </a:r>
                      <a:endParaRPr lang="fr-FR" sz="110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845638604"/>
                  </a:ext>
                </a:extLst>
              </a:tr>
              <a:tr h="236455">
                <a:tc>
                  <a:txBody>
                    <a:bodyPr/>
                    <a:lstStyle/>
                    <a:p>
                      <a:pPr algn="l">
                        <a:lnSpc>
                          <a:spcPct val="107000"/>
                        </a:lnSpc>
                        <a:spcAft>
                          <a:spcPts val="0"/>
                        </a:spcAft>
                      </a:pPr>
                      <a:r>
                        <a:rPr lang="fr-FR" sz="1100">
                          <a:solidFill>
                            <a:sysClr val="windowText" lastClr="000000"/>
                          </a:solidFill>
                          <a:effectLst/>
                        </a:rPr>
                        <a:t> </a:t>
                      </a:r>
                      <a:endParaRPr lang="fr-FR" sz="110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a:lnSpc>
                          <a:spcPct val="107000"/>
                        </a:lnSpc>
                        <a:spcAft>
                          <a:spcPts val="0"/>
                        </a:spcAft>
                      </a:pPr>
                      <a:r>
                        <a:rPr lang="fr-FR" sz="1100">
                          <a:solidFill>
                            <a:sysClr val="windowText" lastClr="000000"/>
                          </a:solidFill>
                          <a:effectLst/>
                        </a:rPr>
                        <a:t> </a:t>
                      </a:r>
                      <a:endParaRPr lang="fr-FR" sz="110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4191171637"/>
                  </a:ext>
                </a:extLst>
              </a:tr>
              <a:tr h="483859">
                <a:tc>
                  <a:txBody>
                    <a:bodyPr/>
                    <a:lstStyle/>
                    <a:p>
                      <a:pPr algn="l">
                        <a:lnSpc>
                          <a:spcPct val="107000"/>
                        </a:lnSpc>
                        <a:spcAft>
                          <a:spcPts val="0"/>
                        </a:spcAft>
                      </a:pPr>
                      <a:r>
                        <a:rPr lang="fr-FR" sz="1100">
                          <a:solidFill>
                            <a:sysClr val="windowText" lastClr="000000"/>
                          </a:solidFill>
                          <a:effectLst/>
                        </a:rPr>
                        <a:t>Radiologie interventionnelle :</a:t>
                      </a:r>
                      <a:endParaRPr lang="fr-FR" sz="110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a:lnSpc>
                          <a:spcPct val="107000"/>
                        </a:lnSpc>
                        <a:spcAft>
                          <a:spcPts val="0"/>
                        </a:spcAft>
                      </a:pPr>
                      <a:r>
                        <a:rPr lang="fr-FR" sz="1100">
                          <a:solidFill>
                            <a:sysClr val="windowText" lastClr="000000"/>
                          </a:solidFill>
                          <a:effectLst/>
                        </a:rPr>
                        <a:t>Oui </a:t>
                      </a:r>
                      <a:endParaRPr lang="fr-FR" sz="110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828721745"/>
                  </a:ext>
                </a:extLst>
              </a:tr>
              <a:tr h="483859">
                <a:tc>
                  <a:txBody>
                    <a:bodyPr/>
                    <a:lstStyle/>
                    <a:p>
                      <a:pPr algn="l">
                        <a:lnSpc>
                          <a:spcPct val="107000"/>
                        </a:lnSpc>
                        <a:spcAft>
                          <a:spcPts val="0"/>
                        </a:spcAft>
                      </a:pPr>
                      <a:r>
                        <a:rPr lang="fr-FR" sz="1100">
                          <a:solidFill>
                            <a:sysClr val="windowText" lastClr="000000"/>
                          </a:solidFill>
                          <a:effectLst/>
                        </a:rPr>
                        <a:t> </a:t>
                      </a:r>
                      <a:endParaRPr lang="fr-FR" sz="110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a:lnSpc>
                          <a:spcPct val="107000"/>
                        </a:lnSpc>
                        <a:spcAft>
                          <a:spcPts val="0"/>
                        </a:spcAft>
                      </a:pPr>
                      <a:r>
                        <a:rPr lang="fr-FR" sz="1100" dirty="0">
                          <a:solidFill>
                            <a:sysClr val="windowText" lastClr="000000"/>
                          </a:solidFill>
                          <a:effectLst/>
                        </a:rPr>
                        <a:t>Embolisation/ chimio-embolisation;</a:t>
                      </a:r>
                    </a:p>
                    <a:p>
                      <a:pPr algn="l">
                        <a:lnSpc>
                          <a:spcPct val="107000"/>
                        </a:lnSpc>
                        <a:spcAft>
                          <a:spcPts val="0"/>
                        </a:spcAft>
                      </a:pPr>
                      <a:r>
                        <a:rPr lang="fr-FR" sz="1100" dirty="0">
                          <a:solidFill>
                            <a:sysClr val="windowText" lastClr="000000"/>
                          </a:solidFill>
                          <a:effectLst/>
                        </a:rPr>
                        <a:t>Cimentoplastie</a:t>
                      </a:r>
                      <a:endParaRPr lang="fr-FR" sz="1100" dirty="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703563663"/>
                  </a:ext>
                </a:extLst>
              </a:tr>
              <a:tr h="236455">
                <a:tc>
                  <a:txBody>
                    <a:bodyPr/>
                    <a:lstStyle/>
                    <a:p>
                      <a:pPr algn="l">
                        <a:lnSpc>
                          <a:spcPct val="107000"/>
                        </a:lnSpc>
                        <a:spcAft>
                          <a:spcPts val="0"/>
                        </a:spcAft>
                      </a:pPr>
                      <a:r>
                        <a:rPr lang="fr-FR" sz="1100">
                          <a:solidFill>
                            <a:sysClr val="windowText" lastClr="000000"/>
                          </a:solidFill>
                          <a:effectLst/>
                        </a:rPr>
                        <a:t> </a:t>
                      </a:r>
                      <a:endParaRPr lang="fr-FR" sz="110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a:lnSpc>
                          <a:spcPct val="107000"/>
                        </a:lnSpc>
                        <a:spcAft>
                          <a:spcPts val="0"/>
                        </a:spcAft>
                      </a:pPr>
                      <a:r>
                        <a:rPr lang="fr-FR" sz="1100">
                          <a:solidFill>
                            <a:sysClr val="windowText" lastClr="000000"/>
                          </a:solidFill>
                          <a:effectLst/>
                        </a:rPr>
                        <a:t> </a:t>
                      </a:r>
                      <a:endParaRPr lang="fr-FR" sz="110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851913080"/>
                  </a:ext>
                </a:extLst>
              </a:tr>
              <a:tr h="236455">
                <a:tc>
                  <a:txBody>
                    <a:bodyPr/>
                    <a:lstStyle/>
                    <a:p>
                      <a:pPr algn="l">
                        <a:lnSpc>
                          <a:spcPct val="107000"/>
                        </a:lnSpc>
                        <a:spcAft>
                          <a:spcPts val="0"/>
                        </a:spcAft>
                      </a:pPr>
                      <a:r>
                        <a:rPr lang="fr-FR" sz="1100">
                          <a:solidFill>
                            <a:sysClr val="windowText" lastClr="000000"/>
                          </a:solidFill>
                          <a:effectLst/>
                        </a:rPr>
                        <a:t>Chirurgie :</a:t>
                      </a:r>
                      <a:endParaRPr lang="fr-FR" sz="110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a:lnSpc>
                          <a:spcPct val="107000"/>
                        </a:lnSpc>
                        <a:spcAft>
                          <a:spcPts val="0"/>
                        </a:spcAft>
                      </a:pPr>
                      <a:r>
                        <a:rPr lang="fr-FR" sz="1100">
                          <a:solidFill>
                            <a:sysClr val="windowText" lastClr="000000"/>
                          </a:solidFill>
                          <a:effectLst/>
                        </a:rPr>
                        <a:t>Non</a:t>
                      </a:r>
                      <a:endParaRPr lang="fr-FR" sz="110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678171509"/>
                  </a:ext>
                </a:extLst>
              </a:tr>
              <a:tr h="247403">
                <a:tc>
                  <a:txBody>
                    <a:bodyPr/>
                    <a:lstStyle/>
                    <a:p>
                      <a:pPr algn="l">
                        <a:lnSpc>
                          <a:spcPct val="107000"/>
                        </a:lnSpc>
                        <a:spcAft>
                          <a:spcPts val="0"/>
                        </a:spcAft>
                      </a:pPr>
                      <a:r>
                        <a:rPr lang="fr-FR" sz="1100">
                          <a:solidFill>
                            <a:sysClr val="windowText" lastClr="000000"/>
                          </a:solidFill>
                          <a:effectLst/>
                        </a:rPr>
                        <a:t> </a:t>
                      </a:r>
                      <a:endParaRPr lang="fr-FR" sz="110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a:lnSpc>
                          <a:spcPct val="107000"/>
                        </a:lnSpc>
                        <a:spcAft>
                          <a:spcPts val="0"/>
                        </a:spcAft>
                      </a:pPr>
                      <a:endParaRPr lang="fr-FR" sz="110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643609213"/>
                  </a:ext>
                </a:extLst>
              </a:tr>
              <a:tr h="236455">
                <a:tc>
                  <a:txBody>
                    <a:bodyPr/>
                    <a:lstStyle/>
                    <a:p>
                      <a:pPr algn="l">
                        <a:lnSpc>
                          <a:spcPct val="107000"/>
                        </a:lnSpc>
                        <a:spcAft>
                          <a:spcPts val="0"/>
                        </a:spcAft>
                      </a:pPr>
                      <a:r>
                        <a:rPr lang="fr-FR" sz="1100">
                          <a:solidFill>
                            <a:sysClr val="windowText" lastClr="000000"/>
                          </a:solidFill>
                          <a:effectLst/>
                        </a:rPr>
                        <a:t> </a:t>
                      </a:r>
                      <a:endParaRPr lang="fr-FR" sz="110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a:lnSpc>
                          <a:spcPct val="107000"/>
                        </a:lnSpc>
                        <a:spcAft>
                          <a:spcPts val="0"/>
                        </a:spcAft>
                      </a:pPr>
                      <a:r>
                        <a:rPr lang="fr-FR" sz="1100" dirty="0">
                          <a:solidFill>
                            <a:sysClr val="windowText" lastClr="000000"/>
                          </a:solidFill>
                          <a:effectLst/>
                        </a:rPr>
                        <a:t> </a:t>
                      </a:r>
                      <a:endParaRPr lang="fr-FR" sz="1100" dirty="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039863194"/>
                  </a:ext>
                </a:extLst>
              </a:tr>
            </a:tbl>
          </a:graphicData>
        </a:graphic>
      </p:graphicFrame>
      <p:sp>
        <p:nvSpPr>
          <p:cNvPr id="13" name="ZoneTexte 12"/>
          <p:cNvSpPr txBox="1"/>
          <p:nvPr/>
        </p:nvSpPr>
        <p:spPr>
          <a:xfrm>
            <a:off x="9525" y="6594559"/>
            <a:ext cx="1646605" cy="253916"/>
          </a:xfrm>
          <a:prstGeom prst="rect">
            <a:avLst/>
          </a:prstGeom>
        </p:spPr>
        <p:txBody>
          <a:bodyPr wrap="none" rtlCol="0">
            <a:spAutoFit/>
          </a:bodyPr>
          <a:lstStyle/>
          <a:p>
            <a:pPr marL="0" indent="0" algn="ctr">
              <a:buNone/>
            </a:pPr>
            <a:r>
              <a:rPr lang="fr-FR" sz="1050" i="1"/>
              <a:t>Enquête DSRC NEON, 2022</a:t>
            </a:r>
          </a:p>
        </p:txBody>
      </p:sp>
      <p:sp>
        <p:nvSpPr>
          <p:cNvPr id="14" name="Ellipse 13"/>
          <p:cNvSpPr/>
          <p:nvPr/>
        </p:nvSpPr>
        <p:spPr>
          <a:xfrm>
            <a:off x="95250" y="175260"/>
            <a:ext cx="788670" cy="668564"/>
          </a:xfrm>
          <a:prstGeom prst="ellipse">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259139891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26" name="Image 2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79833" y="4741545"/>
            <a:ext cx="5149542" cy="1454149"/>
          </a:xfrm>
          <a:prstGeom prst="rect">
            <a:avLst/>
          </a:prstGeom>
        </p:spPr>
      </p:pic>
      <p:pic>
        <p:nvPicPr>
          <p:cNvPr id="30" name="Image 2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79833" y="1033463"/>
            <a:ext cx="5149542" cy="3450655"/>
          </a:xfrm>
          <a:prstGeom prst="rect">
            <a:avLst/>
          </a:prstGeom>
        </p:spPr>
      </p:pic>
      <p:sp>
        <p:nvSpPr>
          <p:cNvPr id="31" name="ZoneTexte 30"/>
          <p:cNvSpPr txBox="1"/>
          <p:nvPr/>
        </p:nvSpPr>
        <p:spPr>
          <a:xfrm>
            <a:off x="1279833" y="301666"/>
            <a:ext cx="2335511" cy="369332"/>
          </a:xfrm>
          <a:prstGeom prst="rect">
            <a:avLst/>
          </a:prstGeom>
        </p:spPr>
        <p:txBody>
          <a:bodyPr wrap="none" rtlCol="0">
            <a:spAutoFit/>
          </a:bodyPr>
          <a:lstStyle/>
          <a:p>
            <a:r>
              <a:rPr lang="fr-FR" b="1" dirty="0"/>
              <a:t>UNEOS (Site Belle-Isle)</a:t>
            </a:r>
            <a:endParaRPr lang="fr-FR" dirty="0"/>
          </a:p>
        </p:txBody>
      </p:sp>
      <p:pic>
        <p:nvPicPr>
          <p:cNvPr id="7" name="Imag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5400000">
            <a:off x="3383446" y="331301"/>
            <a:ext cx="400110" cy="400110"/>
          </a:xfrm>
          <a:prstGeom prst="rect">
            <a:avLst/>
          </a:prstGeom>
        </p:spPr>
      </p:pic>
      <p:pic>
        <p:nvPicPr>
          <p:cNvPr id="8" name="Image 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279833" y="252816"/>
            <a:ext cx="404990" cy="409869"/>
          </a:xfrm>
          <a:prstGeom prst="rect">
            <a:avLst/>
          </a:prstGeom>
        </p:spPr>
      </p:pic>
      <p:sp>
        <p:nvSpPr>
          <p:cNvPr id="11" name="Bouton d'action : Retour 10">
            <a:hlinkClick r:id="rId7" action="ppaction://hlinksldjump" highlightClick="1"/>
          </p:cNvPr>
          <p:cNvSpPr/>
          <p:nvPr/>
        </p:nvSpPr>
        <p:spPr>
          <a:xfrm>
            <a:off x="11604625" y="138516"/>
            <a:ext cx="476250" cy="478595"/>
          </a:xfrm>
          <a:prstGeom prst="actionButtonReturn">
            <a:avLst/>
          </a:prstGeom>
          <a:solidFill>
            <a:srgbClr val="EADB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22" name="Image 21"/>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836409" y="1033462"/>
            <a:ext cx="4328535" cy="2576012"/>
          </a:xfrm>
          <a:prstGeom prst="rect">
            <a:avLst/>
          </a:prstGeom>
        </p:spPr>
      </p:pic>
      <p:pic>
        <p:nvPicPr>
          <p:cNvPr id="23" name="Image 22"/>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6836406" y="3677151"/>
            <a:ext cx="4328535" cy="1337912"/>
          </a:xfrm>
          <a:prstGeom prst="rect">
            <a:avLst/>
          </a:prstGeom>
        </p:spPr>
      </p:pic>
      <p:pic>
        <p:nvPicPr>
          <p:cNvPr id="24" name="Image 23"/>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6836692" y="5092265"/>
            <a:ext cx="4328535" cy="754799"/>
          </a:xfrm>
          <a:prstGeom prst="rect">
            <a:avLst/>
          </a:prstGeom>
        </p:spPr>
      </p:pic>
      <p:sp>
        <p:nvSpPr>
          <p:cNvPr id="18" name="ZoneTexte 17"/>
          <p:cNvSpPr txBox="1"/>
          <p:nvPr/>
        </p:nvSpPr>
        <p:spPr>
          <a:xfrm>
            <a:off x="9525" y="6594559"/>
            <a:ext cx="1646605" cy="253916"/>
          </a:xfrm>
          <a:prstGeom prst="rect">
            <a:avLst/>
          </a:prstGeom>
        </p:spPr>
        <p:txBody>
          <a:bodyPr wrap="none" rtlCol="0">
            <a:spAutoFit/>
          </a:bodyPr>
          <a:lstStyle/>
          <a:p>
            <a:pPr marL="0" indent="0" algn="ctr">
              <a:buNone/>
            </a:pPr>
            <a:r>
              <a:rPr lang="fr-FR" sz="1050" i="1"/>
              <a:t>Enquête DSRC NEON, 2022</a:t>
            </a:r>
          </a:p>
        </p:txBody>
      </p:sp>
      <p:graphicFrame>
        <p:nvGraphicFramePr>
          <p:cNvPr id="9" name="Tableau 8"/>
          <p:cNvGraphicFramePr>
            <a:graphicFrameLocks noGrp="1"/>
          </p:cNvGraphicFramePr>
          <p:nvPr>
            <p:extLst>
              <p:ext uri="{D42A27DB-BD31-4B8C-83A1-F6EECF244321}">
                <p14:modId xmlns:p14="http://schemas.microsoft.com/office/powerpoint/2010/main" val="686548679"/>
              </p:ext>
            </p:extLst>
          </p:nvPr>
        </p:nvGraphicFramePr>
        <p:xfrm>
          <a:off x="1393084" y="819006"/>
          <a:ext cx="5036291" cy="5911937"/>
        </p:xfrm>
        <a:graphic>
          <a:graphicData uri="http://schemas.openxmlformats.org/drawingml/2006/table">
            <a:tbl>
              <a:tblPr firstRow="1" firstCol="1" bandRow="1">
                <a:tableStyleId>{5C22544A-7EE6-4342-B048-85BDC9FD1C3A}</a:tableStyleId>
              </a:tblPr>
              <a:tblGrid>
                <a:gridCol w="2142861">
                  <a:extLst>
                    <a:ext uri="{9D8B030D-6E8A-4147-A177-3AD203B41FA5}">
                      <a16:colId xmlns:a16="http://schemas.microsoft.com/office/drawing/2014/main" val="4239648478"/>
                    </a:ext>
                  </a:extLst>
                </a:gridCol>
                <a:gridCol w="2893430">
                  <a:extLst>
                    <a:ext uri="{9D8B030D-6E8A-4147-A177-3AD203B41FA5}">
                      <a16:colId xmlns:a16="http://schemas.microsoft.com/office/drawing/2014/main" val="1780046122"/>
                    </a:ext>
                  </a:extLst>
                </a:gridCol>
              </a:tblGrid>
              <a:tr h="194480">
                <a:tc gridSpan="2">
                  <a:txBody>
                    <a:bodyPr/>
                    <a:lstStyle/>
                    <a:p>
                      <a:pPr algn="l">
                        <a:lnSpc>
                          <a:spcPct val="107000"/>
                        </a:lnSpc>
                        <a:spcAft>
                          <a:spcPts val="0"/>
                        </a:spcAft>
                      </a:pPr>
                      <a:r>
                        <a:rPr lang="fr-FR" sz="1400">
                          <a:solidFill>
                            <a:sysClr val="windowText" lastClr="000000"/>
                          </a:solidFill>
                          <a:effectLst/>
                        </a:rPr>
                        <a:t>Informations générales</a:t>
                      </a:r>
                      <a:endParaRPr lang="fr-FR" sz="140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5855" marR="45855" marT="0" marB="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hMerge="1">
                  <a:txBody>
                    <a:bodyPr/>
                    <a:lstStyle/>
                    <a:p>
                      <a:endParaRPr lang="fr-FR"/>
                    </a:p>
                  </a:txBody>
                  <a:tcPr/>
                </a:tc>
                <a:extLst>
                  <a:ext uri="{0D108BD9-81ED-4DB2-BD59-A6C34878D82A}">
                    <a16:rowId xmlns:a16="http://schemas.microsoft.com/office/drawing/2014/main" val="2194839150"/>
                  </a:ext>
                </a:extLst>
              </a:tr>
              <a:tr h="632512">
                <a:tc>
                  <a:txBody>
                    <a:bodyPr/>
                    <a:lstStyle/>
                    <a:p>
                      <a:pPr algn="l">
                        <a:lnSpc>
                          <a:spcPct val="107000"/>
                        </a:lnSpc>
                        <a:spcAft>
                          <a:spcPts val="0"/>
                        </a:spcAft>
                      </a:pPr>
                      <a:r>
                        <a:rPr lang="fr-FR" sz="1100">
                          <a:solidFill>
                            <a:sysClr val="windowText" lastClr="000000"/>
                          </a:solidFill>
                          <a:effectLst/>
                        </a:rPr>
                        <a:t> Médecin responsable :</a:t>
                      </a:r>
                      <a:endParaRPr lang="fr-FR" sz="110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5855" marR="45855" marT="0" marB="0">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algn="l">
                        <a:lnSpc>
                          <a:spcPct val="107000"/>
                        </a:lnSpc>
                        <a:spcAft>
                          <a:spcPts val="0"/>
                        </a:spcAft>
                      </a:pPr>
                      <a:r>
                        <a:rPr lang="fr-FR" sz="1100">
                          <a:solidFill>
                            <a:sysClr val="windowText" lastClr="000000"/>
                          </a:solidFill>
                          <a:effectLst/>
                        </a:rPr>
                        <a:t>Dr Pierre MATHIS</a:t>
                      </a:r>
                    </a:p>
                    <a:p>
                      <a:pPr algn="l">
                        <a:lnSpc>
                          <a:spcPct val="107000"/>
                        </a:lnSpc>
                        <a:spcAft>
                          <a:spcPts val="0"/>
                        </a:spcAft>
                      </a:pPr>
                      <a:r>
                        <a:rPr lang="fr-FR" sz="1100">
                          <a:solidFill>
                            <a:sysClr val="windowText" lastClr="000000"/>
                          </a:solidFill>
                          <a:effectLst/>
                        </a:rPr>
                        <a:t>Dr Manuel DORON</a:t>
                      </a:r>
                    </a:p>
                    <a:p>
                      <a:pPr algn="l">
                        <a:lnSpc>
                          <a:spcPct val="107000"/>
                        </a:lnSpc>
                        <a:spcAft>
                          <a:spcPts val="0"/>
                        </a:spcAft>
                      </a:pPr>
                      <a:r>
                        <a:rPr lang="fr-FR" sz="1100">
                          <a:solidFill>
                            <a:sysClr val="windowText" lastClr="000000"/>
                          </a:solidFill>
                          <a:effectLst/>
                        </a:rPr>
                        <a:t>Dr Fanny BRUNET </a:t>
                      </a:r>
                    </a:p>
                    <a:p>
                      <a:pPr algn="l">
                        <a:lnSpc>
                          <a:spcPct val="107000"/>
                        </a:lnSpc>
                        <a:spcAft>
                          <a:spcPts val="0"/>
                        </a:spcAft>
                      </a:pPr>
                      <a:r>
                        <a:rPr lang="fr-FR" sz="1100">
                          <a:solidFill>
                            <a:sysClr val="windowText" lastClr="000000"/>
                          </a:solidFill>
                          <a:effectLst/>
                        </a:rPr>
                        <a:t>Dr Chloé WENDEL </a:t>
                      </a:r>
                      <a:endParaRPr lang="fr-FR" sz="110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5855" marR="45855" marT="0" marB="0">
                    <a:lnL w="12700" cmpd="sng">
                      <a:noFill/>
                    </a:lnL>
                    <a:lnR w="12700" cmpd="sng">
                      <a:noFill/>
                    </a:lnR>
                    <a:lnT w="381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978825317"/>
                  </a:ext>
                </a:extLst>
              </a:tr>
              <a:tr h="152822">
                <a:tc>
                  <a:txBody>
                    <a:bodyPr/>
                    <a:lstStyle/>
                    <a:p>
                      <a:pPr algn="l">
                        <a:lnSpc>
                          <a:spcPct val="107000"/>
                        </a:lnSpc>
                        <a:spcAft>
                          <a:spcPts val="0"/>
                        </a:spcAft>
                      </a:pPr>
                      <a:r>
                        <a:rPr lang="fr-FR" sz="1100">
                          <a:solidFill>
                            <a:sysClr val="windowText" lastClr="000000"/>
                          </a:solidFill>
                          <a:effectLst/>
                        </a:rPr>
                        <a:t> </a:t>
                      </a:r>
                      <a:endParaRPr lang="fr-FR" sz="110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5855" marR="45855"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a:lnSpc>
                          <a:spcPct val="107000"/>
                        </a:lnSpc>
                        <a:spcAft>
                          <a:spcPts val="0"/>
                        </a:spcAft>
                      </a:pPr>
                      <a:r>
                        <a:rPr lang="fr-FR" sz="1100">
                          <a:solidFill>
                            <a:sysClr val="windowText" lastClr="000000"/>
                          </a:solidFill>
                          <a:effectLst/>
                        </a:rPr>
                        <a:t> </a:t>
                      </a:r>
                      <a:endParaRPr lang="fr-FR" sz="110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5855" marR="45855"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149380025"/>
                  </a:ext>
                </a:extLst>
              </a:tr>
              <a:tr h="152822">
                <a:tc>
                  <a:txBody>
                    <a:bodyPr/>
                    <a:lstStyle/>
                    <a:p>
                      <a:pPr algn="l">
                        <a:lnSpc>
                          <a:spcPct val="107000"/>
                        </a:lnSpc>
                        <a:spcAft>
                          <a:spcPts val="0"/>
                        </a:spcAft>
                      </a:pPr>
                      <a:r>
                        <a:rPr lang="fr-FR" sz="1100">
                          <a:solidFill>
                            <a:sysClr val="windowText" lastClr="000000"/>
                          </a:solidFill>
                          <a:effectLst/>
                        </a:rPr>
                        <a:t>Labellisation SDC :</a:t>
                      </a:r>
                      <a:endParaRPr lang="fr-FR" sz="110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5855" marR="45855"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a:lnSpc>
                          <a:spcPct val="107000"/>
                        </a:lnSpc>
                        <a:spcAft>
                          <a:spcPts val="0"/>
                        </a:spcAft>
                      </a:pPr>
                      <a:r>
                        <a:rPr lang="fr-FR" sz="1100">
                          <a:solidFill>
                            <a:sysClr val="windowText" lastClr="000000"/>
                          </a:solidFill>
                          <a:effectLst/>
                        </a:rPr>
                        <a:t>Centre</a:t>
                      </a:r>
                      <a:endParaRPr lang="fr-FR" sz="110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5855" marR="45855"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14443637"/>
                  </a:ext>
                </a:extLst>
              </a:tr>
              <a:tr h="152822">
                <a:tc>
                  <a:txBody>
                    <a:bodyPr/>
                    <a:lstStyle/>
                    <a:p>
                      <a:pPr algn="l">
                        <a:lnSpc>
                          <a:spcPct val="107000"/>
                        </a:lnSpc>
                        <a:spcAft>
                          <a:spcPts val="0"/>
                        </a:spcAft>
                      </a:pPr>
                      <a:r>
                        <a:rPr lang="fr-FR" sz="1100">
                          <a:solidFill>
                            <a:sysClr val="windowText" lastClr="000000"/>
                          </a:solidFill>
                          <a:effectLst/>
                        </a:rPr>
                        <a:t>Type pédiatrique :</a:t>
                      </a:r>
                      <a:endParaRPr lang="fr-FR" sz="110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5855" marR="45855"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a:lnSpc>
                          <a:spcPct val="107000"/>
                        </a:lnSpc>
                        <a:spcAft>
                          <a:spcPts val="0"/>
                        </a:spcAft>
                      </a:pPr>
                      <a:r>
                        <a:rPr lang="fr-FR" sz="1100" dirty="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rPr>
                        <a:t>-</a:t>
                      </a:r>
                    </a:p>
                  </a:txBody>
                  <a:tcPr marL="45855" marR="45855"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611031722"/>
                  </a:ext>
                </a:extLst>
              </a:tr>
              <a:tr h="152822">
                <a:tc>
                  <a:txBody>
                    <a:bodyPr/>
                    <a:lstStyle/>
                    <a:p>
                      <a:pPr algn="l">
                        <a:lnSpc>
                          <a:spcPct val="107000"/>
                        </a:lnSpc>
                        <a:spcAft>
                          <a:spcPts val="0"/>
                        </a:spcAft>
                      </a:pPr>
                      <a:r>
                        <a:rPr lang="fr-FR" sz="1100">
                          <a:solidFill>
                            <a:sysClr val="windowText" lastClr="000000"/>
                          </a:solidFill>
                          <a:effectLst/>
                        </a:rPr>
                        <a:t>Type oncologique :</a:t>
                      </a:r>
                      <a:endParaRPr lang="fr-FR" sz="110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5855" marR="45855"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a:lnSpc>
                          <a:spcPct val="107000"/>
                        </a:lnSpc>
                        <a:spcAft>
                          <a:spcPts val="0"/>
                        </a:spcAft>
                      </a:pPr>
                      <a:r>
                        <a:rPr lang="fr-FR" sz="1100" dirty="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rPr>
                        <a:t>-</a:t>
                      </a:r>
                    </a:p>
                  </a:txBody>
                  <a:tcPr marL="45855" marR="45855"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340357123"/>
                  </a:ext>
                </a:extLst>
              </a:tr>
              <a:tr h="152822">
                <a:tc>
                  <a:txBody>
                    <a:bodyPr/>
                    <a:lstStyle/>
                    <a:p>
                      <a:pPr algn="l">
                        <a:lnSpc>
                          <a:spcPct val="107000"/>
                        </a:lnSpc>
                        <a:spcAft>
                          <a:spcPts val="0"/>
                        </a:spcAft>
                      </a:pPr>
                      <a:r>
                        <a:rPr lang="fr-FR" sz="1100">
                          <a:solidFill>
                            <a:sysClr val="windowText" lastClr="000000"/>
                          </a:solidFill>
                          <a:effectLst/>
                        </a:rPr>
                        <a:t> </a:t>
                      </a:r>
                      <a:endParaRPr lang="fr-FR" sz="110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5855" marR="45855"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a:lnSpc>
                          <a:spcPct val="107000"/>
                        </a:lnSpc>
                        <a:spcAft>
                          <a:spcPts val="0"/>
                        </a:spcAft>
                      </a:pPr>
                      <a:r>
                        <a:rPr lang="fr-FR" sz="1100">
                          <a:solidFill>
                            <a:sysClr val="windowText" lastClr="000000"/>
                          </a:solidFill>
                          <a:effectLst/>
                        </a:rPr>
                        <a:t> </a:t>
                      </a:r>
                      <a:endParaRPr lang="fr-FR" sz="110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5855" marR="45855"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806150814"/>
                  </a:ext>
                </a:extLst>
              </a:tr>
              <a:tr h="472615">
                <a:tc>
                  <a:txBody>
                    <a:bodyPr/>
                    <a:lstStyle/>
                    <a:p>
                      <a:pPr algn="l">
                        <a:lnSpc>
                          <a:spcPct val="107000"/>
                        </a:lnSpc>
                        <a:spcAft>
                          <a:spcPts val="0"/>
                        </a:spcAft>
                      </a:pPr>
                      <a:r>
                        <a:rPr lang="fr-FR" sz="1100">
                          <a:solidFill>
                            <a:sysClr val="windowText" lastClr="000000"/>
                          </a:solidFill>
                          <a:effectLst/>
                        </a:rPr>
                        <a:t>Adressage :</a:t>
                      </a:r>
                      <a:endParaRPr lang="fr-FR" sz="110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5855" marR="45855"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a:lnSpc>
                          <a:spcPct val="107000"/>
                        </a:lnSpc>
                        <a:spcAft>
                          <a:spcPts val="0"/>
                        </a:spcAft>
                      </a:pPr>
                      <a:r>
                        <a:rPr lang="fr-FR" sz="1100">
                          <a:solidFill>
                            <a:sysClr val="windowText" lastClr="000000"/>
                          </a:solidFill>
                          <a:effectLst/>
                        </a:rPr>
                        <a:t>Filière interne à la structure;</a:t>
                      </a:r>
                    </a:p>
                    <a:p>
                      <a:pPr algn="l">
                        <a:lnSpc>
                          <a:spcPct val="107000"/>
                        </a:lnSpc>
                        <a:spcAft>
                          <a:spcPts val="0"/>
                        </a:spcAft>
                      </a:pPr>
                      <a:r>
                        <a:rPr lang="fr-FR" sz="1100">
                          <a:solidFill>
                            <a:sysClr val="windowText" lastClr="000000"/>
                          </a:solidFill>
                          <a:effectLst/>
                        </a:rPr>
                        <a:t>Filière inter-établissements;</a:t>
                      </a:r>
                    </a:p>
                    <a:p>
                      <a:pPr algn="l">
                        <a:lnSpc>
                          <a:spcPct val="107000"/>
                        </a:lnSpc>
                        <a:spcAft>
                          <a:spcPts val="0"/>
                        </a:spcAft>
                      </a:pPr>
                      <a:r>
                        <a:rPr lang="fr-FR" sz="1100">
                          <a:solidFill>
                            <a:sysClr val="windowText" lastClr="000000"/>
                          </a:solidFill>
                          <a:effectLst/>
                        </a:rPr>
                        <a:t>Adressage direct Ville-Hôpital</a:t>
                      </a:r>
                      <a:endParaRPr lang="fr-FR" sz="110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5855" marR="45855"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872322371"/>
                  </a:ext>
                </a:extLst>
              </a:tr>
              <a:tr h="152822">
                <a:tc>
                  <a:txBody>
                    <a:bodyPr/>
                    <a:lstStyle/>
                    <a:p>
                      <a:pPr algn="l">
                        <a:lnSpc>
                          <a:spcPct val="107000"/>
                        </a:lnSpc>
                        <a:spcAft>
                          <a:spcPts val="0"/>
                        </a:spcAft>
                      </a:pPr>
                      <a:r>
                        <a:rPr lang="fr-FR" sz="1100">
                          <a:solidFill>
                            <a:sysClr val="windowText" lastClr="000000"/>
                          </a:solidFill>
                          <a:effectLst/>
                        </a:rPr>
                        <a:t> </a:t>
                      </a:r>
                      <a:endParaRPr lang="fr-FR" sz="110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5855" marR="45855"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a:lnSpc>
                          <a:spcPct val="107000"/>
                        </a:lnSpc>
                        <a:spcAft>
                          <a:spcPts val="0"/>
                        </a:spcAft>
                      </a:pPr>
                      <a:r>
                        <a:rPr lang="fr-FR" sz="1100">
                          <a:solidFill>
                            <a:sysClr val="windowText" lastClr="000000"/>
                          </a:solidFill>
                          <a:effectLst/>
                        </a:rPr>
                        <a:t> </a:t>
                      </a:r>
                      <a:endParaRPr lang="fr-FR" sz="110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5855" marR="45855"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534910525"/>
                  </a:ext>
                </a:extLst>
              </a:tr>
              <a:tr h="312719">
                <a:tc>
                  <a:txBody>
                    <a:bodyPr/>
                    <a:lstStyle/>
                    <a:p>
                      <a:pPr algn="l">
                        <a:lnSpc>
                          <a:spcPct val="107000"/>
                        </a:lnSpc>
                        <a:spcAft>
                          <a:spcPts val="0"/>
                        </a:spcAft>
                      </a:pPr>
                      <a:r>
                        <a:rPr lang="fr-FR" sz="1100">
                          <a:solidFill>
                            <a:sysClr val="windowText" lastClr="000000"/>
                          </a:solidFill>
                          <a:effectLst/>
                        </a:rPr>
                        <a:t>Partenariat / En lien avec :</a:t>
                      </a:r>
                      <a:endParaRPr lang="fr-FR" sz="110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5855" marR="45855"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a:lnSpc>
                          <a:spcPct val="107000"/>
                        </a:lnSpc>
                        <a:spcAft>
                          <a:spcPts val="0"/>
                        </a:spcAft>
                      </a:pPr>
                      <a:r>
                        <a:rPr lang="fr-FR" sz="1100">
                          <a:solidFill>
                            <a:sysClr val="windowText" lastClr="000000"/>
                          </a:solidFill>
                          <a:effectLst/>
                        </a:rPr>
                        <a:t>Pour les patients sous traitement anti-cancéreux </a:t>
                      </a:r>
                      <a:r>
                        <a:rPr lang="fr-FR" sz="1100">
                          <a:solidFill>
                            <a:sysClr val="windowText" lastClr="000000"/>
                          </a:solidFill>
                          <a:effectLst/>
                          <a:sym typeface="Wingdings" panose="05000000000000000000" pitchFamily="2" charset="2"/>
                        </a:rPr>
                        <a:t> </a:t>
                      </a:r>
                      <a:r>
                        <a:rPr lang="fr-FR" sz="1100">
                          <a:solidFill>
                            <a:sysClr val="windowText" lastClr="000000"/>
                          </a:solidFill>
                          <a:effectLst/>
                        </a:rPr>
                        <a:t>Hôpital Robert Schuman</a:t>
                      </a:r>
                      <a:endParaRPr lang="fr-FR" sz="110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5855" marR="45855"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868425096"/>
                  </a:ext>
                </a:extLst>
              </a:tr>
              <a:tr h="152822">
                <a:tc>
                  <a:txBody>
                    <a:bodyPr/>
                    <a:lstStyle/>
                    <a:p>
                      <a:pPr algn="l">
                        <a:lnSpc>
                          <a:spcPct val="107000"/>
                        </a:lnSpc>
                        <a:spcAft>
                          <a:spcPts val="0"/>
                        </a:spcAft>
                      </a:pPr>
                      <a:r>
                        <a:rPr lang="fr-FR" sz="1100">
                          <a:solidFill>
                            <a:sysClr val="windowText" lastClr="000000"/>
                          </a:solidFill>
                          <a:effectLst/>
                        </a:rPr>
                        <a:t> </a:t>
                      </a:r>
                      <a:endParaRPr lang="fr-FR" sz="110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5855" marR="45855"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a:lnSpc>
                          <a:spcPct val="107000"/>
                        </a:lnSpc>
                        <a:spcAft>
                          <a:spcPts val="0"/>
                        </a:spcAft>
                      </a:pPr>
                      <a:r>
                        <a:rPr lang="fr-FR" sz="1100">
                          <a:solidFill>
                            <a:sysClr val="windowText" lastClr="000000"/>
                          </a:solidFill>
                          <a:effectLst/>
                        </a:rPr>
                        <a:t> </a:t>
                      </a:r>
                      <a:endParaRPr lang="fr-FR" sz="110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5855" marR="45855"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568144513"/>
                  </a:ext>
                </a:extLst>
              </a:tr>
              <a:tr h="194480">
                <a:tc>
                  <a:txBody>
                    <a:bodyPr/>
                    <a:lstStyle/>
                    <a:p>
                      <a:pPr algn="l">
                        <a:lnSpc>
                          <a:spcPct val="107000"/>
                        </a:lnSpc>
                        <a:spcAft>
                          <a:spcPts val="0"/>
                        </a:spcAft>
                      </a:pPr>
                      <a:r>
                        <a:rPr lang="fr-FR" sz="1400">
                          <a:solidFill>
                            <a:sysClr val="windowText" lastClr="000000"/>
                          </a:solidFill>
                          <a:effectLst/>
                        </a:rPr>
                        <a:t>RCP Douleur</a:t>
                      </a:r>
                      <a:endParaRPr lang="fr-FR" sz="140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5855" marR="45855"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a:lnSpc>
                          <a:spcPct val="107000"/>
                        </a:lnSpc>
                        <a:spcAft>
                          <a:spcPts val="0"/>
                        </a:spcAft>
                      </a:pPr>
                      <a:r>
                        <a:rPr lang="fr-FR" sz="1100" dirty="0">
                          <a:solidFill>
                            <a:sysClr val="windowText" lastClr="000000"/>
                          </a:solidFill>
                          <a:effectLst/>
                        </a:rPr>
                        <a:t> -</a:t>
                      </a:r>
                      <a:endParaRPr lang="fr-FR" sz="1100" dirty="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5855" marR="45855"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11522213"/>
                  </a:ext>
                </a:extLst>
              </a:tr>
              <a:tr h="152822">
                <a:tc>
                  <a:txBody>
                    <a:bodyPr/>
                    <a:lstStyle/>
                    <a:p>
                      <a:pPr algn="l">
                        <a:lnSpc>
                          <a:spcPct val="107000"/>
                        </a:lnSpc>
                        <a:spcAft>
                          <a:spcPts val="0"/>
                        </a:spcAft>
                      </a:pPr>
                      <a:r>
                        <a:rPr lang="fr-FR" sz="1100" dirty="0">
                          <a:solidFill>
                            <a:sysClr val="windowText" lastClr="000000"/>
                          </a:solidFill>
                          <a:effectLst/>
                        </a:rPr>
                        <a:t> </a:t>
                      </a:r>
                      <a:endParaRPr lang="fr-FR" sz="1100" dirty="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5855" marR="45855"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a:lnSpc>
                          <a:spcPct val="107000"/>
                        </a:lnSpc>
                        <a:spcAft>
                          <a:spcPts val="0"/>
                        </a:spcAft>
                      </a:pPr>
                      <a:r>
                        <a:rPr lang="fr-FR" sz="1100">
                          <a:solidFill>
                            <a:sysClr val="windowText" lastClr="000000"/>
                          </a:solidFill>
                          <a:effectLst/>
                        </a:rPr>
                        <a:t> </a:t>
                      </a:r>
                      <a:endParaRPr lang="fr-FR" sz="110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5855" marR="45855"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72219386"/>
                  </a:ext>
                </a:extLst>
              </a:tr>
              <a:tr h="152822">
                <a:tc>
                  <a:txBody>
                    <a:bodyPr/>
                    <a:lstStyle/>
                    <a:p>
                      <a:pPr algn="l">
                        <a:lnSpc>
                          <a:spcPct val="107000"/>
                        </a:lnSpc>
                        <a:spcAft>
                          <a:spcPts val="0"/>
                        </a:spcAft>
                      </a:pPr>
                      <a:r>
                        <a:rPr lang="fr-FR" sz="1100">
                          <a:solidFill>
                            <a:sysClr val="windowText" lastClr="000000"/>
                          </a:solidFill>
                          <a:effectLst/>
                        </a:rPr>
                        <a:t> </a:t>
                      </a:r>
                      <a:endParaRPr lang="fr-FR" sz="110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5855" marR="45855"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a:lnSpc>
                          <a:spcPct val="107000"/>
                        </a:lnSpc>
                        <a:spcAft>
                          <a:spcPts val="0"/>
                        </a:spcAft>
                      </a:pPr>
                      <a:r>
                        <a:rPr lang="fr-FR" sz="1100">
                          <a:solidFill>
                            <a:sysClr val="windowText" lastClr="000000"/>
                          </a:solidFill>
                          <a:effectLst/>
                        </a:rPr>
                        <a:t> </a:t>
                      </a:r>
                      <a:endParaRPr lang="fr-FR" sz="110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5855" marR="45855"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937572190"/>
                  </a:ext>
                </a:extLst>
              </a:tr>
              <a:tr h="194480">
                <a:tc gridSpan="2">
                  <a:txBody>
                    <a:bodyPr/>
                    <a:lstStyle/>
                    <a:p>
                      <a:pPr algn="l">
                        <a:lnSpc>
                          <a:spcPct val="107000"/>
                        </a:lnSpc>
                        <a:spcAft>
                          <a:spcPts val="0"/>
                        </a:spcAft>
                      </a:pPr>
                      <a:r>
                        <a:rPr lang="fr-FR" sz="1400" dirty="0">
                          <a:solidFill>
                            <a:sysClr val="windowText" lastClr="000000"/>
                          </a:solidFill>
                          <a:effectLst/>
                        </a:rPr>
                        <a:t>Contact</a:t>
                      </a:r>
                      <a:endParaRPr lang="fr-FR" sz="1400" dirty="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5855" marR="45855"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hMerge="1">
                  <a:txBody>
                    <a:bodyPr/>
                    <a:lstStyle/>
                    <a:p>
                      <a:endParaRPr lang="fr-FR"/>
                    </a:p>
                  </a:txBody>
                  <a:tcPr/>
                </a:tc>
                <a:extLst>
                  <a:ext uri="{0D108BD9-81ED-4DB2-BD59-A6C34878D82A}">
                    <a16:rowId xmlns:a16="http://schemas.microsoft.com/office/drawing/2014/main" val="4148421590"/>
                  </a:ext>
                </a:extLst>
              </a:tr>
              <a:tr h="312719">
                <a:tc>
                  <a:txBody>
                    <a:bodyPr/>
                    <a:lstStyle/>
                    <a:p>
                      <a:pPr algn="l">
                        <a:lnSpc>
                          <a:spcPct val="107000"/>
                        </a:lnSpc>
                        <a:spcAft>
                          <a:spcPts val="0"/>
                        </a:spcAft>
                      </a:pPr>
                      <a:r>
                        <a:rPr lang="fr-FR" sz="1100">
                          <a:solidFill>
                            <a:sysClr val="windowText" lastClr="000000"/>
                          </a:solidFill>
                          <a:effectLst/>
                        </a:rPr>
                        <a:t>Adresse :</a:t>
                      </a:r>
                      <a:endParaRPr lang="fr-FR" sz="110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5855" marR="45855"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a:lnSpc>
                          <a:spcPct val="107000"/>
                        </a:lnSpc>
                        <a:spcAft>
                          <a:spcPts val="0"/>
                        </a:spcAft>
                      </a:pPr>
                      <a:r>
                        <a:rPr lang="fr-FR" sz="1100">
                          <a:solidFill>
                            <a:sysClr val="windowText" lastClr="000000"/>
                          </a:solidFill>
                          <a:effectLst/>
                        </a:rPr>
                        <a:t>2 rue belle-isle</a:t>
                      </a:r>
                    </a:p>
                    <a:p>
                      <a:pPr algn="l">
                        <a:lnSpc>
                          <a:spcPct val="107000"/>
                        </a:lnSpc>
                        <a:spcAft>
                          <a:spcPts val="0"/>
                        </a:spcAft>
                      </a:pPr>
                      <a:r>
                        <a:rPr lang="fr-FR" sz="1100">
                          <a:solidFill>
                            <a:sysClr val="windowText" lastClr="000000"/>
                          </a:solidFill>
                          <a:effectLst/>
                        </a:rPr>
                        <a:t>57045 METZ</a:t>
                      </a:r>
                      <a:endParaRPr lang="fr-FR" sz="110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5855" marR="45855"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92260184"/>
                  </a:ext>
                </a:extLst>
              </a:tr>
              <a:tr h="152822">
                <a:tc>
                  <a:txBody>
                    <a:bodyPr/>
                    <a:lstStyle/>
                    <a:p>
                      <a:pPr algn="l">
                        <a:lnSpc>
                          <a:spcPct val="107000"/>
                        </a:lnSpc>
                        <a:spcAft>
                          <a:spcPts val="0"/>
                        </a:spcAft>
                      </a:pPr>
                      <a:r>
                        <a:rPr lang="fr-FR" sz="1100">
                          <a:solidFill>
                            <a:sysClr val="windowText" lastClr="000000"/>
                          </a:solidFill>
                          <a:effectLst/>
                        </a:rPr>
                        <a:t> </a:t>
                      </a:r>
                      <a:endParaRPr lang="fr-FR" sz="110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5855" marR="45855"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a:lnSpc>
                          <a:spcPct val="107000"/>
                        </a:lnSpc>
                        <a:spcAft>
                          <a:spcPts val="0"/>
                        </a:spcAft>
                      </a:pPr>
                      <a:r>
                        <a:rPr lang="fr-FR" sz="1100">
                          <a:solidFill>
                            <a:sysClr val="windowText" lastClr="000000"/>
                          </a:solidFill>
                          <a:effectLst/>
                        </a:rPr>
                        <a:t> </a:t>
                      </a:r>
                      <a:endParaRPr lang="fr-FR" sz="110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5855" marR="45855"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303328"/>
                  </a:ext>
                </a:extLst>
              </a:tr>
              <a:tr h="312719">
                <a:tc>
                  <a:txBody>
                    <a:bodyPr/>
                    <a:lstStyle/>
                    <a:p>
                      <a:pPr algn="l">
                        <a:lnSpc>
                          <a:spcPct val="107000"/>
                        </a:lnSpc>
                        <a:spcAft>
                          <a:spcPts val="0"/>
                        </a:spcAft>
                      </a:pPr>
                      <a:r>
                        <a:rPr lang="fr-FR" sz="1100">
                          <a:solidFill>
                            <a:sysClr val="windowText" lastClr="000000"/>
                          </a:solidFill>
                          <a:effectLst/>
                        </a:rPr>
                        <a:t>Accueil téléphonique :</a:t>
                      </a:r>
                      <a:endParaRPr lang="fr-FR" sz="110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5855" marR="45855"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a:lnSpc>
                          <a:spcPct val="107000"/>
                        </a:lnSpc>
                        <a:spcAft>
                          <a:spcPts val="0"/>
                        </a:spcAft>
                      </a:pPr>
                      <a:r>
                        <a:rPr lang="fr-FR" sz="1100">
                          <a:solidFill>
                            <a:sysClr val="windowText" lastClr="000000"/>
                          </a:solidFill>
                          <a:effectLst/>
                        </a:rPr>
                        <a:t>03 57 84 14 39</a:t>
                      </a:r>
                    </a:p>
                    <a:p>
                      <a:pPr algn="l">
                        <a:lnSpc>
                          <a:spcPct val="107000"/>
                        </a:lnSpc>
                        <a:spcAft>
                          <a:spcPts val="0"/>
                        </a:spcAft>
                      </a:pPr>
                      <a:r>
                        <a:rPr lang="fr-FR" sz="1100">
                          <a:solidFill>
                            <a:sysClr val="windowText" lastClr="000000"/>
                          </a:solidFill>
                          <a:effectLst/>
                        </a:rPr>
                        <a:t>03 57 84 14 43 </a:t>
                      </a:r>
                      <a:endParaRPr lang="fr-FR" sz="110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5855" marR="45855"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573374335"/>
                  </a:ext>
                </a:extLst>
              </a:tr>
              <a:tr h="152822">
                <a:tc>
                  <a:txBody>
                    <a:bodyPr/>
                    <a:lstStyle/>
                    <a:p>
                      <a:pPr algn="l">
                        <a:lnSpc>
                          <a:spcPct val="107000"/>
                        </a:lnSpc>
                        <a:spcAft>
                          <a:spcPts val="0"/>
                        </a:spcAft>
                      </a:pPr>
                      <a:r>
                        <a:rPr lang="fr-FR" sz="1100">
                          <a:solidFill>
                            <a:sysClr val="windowText" lastClr="000000"/>
                          </a:solidFill>
                          <a:effectLst/>
                        </a:rPr>
                        <a:t> </a:t>
                      </a:r>
                      <a:endParaRPr lang="fr-FR" sz="110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5855" marR="45855"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a:lnSpc>
                          <a:spcPct val="107000"/>
                        </a:lnSpc>
                        <a:spcAft>
                          <a:spcPts val="0"/>
                        </a:spcAft>
                      </a:pPr>
                      <a:r>
                        <a:rPr lang="fr-FR" sz="1100">
                          <a:solidFill>
                            <a:sysClr val="windowText" lastClr="000000"/>
                          </a:solidFill>
                          <a:effectLst/>
                        </a:rPr>
                        <a:t>8h - 17h</a:t>
                      </a:r>
                      <a:endParaRPr lang="fr-FR" sz="110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5855" marR="45855"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815384074"/>
                  </a:ext>
                </a:extLst>
              </a:tr>
              <a:tr h="152822">
                <a:tc>
                  <a:txBody>
                    <a:bodyPr/>
                    <a:lstStyle/>
                    <a:p>
                      <a:pPr algn="l">
                        <a:lnSpc>
                          <a:spcPct val="107000"/>
                        </a:lnSpc>
                        <a:spcAft>
                          <a:spcPts val="0"/>
                        </a:spcAft>
                      </a:pPr>
                      <a:r>
                        <a:rPr lang="fr-FR" sz="1100">
                          <a:solidFill>
                            <a:sysClr val="windowText" lastClr="000000"/>
                          </a:solidFill>
                          <a:effectLst/>
                        </a:rPr>
                        <a:t> </a:t>
                      </a:r>
                      <a:endParaRPr lang="fr-FR" sz="110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5855" marR="45855"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a:lnSpc>
                          <a:spcPct val="107000"/>
                        </a:lnSpc>
                        <a:spcAft>
                          <a:spcPts val="0"/>
                        </a:spcAft>
                      </a:pPr>
                      <a:r>
                        <a:rPr lang="fr-FR" sz="1100">
                          <a:solidFill>
                            <a:sysClr val="windowText" lastClr="000000"/>
                          </a:solidFill>
                          <a:effectLst/>
                        </a:rPr>
                        <a:t> </a:t>
                      </a:r>
                      <a:endParaRPr lang="fr-FR" sz="110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5855" marR="45855"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861231440"/>
                  </a:ext>
                </a:extLst>
              </a:tr>
              <a:tr h="152822">
                <a:tc>
                  <a:txBody>
                    <a:bodyPr/>
                    <a:lstStyle/>
                    <a:p>
                      <a:pPr algn="l">
                        <a:lnSpc>
                          <a:spcPct val="107000"/>
                        </a:lnSpc>
                        <a:spcAft>
                          <a:spcPts val="0"/>
                        </a:spcAft>
                      </a:pPr>
                      <a:r>
                        <a:rPr lang="fr-FR" sz="1100">
                          <a:solidFill>
                            <a:sysClr val="windowText" lastClr="000000"/>
                          </a:solidFill>
                          <a:effectLst/>
                        </a:rPr>
                        <a:t>Email secrétariat :</a:t>
                      </a:r>
                      <a:endParaRPr lang="fr-FR" sz="110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5855" marR="45855"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a:lnSpc>
                          <a:spcPct val="107000"/>
                        </a:lnSpc>
                        <a:spcAft>
                          <a:spcPts val="0"/>
                        </a:spcAft>
                      </a:pPr>
                      <a:r>
                        <a:rPr lang="fr-FR" sz="1100">
                          <a:solidFill>
                            <a:sysClr val="windowText" lastClr="000000"/>
                          </a:solidFill>
                          <a:effectLst/>
                        </a:rPr>
                        <a:t>secret-cetdc-cs@uneos.fr</a:t>
                      </a:r>
                      <a:endParaRPr lang="fr-FR" sz="110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5855" marR="45855"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460580409"/>
                  </a:ext>
                </a:extLst>
              </a:tr>
              <a:tr h="152822">
                <a:tc>
                  <a:txBody>
                    <a:bodyPr/>
                    <a:lstStyle/>
                    <a:p>
                      <a:pPr algn="l">
                        <a:lnSpc>
                          <a:spcPct val="107000"/>
                        </a:lnSpc>
                        <a:spcAft>
                          <a:spcPts val="0"/>
                        </a:spcAft>
                      </a:pPr>
                      <a:r>
                        <a:rPr lang="fr-FR" sz="1100">
                          <a:solidFill>
                            <a:sysClr val="windowText" lastClr="000000"/>
                          </a:solidFill>
                          <a:effectLst/>
                        </a:rPr>
                        <a:t> </a:t>
                      </a:r>
                      <a:endParaRPr lang="fr-FR" sz="110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5855" marR="45855"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a:lnSpc>
                          <a:spcPct val="107000"/>
                        </a:lnSpc>
                        <a:spcAft>
                          <a:spcPts val="0"/>
                        </a:spcAft>
                      </a:pPr>
                      <a:r>
                        <a:rPr lang="fr-FR" sz="1100">
                          <a:solidFill>
                            <a:sysClr val="windowText" lastClr="000000"/>
                          </a:solidFill>
                          <a:effectLst/>
                        </a:rPr>
                        <a:t> </a:t>
                      </a:r>
                      <a:endParaRPr lang="fr-FR" sz="110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5855" marR="45855"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174133192"/>
                  </a:ext>
                </a:extLst>
              </a:tr>
              <a:tr h="383618">
                <a:tc>
                  <a:txBody>
                    <a:bodyPr/>
                    <a:lstStyle/>
                    <a:p>
                      <a:pPr algn="l">
                        <a:lnSpc>
                          <a:spcPct val="107000"/>
                        </a:lnSpc>
                        <a:spcAft>
                          <a:spcPts val="0"/>
                        </a:spcAft>
                      </a:pPr>
                      <a:endParaRPr lang="fr-FR" sz="110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5855" marR="45855"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a:lnSpc>
                          <a:spcPct val="107000"/>
                        </a:lnSpc>
                        <a:spcAft>
                          <a:spcPts val="0"/>
                        </a:spcAft>
                      </a:pPr>
                      <a:endParaRPr lang="fr-FR" sz="1100" dirty="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5855" marR="45855"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217773575"/>
                  </a:ext>
                </a:extLst>
              </a:tr>
            </a:tbl>
          </a:graphicData>
        </a:graphic>
      </p:graphicFrame>
      <p:graphicFrame>
        <p:nvGraphicFramePr>
          <p:cNvPr id="10" name="Tableau 9"/>
          <p:cNvGraphicFramePr>
            <a:graphicFrameLocks noGrp="1"/>
          </p:cNvGraphicFramePr>
          <p:nvPr>
            <p:extLst>
              <p:ext uri="{D42A27DB-BD31-4B8C-83A1-F6EECF244321}">
                <p14:modId xmlns:p14="http://schemas.microsoft.com/office/powerpoint/2010/main" val="3904674422"/>
              </p:ext>
            </p:extLst>
          </p:nvPr>
        </p:nvGraphicFramePr>
        <p:xfrm>
          <a:off x="6954547" y="819006"/>
          <a:ext cx="4210394" cy="5075684"/>
        </p:xfrm>
        <a:graphic>
          <a:graphicData uri="http://schemas.openxmlformats.org/drawingml/2006/table">
            <a:tbl>
              <a:tblPr firstRow="1" firstCol="1" bandRow="1">
                <a:tableStyleId>{5C22544A-7EE6-4342-B048-85BDC9FD1C3A}</a:tableStyleId>
              </a:tblPr>
              <a:tblGrid>
                <a:gridCol w="1411922">
                  <a:extLst>
                    <a:ext uri="{9D8B030D-6E8A-4147-A177-3AD203B41FA5}">
                      <a16:colId xmlns:a16="http://schemas.microsoft.com/office/drawing/2014/main" val="2832057482"/>
                    </a:ext>
                  </a:extLst>
                </a:gridCol>
                <a:gridCol w="2798472">
                  <a:extLst>
                    <a:ext uri="{9D8B030D-6E8A-4147-A177-3AD203B41FA5}">
                      <a16:colId xmlns:a16="http://schemas.microsoft.com/office/drawing/2014/main" val="2260690306"/>
                    </a:ext>
                  </a:extLst>
                </a:gridCol>
              </a:tblGrid>
              <a:tr h="232215">
                <a:tc gridSpan="2">
                  <a:txBody>
                    <a:bodyPr/>
                    <a:lstStyle/>
                    <a:p>
                      <a:pPr algn="l">
                        <a:lnSpc>
                          <a:spcPct val="107000"/>
                        </a:lnSpc>
                        <a:spcAft>
                          <a:spcPts val="0"/>
                        </a:spcAft>
                      </a:pPr>
                      <a:r>
                        <a:rPr lang="fr-FR" sz="1400">
                          <a:solidFill>
                            <a:sysClr val="windowText" lastClr="000000"/>
                          </a:solidFill>
                          <a:effectLst/>
                        </a:rPr>
                        <a:t>Ressources interventionnelles disponibles</a:t>
                      </a:r>
                      <a:endParaRPr lang="fr-FR" sz="140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8324" marR="58324" marT="0" marB="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hMerge="1">
                  <a:txBody>
                    <a:bodyPr/>
                    <a:lstStyle/>
                    <a:p>
                      <a:endParaRPr lang="fr-FR"/>
                    </a:p>
                  </a:txBody>
                  <a:tcPr/>
                </a:tc>
                <a:extLst>
                  <a:ext uri="{0D108BD9-81ED-4DB2-BD59-A6C34878D82A}">
                    <a16:rowId xmlns:a16="http://schemas.microsoft.com/office/drawing/2014/main" val="1969148575"/>
                  </a:ext>
                </a:extLst>
              </a:tr>
              <a:tr h="152560">
                <a:tc>
                  <a:txBody>
                    <a:bodyPr/>
                    <a:lstStyle/>
                    <a:p>
                      <a:pPr algn="l">
                        <a:lnSpc>
                          <a:spcPct val="107000"/>
                        </a:lnSpc>
                        <a:spcAft>
                          <a:spcPts val="0"/>
                        </a:spcAft>
                      </a:pPr>
                      <a:r>
                        <a:rPr lang="fr-FR" sz="1100">
                          <a:solidFill>
                            <a:sysClr val="windowText" lastClr="000000"/>
                          </a:solidFill>
                          <a:effectLst/>
                        </a:rPr>
                        <a:t>Anesthésie :</a:t>
                      </a:r>
                      <a:endParaRPr lang="fr-FR" sz="110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8324" marR="58324" marT="0" marB="0">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algn="l">
                        <a:lnSpc>
                          <a:spcPct val="107000"/>
                        </a:lnSpc>
                        <a:spcAft>
                          <a:spcPts val="0"/>
                        </a:spcAft>
                      </a:pPr>
                      <a:r>
                        <a:rPr lang="fr-FR" sz="1100">
                          <a:solidFill>
                            <a:sysClr val="windowText" lastClr="000000"/>
                          </a:solidFill>
                          <a:effectLst/>
                        </a:rPr>
                        <a:t>Oui</a:t>
                      </a:r>
                      <a:endParaRPr lang="fr-FR" sz="110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8324" marR="58324" marT="0" marB="0">
                    <a:lnL w="12700" cmpd="sng">
                      <a:noFill/>
                    </a:lnL>
                    <a:lnR w="12700" cmpd="sng">
                      <a:noFill/>
                    </a:lnR>
                    <a:lnT w="381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478198298"/>
                  </a:ext>
                </a:extLst>
              </a:tr>
              <a:tr h="152560">
                <a:tc gridSpan="2">
                  <a:txBody>
                    <a:bodyPr/>
                    <a:lstStyle/>
                    <a:p>
                      <a:pPr algn="l">
                        <a:lnSpc>
                          <a:spcPct val="107000"/>
                        </a:lnSpc>
                        <a:spcAft>
                          <a:spcPts val="0"/>
                        </a:spcAft>
                      </a:pPr>
                      <a:r>
                        <a:rPr lang="fr-FR" sz="1100">
                          <a:solidFill>
                            <a:sysClr val="windowText" lastClr="000000"/>
                          </a:solidFill>
                          <a:effectLst/>
                        </a:rPr>
                        <a:t>Pour les blocs nerveux périphériques</a:t>
                      </a:r>
                      <a:endParaRPr lang="fr-FR" sz="110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8324" marR="58324"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hMerge="1">
                  <a:txBody>
                    <a:bodyPr/>
                    <a:lstStyle/>
                    <a:p>
                      <a:endParaRPr lang="fr-FR"/>
                    </a:p>
                  </a:txBody>
                  <a:tcPr/>
                </a:tc>
                <a:extLst>
                  <a:ext uri="{0D108BD9-81ED-4DB2-BD59-A6C34878D82A}">
                    <a16:rowId xmlns:a16="http://schemas.microsoft.com/office/drawing/2014/main" val="756804227"/>
                  </a:ext>
                </a:extLst>
              </a:tr>
              <a:tr h="457680">
                <a:tc>
                  <a:txBody>
                    <a:bodyPr/>
                    <a:lstStyle/>
                    <a:p>
                      <a:pPr algn="l">
                        <a:lnSpc>
                          <a:spcPct val="107000"/>
                        </a:lnSpc>
                        <a:spcAft>
                          <a:spcPts val="0"/>
                        </a:spcAft>
                      </a:pPr>
                      <a:r>
                        <a:rPr lang="fr-FR" sz="1100">
                          <a:solidFill>
                            <a:sysClr val="windowText" lastClr="000000"/>
                          </a:solidFill>
                          <a:effectLst/>
                        </a:rPr>
                        <a:t> </a:t>
                      </a:r>
                      <a:endParaRPr lang="fr-FR" sz="110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8324" marR="58324"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a:lnSpc>
                          <a:spcPct val="107000"/>
                        </a:lnSpc>
                        <a:spcAft>
                          <a:spcPts val="0"/>
                        </a:spcAft>
                      </a:pPr>
                      <a:r>
                        <a:rPr lang="fr-FR" sz="1100">
                          <a:solidFill>
                            <a:sysClr val="windowText" lastClr="000000"/>
                          </a:solidFill>
                          <a:effectLst/>
                        </a:rPr>
                        <a:t>Injections itératives;</a:t>
                      </a:r>
                    </a:p>
                    <a:p>
                      <a:pPr algn="l">
                        <a:lnSpc>
                          <a:spcPct val="107000"/>
                        </a:lnSpc>
                        <a:spcAft>
                          <a:spcPts val="0"/>
                        </a:spcAft>
                      </a:pPr>
                      <a:r>
                        <a:rPr lang="fr-FR" sz="1100">
                          <a:solidFill>
                            <a:sysClr val="windowText" lastClr="000000"/>
                          </a:solidFill>
                          <a:effectLst/>
                        </a:rPr>
                        <a:t>Cathéter à demeure;</a:t>
                      </a:r>
                    </a:p>
                    <a:p>
                      <a:pPr algn="l">
                        <a:lnSpc>
                          <a:spcPct val="107000"/>
                        </a:lnSpc>
                        <a:spcAft>
                          <a:spcPts val="0"/>
                        </a:spcAft>
                      </a:pPr>
                      <a:r>
                        <a:rPr lang="fr-FR" sz="1100">
                          <a:solidFill>
                            <a:sysClr val="windowText" lastClr="000000"/>
                          </a:solidFill>
                          <a:effectLst/>
                        </a:rPr>
                        <a:t>Phénolisation/alcoolisation</a:t>
                      </a:r>
                      <a:endParaRPr lang="fr-FR" sz="110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8324" marR="58324"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565914287"/>
                  </a:ext>
                </a:extLst>
              </a:tr>
              <a:tr h="152560">
                <a:tc>
                  <a:txBody>
                    <a:bodyPr/>
                    <a:lstStyle/>
                    <a:p>
                      <a:pPr algn="l">
                        <a:lnSpc>
                          <a:spcPct val="107000"/>
                        </a:lnSpc>
                        <a:spcAft>
                          <a:spcPts val="0"/>
                        </a:spcAft>
                      </a:pPr>
                      <a:r>
                        <a:rPr lang="fr-FR" sz="1100">
                          <a:solidFill>
                            <a:sysClr val="windowText" lastClr="000000"/>
                          </a:solidFill>
                          <a:effectLst/>
                        </a:rPr>
                        <a:t> </a:t>
                      </a:r>
                      <a:endParaRPr lang="fr-FR" sz="110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8324" marR="58324"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a:lnSpc>
                          <a:spcPct val="107000"/>
                        </a:lnSpc>
                        <a:spcAft>
                          <a:spcPts val="0"/>
                        </a:spcAft>
                      </a:pPr>
                      <a:r>
                        <a:rPr lang="fr-FR" sz="1100">
                          <a:solidFill>
                            <a:sysClr val="windowText" lastClr="000000"/>
                          </a:solidFill>
                          <a:effectLst/>
                        </a:rPr>
                        <a:t> </a:t>
                      </a:r>
                      <a:endParaRPr lang="fr-FR" sz="110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8324" marR="58324"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522368495"/>
                  </a:ext>
                </a:extLst>
              </a:tr>
              <a:tr h="152560">
                <a:tc gridSpan="2">
                  <a:txBody>
                    <a:bodyPr/>
                    <a:lstStyle/>
                    <a:p>
                      <a:pPr algn="l">
                        <a:lnSpc>
                          <a:spcPct val="107000"/>
                        </a:lnSpc>
                        <a:spcAft>
                          <a:spcPts val="0"/>
                        </a:spcAft>
                      </a:pPr>
                      <a:r>
                        <a:rPr lang="fr-FR" sz="1100" dirty="0">
                          <a:solidFill>
                            <a:sysClr val="windowText" lastClr="000000"/>
                          </a:solidFill>
                          <a:effectLst/>
                        </a:rPr>
                        <a:t>Pour l’analgésie périmédullaire</a:t>
                      </a:r>
                      <a:endParaRPr lang="fr-FR" sz="1100" dirty="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8324" marR="58324"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hMerge="1">
                  <a:txBody>
                    <a:bodyPr/>
                    <a:lstStyle/>
                    <a:p>
                      <a:endParaRPr lang="fr-FR"/>
                    </a:p>
                  </a:txBody>
                  <a:tcPr/>
                </a:tc>
                <a:extLst>
                  <a:ext uri="{0D108BD9-81ED-4DB2-BD59-A6C34878D82A}">
                    <a16:rowId xmlns:a16="http://schemas.microsoft.com/office/drawing/2014/main" val="2488185750"/>
                  </a:ext>
                </a:extLst>
              </a:tr>
              <a:tr h="457680">
                <a:tc>
                  <a:txBody>
                    <a:bodyPr/>
                    <a:lstStyle/>
                    <a:p>
                      <a:pPr algn="l">
                        <a:lnSpc>
                          <a:spcPct val="107000"/>
                        </a:lnSpc>
                        <a:spcAft>
                          <a:spcPts val="0"/>
                        </a:spcAft>
                      </a:pPr>
                      <a:r>
                        <a:rPr lang="fr-FR" sz="1100">
                          <a:solidFill>
                            <a:sysClr val="windowText" lastClr="000000"/>
                          </a:solidFill>
                          <a:effectLst/>
                        </a:rPr>
                        <a:t> </a:t>
                      </a:r>
                      <a:endParaRPr lang="fr-FR" sz="110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8324" marR="58324"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a:lnSpc>
                          <a:spcPct val="107000"/>
                        </a:lnSpc>
                        <a:spcAft>
                          <a:spcPts val="0"/>
                        </a:spcAft>
                      </a:pPr>
                      <a:r>
                        <a:rPr lang="fr-FR" sz="1100" dirty="0">
                          <a:solidFill>
                            <a:sysClr val="windowText" lastClr="000000"/>
                          </a:solidFill>
                          <a:effectLst/>
                        </a:rPr>
                        <a:t>Péridurale avec cathéter à demeure;</a:t>
                      </a:r>
                    </a:p>
                    <a:p>
                      <a:pPr algn="l">
                        <a:lnSpc>
                          <a:spcPct val="107000"/>
                        </a:lnSpc>
                        <a:spcAft>
                          <a:spcPts val="0"/>
                        </a:spcAft>
                      </a:pPr>
                      <a:r>
                        <a:rPr lang="fr-FR" sz="1100" dirty="0">
                          <a:solidFill>
                            <a:sysClr val="windowText" lastClr="000000"/>
                          </a:solidFill>
                          <a:effectLst/>
                        </a:rPr>
                        <a:t>Cathéter intrathécal relié à une chambre implantable</a:t>
                      </a:r>
                      <a:endParaRPr lang="fr-FR" sz="1100" dirty="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8324" marR="58324"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118017738"/>
                  </a:ext>
                </a:extLst>
              </a:tr>
              <a:tr h="152560">
                <a:tc>
                  <a:txBody>
                    <a:bodyPr/>
                    <a:lstStyle/>
                    <a:p>
                      <a:pPr algn="l">
                        <a:lnSpc>
                          <a:spcPct val="107000"/>
                        </a:lnSpc>
                        <a:spcAft>
                          <a:spcPts val="0"/>
                        </a:spcAft>
                      </a:pPr>
                      <a:r>
                        <a:rPr lang="fr-FR" sz="1100">
                          <a:solidFill>
                            <a:sysClr val="windowText" lastClr="000000"/>
                          </a:solidFill>
                          <a:effectLst/>
                        </a:rPr>
                        <a:t> </a:t>
                      </a:r>
                      <a:endParaRPr lang="fr-FR" sz="110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8324" marR="58324"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a:lnSpc>
                          <a:spcPct val="107000"/>
                        </a:lnSpc>
                        <a:spcAft>
                          <a:spcPts val="0"/>
                        </a:spcAft>
                      </a:pPr>
                      <a:r>
                        <a:rPr lang="fr-FR" sz="1100">
                          <a:solidFill>
                            <a:sysClr val="windowText" lastClr="000000"/>
                          </a:solidFill>
                          <a:effectLst/>
                        </a:rPr>
                        <a:t> </a:t>
                      </a:r>
                      <a:endParaRPr lang="fr-FR" sz="110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8324" marR="58324"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708298165"/>
                  </a:ext>
                </a:extLst>
              </a:tr>
              <a:tr h="305120">
                <a:tc gridSpan="2">
                  <a:txBody>
                    <a:bodyPr/>
                    <a:lstStyle/>
                    <a:p>
                      <a:pPr algn="l">
                        <a:lnSpc>
                          <a:spcPct val="107000"/>
                        </a:lnSpc>
                        <a:spcAft>
                          <a:spcPts val="0"/>
                        </a:spcAft>
                      </a:pPr>
                      <a:r>
                        <a:rPr lang="fr-FR" sz="1100" dirty="0">
                          <a:solidFill>
                            <a:sysClr val="windowText" lastClr="000000"/>
                          </a:solidFill>
                          <a:effectLst/>
                        </a:rPr>
                        <a:t>Suivi et gestion des dispositifs à demeure (cathéter périnerveux ou péridural, pompe intrathécale)</a:t>
                      </a:r>
                      <a:endParaRPr lang="fr-FR" sz="1100" dirty="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8324" marR="58324"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hMerge="1">
                  <a:txBody>
                    <a:bodyPr/>
                    <a:lstStyle/>
                    <a:p>
                      <a:endParaRPr lang="fr-FR"/>
                    </a:p>
                  </a:txBody>
                  <a:tcPr/>
                </a:tc>
                <a:extLst>
                  <a:ext uri="{0D108BD9-81ED-4DB2-BD59-A6C34878D82A}">
                    <a16:rowId xmlns:a16="http://schemas.microsoft.com/office/drawing/2014/main" val="2881392273"/>
                  </a:ext>
                </a:extLst>
              </a:tr>
              <a:tr h="152560">
                <a:tc>
                  <a:txBody>
                    <a:bodyPr/>
                    <a:lstStyle/>
                    <a:p>
                      <a:pPr algn="l">
                        <a:lnSpc>
                          <a:spcPct val="107000"/>
                        </a:lnSpc>
                        <a:spcAft>
                          <a:spcPts val="0"/>
                        </a:spcAft>
                      </a:pPr>
                      <a:r>
                        <a:rPr lang="fr-FR" sz="1100">
                          <a:solidFill>
                            <a:sysClr val="windowText" lastClr="000000"/>
                          </a:solidFill>
                          <a:effectLst/>
                        </a:rPr>
                        <a:t> </a:t>
                      </a:r>
                      <a:endParaRPr lang="fr-FR" sz="110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8324" marR="58324"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a:lnSpc>
                          <a:spcPct val="107000"/>
                        </a:lnSpc>
                        <a:spcAft>
                          <a:spcPts val="0"/>
                        </a:spcAft>
                      </a:pPr>
                      <a:r>
                        <a:rPr lang="fr-FR" sz="1100">
                          <a:solidFill>
                            <a:sysClr val="windowText" lastClr="000000"/>
                          </a:solidFill>
                          <a:effectLst/>
                        </a:rPr>
                        <a:t>Non</a:t>
                      </a:r>
                      <a:endParaRPr lang="fr-FR" sz="110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8324" marR="58324"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865165848"/>
                  </a:ext>
                </a:extLst>
              </a:tr>
              <a:tr h="152560">
                <a:tc>
                  <a:txBody>
                    <a:bodyPr/>
                    <a:lstStyle/>
                    <a:p>
                      <a:pPr algn="l">
                        <a:lnSpc>
                          <a:spcPct val="107000"/>
                        </a:lnSpc>
                        <a:spcAft>
                          <a:spcPts val="0"/>
                        </a:spcAft>
                      </a:pPr>
                      <a:r>
                        <a:rPr lang="fr-FR" sz="1100">
                          <a:solidFill>
                            <a:sysClr val="windowText" lastClr="000000"/>
                          </a:solidFill>
                          <a:effectLst/>
                        </a:rPr>
                        <a:t> </a:t>
                      </a:r>
                      <a:endParaRPr lang="fr-FR" sz="110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8324" marR="58324"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a:lnSpc>
                          <a:spcPct val="107000"/>
                        </a:lnSpc>
                        <a:spcAft>
                          <a:spcPts val="0"/>
                        </a:spcAft>
                      </a:pPr>
                      <a:r>
                        <a:rPr lang="fr-FR" sz="1100">
                          <a:solidFill>
                            <a:sysClr val="windowText" lastClr="000000"/>
                          </a:solidFill>
                          <a:effectLst/>
                        </a:rPr>
                        <a:t> </a:t>
                      </a:r>
                      <a:endParaRPr lang="fr-FR" sz="110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8324" marR="58324"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325380275"/>
                  </a:ext>
                </a:extLst>
              </a:tr>
              <a:tr h="305120">
                <a:tc>
                  <a:txBody>
                    <a:bodyPr/>
                    <a:lstStyle/>
                    <a:p>
                      <a:pPr algn="l">
                        <a:lnSpc>
                          <a:spcPct val="107000"/>
                        </a:lnSpc>
                        <a:spcAft>
                          <a:spcPts val="0"/>
                        </a:spcAft>
                      </a:pPr>
                      <a:r>
                        <a:rPr lang="fr-FR" sz="1100">
                          <a:solidFill>
                            <a:sysClr val="windowText" lastClr="000000"/>
                          </a:solidFill>
                          <a:effectLst/>
                        </a:rPr>
                        <a:t>Radiologie interventionnelle :</a:t>
                      </a:r>
                      <a:endParaRPr lang="fr-FR" sz="110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8324" marR="58324"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a:lnSpc>
                          <a:spcPct val="107000"/>
                        </a:lnSpc>
                        <a:spcAft>
                          <a:spcPts val="0"/>
                        </a:spcAft>
                      </a:pPr>
                      <a:r>
                        <a:rPr lang="fr-FR" sz="1100">
                          <a:solidFill>
                            <a:sysClr val="windowText" lastClr="000000"/>
                          </a:solidFill>
                          <a:effectLst/>
                        </a:rPr>
                        <a:t>Oui </a:t>
                      </a:r>
                      <a:endParaRPr lang="fr-FR" sz="110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8324" marR="58324"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4207292889"/>
                  </a:ext>
                </a:extLst>
              </a:tr>
              <a:tr h="762800">
                <a:tc>
                  <a:txBody>
                    <a:bodyPr/>
                    <a:lstStyle/>
                    <a:p>
                      <a:pPr algn="l">
                        <a:lnSpc>
                          <a:spcPct val="107000"/>
                        </a:lnSpc>
                        <a:spcAft>
                          <a:spcPts val="0"/>
                        </a:spcAft>
                      </a:pPr>
                      <a:r>
                        <a:rPr lang="fr-FR" sz="1100">
                          <a:solidFill>
                            <a:sysClr val="windowText" lastClr="000000"/>
                          </a:solidFill>
                          <a:effectLst/>
                        </a:rPr>
                        <a:t> </a:t>
                      </a:r>
                      <a:endParaRPr lang="fr-FR" sz="110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8324" marR="58324"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a:lnSpc>
                          <a:spcPct val="107000"/>
                        </a:lnSpc>
                        <a:spcAft>
                          <a:spcPts val="0"/>
                        </a:spcAft>
                      </a:pPr>
                      <a:r>
                        <a:rPr lang="fr-FR" sz="1100" dirty="0">
                          <a:solidFill>
                            <a:sysClr val="windowText" lastClr="000000"/>
                          </a:solidFill>
                          <a:effectLst/>
                        </a:rPr>
                        <a:t>Alcoolisation/</a:t>
                      </a:r>
                      <a:r>
                        <a:rPr lang="fr-FR" sz="1100" dirty="0" err="1">
                          <a:solidFill>
                            <a:sysClr val="windowText" lastClr="000000"/>
                          </a:solidFill>
                          <a:effectLst/>
                        </a:rPr>
                        <a:t>phénolisation</a:t>
                      </a:r>
                      <a:r>
                        <a:rPr lang="fr-FR" sz="1100" dirty="0">
                          <a:solidFill>
                            <a:sysClr val="windowText" lastClr="000000"/>
                          </a:solidFill>
                          <a:effectLst/>
                        </a:rPr>
                        <a:t> des plexus sympathique (cœliaque, hypogastrique, impar);</a:t>
                      </a:r>
                    </a:p>
                    <a:p>
                      <a:pPr algn="l">
                        <a:lnSpc>
                          <a:spcPct val="107000"/>
                        </a:lnSpc>
                        <a:spcAft>
                          <a:spcPts val="0"/>
                        </a:spcAft>
                      </a:pPr>
                      <a:r>
                        <a:rPr lang="fr-FR" sz="1100" dirty="0">
                          <a:solidFill>
                            <a:sysClr val="windowText" lastClr="000000"/>
                          </a:solidFill>
                          <a:effectLst/>
                        </a:rPr>
                        <a:t>Embolisation/ chimio-embolisation;</a:t>
                      </a:r>
                    </a:p>
                    <a:p>
                      <a:pPr algn="l">
                        <a:lnSpc>
                          <a:spcPct val="107000"/>
                        </a:lnSpc>
                        <a:spcAft>
                          <a:spcPts val="0"/>
                        </a:spcAft>
                      </a:pPr>
                      <a:r>
                        <a:rPr lang="fr-FR" sz="1100" dirty="0">
                          <a:solidFill>
                            <a:sysClr val="windowText" lastClr="000000"/>
                          </a:solidFill>
                          <a:effectLst/>
                        </a:rPr>
                        <a:t>Radiofréquence</a:t>
                      </a:r>
                      <a:endParaRPr lang="fr-FR" sz="1100" dirty="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8324" marR="58324"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417682830"/>
                  </a:ext>
                </a:extLst>
              </a:tr>
              <a:tr h="152560">
                <a:tc>
                  <a:txBody>
                    <a:bodyPr/>
                    <a:lstStyle/>
                    <a:p>
                      <a:pPr algn="l">
                        <a:lnSpc>
                          <a:spcPct val="107000"/>
                        </a:lnSpc>
                        <a:spcAft>
                          <a:spcPts val="0"/>
                        </a:spcAft>
                      </a:pPr>
                      <a:r>
                        <a:rPr lang="fr-FR" sz="1100">
                          <a:solidFill>
                            <a:sysClr val="windowText" lastClr="000000"/>
                          </a:solidFill>
                          <a:effectLst/>
                        </a:rPr>
                        <a:t> </a:t>
                      </a:r>
                      <a:endParaRPr lang="fr-FR" sz="110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8324" marR="58324"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a:lnSpc>
                          <a:spcPct val="107000"/>
                        </a:lnSpc>
                        <a:spcAft>
                          <a:spcPts val="0"/>
                        </a:spcAft>
                      </a:pPr>
                      <a:r>
                        <a:rPr lang="fr-FR" sz="1100">
                          <a:solidFill>
                            <a:sysClr val="windowText" lastClr="000000"/>
                          </a:solidFill>
                          <a:effectLst/>
                        </a:rPr>
                        <a:t> </a:t>
                      </a:r>
                      <a:endParaRPr lang="fr-FR" sz="110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8324" marR="58324"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40685021"/>
                  </a:ext>
                </a:extLst>
              </a:tr>
              <a:tr h="152560">
                <a:tc>
                  <a:txBody>
                    <a:bodyPr/>
                    <a:lstStyle/>
                    <a:p>
                      <a:pPr algn="l">
                        <a:lnSpc>
                          <a:spcPct val="107000"/>
                        </a:lnSpc>
                        <a:spcAft>
                          <a:spcPts val="0"/>
                        </a:spcAft>
                      </a:pPr>
                      <a:r>
                        <a:rPr lang="fr-FR" sz="1100">
                          <a:solidFill>
                            <a:sysClr val="windowText" lastClr="000000"/>
                          </a:solidFill>
                          <a:effectLst/>
                        </a:rPr>
                        <a:t>Chirurgie :</a:t>
                      </a:r>
                      <a:endParaRPr lang="fr-FR" sz="110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8324" marR="58324"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a:lnSpc>
                          <a:spcPct val="107000"/>
                        </a:lnSpc>
                        <a:spcAft>
                          <a:spcPts val="0"/>
                        </a:spcAft>
                      </a:pPr>
                      <a:r>
                        <a:rPr lang="fr-FR" sz="1100">
                          <a:solidFill>
                            <a:sysClr val="windowText" lastClr="000000"/>
                          </a:solidFill>
                          <a:effectLst/>
                        </a:rPr>
                        <a:t>Oui</a:t>
                      </a:r>
                      <a:endParaRPr lang="fr-FR" sz="110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8324" marR="58324"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571692808"/>
                  </a:ext>
                </a:extLst>
              </a:tr>
              <a:tr h="305120">
                <a:tc>
                  <a:txBody>
                    <a:bodyPr/>
                    <a:lstStyle/>
                    <a:p>
                      <a:pPr algn="l">
                        <a:lnSpc>
                          <a:spcPct val="107000"/>
                        </a:lnSpc>
                        <a:spcAft>
                          <a:spcPts val="0"/>
                        </a:spcAft>
                      </a:pPr>
                      <a:r>
                        <a:rPr lang="fr-FR" sz="1100">
                          <a:solidFill>
                            <a:sysClr val="windowText" lastClr="000000"/>
                          </a:solidFill>
                          <a:effectLst/>
                        </a:rPr>
                        <a:t> </a:t>
                      </a:r>
                      <a:endParaRPr lang="fr-FR" sz="110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8324" marR="58324"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a:lnSpc>
                          <a:spcPct val="107000"/>
                        </a:lnSpc>
                        <a:spcAft>
                          <a:spcPts val="0"/>
                        </a:spcAft>
                      </a:pPr>
                      <a:r>
                        <a:rPr lang="fr-FR" sz="1100" dirty="0">
                          <a:solidFill>
                            <a:sysClr val="windowText" lastClr="000000"/>
                          </a:solidFill>
                          <a:effectLst/>
                        </a:rPr>
                        <a:t>Vertébroplastie;</a:t>
                      </a:r>
                    </a:p>
                    <a:p>
                      <a:pPr algn="l">
                        <a:lnSpc>
                          <a:spcPct val="107000"/>
                        </a:lnSpc>
                        <a:spcAft>
                          <a:spcPts val="0"/>
                        </a:spcAft>
                      </a:pPr>
                      <a:r>
                        <a:rPr lang="fr-FR" sz="1100" dirty="0">
                          <a:solidFill>
                            <a:sysClr val="windowText" lastClr="000000"/>
                          </a:solidFill>
                          <a:effectLst/>
                        </a:rPr>
                        <a:t>Neurostimulation médullaire</a:t>
                      </a:r>
                      <a:endParaRPr lang="fr-FR" sz="1100" dirty="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8324" marR="58324"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62705310"/>
                  </a:ext>
                </a:extLst>
              </a:tr>
              <a:tr h="152560">
                <a:tc>
                  <a:txBody>
                    <a:bodyPr/>
                    <a:lstStyle/>
                    <a:p>
                      <a:pPr algn="l">
                        <a:lnSpc>
                          <a:spcPct val="107000"/>
                        </a:lnSpc>
                        <a:spcAft>
                          <a:spcPts val="0"/>
                        </a:spcAft>
                      </a:pPr>
                      <a:r>
                        <a:rPr lang="fr-FR" sz="1100">
                          <a:solidFill>
                            <a:sysClr val="windowText" lastClr="000000"/>
                          </a:solidFill>
                          <a:effectLst/>
                        </a:rPr>
                        <a:t> </a:t>
                      </a:r>
                      <a:endParaRPr lang="fr-FR" sz="110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8324" marR="58324"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a:lnSpc>
                          <a:spcPct val="107000"/>
                        </a:lnSpc>
                        <a:spcAft>
                          <a:spcPts val="0"/>
                        </a:spcAft>
                      </a:pPr>
                      <a:r>
                        <a:rPr lang="fr-FR" sz="1100" dirty="0">
                          <a:solidFill>
                            <a:sysClr val="windowText" lastClr="000000"/>
                          </a:solidFill>
                          <a:effectLst/>
                        </a:rPr>
                        <a:t> </a:t>
                      </a:r>
                      <a:endParaRPr lang="fr-FR" sz="1100" dirty="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8324" marR="58324"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966419196"/>
                  </a:ext>
                </a:extLst>
              </a:tr>
            </a:tbl>
          </a:graphicData>
        </a:graphic>
      </p:graphicFrame>
    </p:spTree>
    <p:extLst>
      <p:ext uri="{BB962C8B-B14F-4D97-AF65-F5344CB8AC3E}">
        <p14:creationId xmlns:p14="http://schemas.microsoft.com/office/powerpoint/2010/main" val="7675948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Rectangle avec coins arrondis en diagonale 2">
            <a:extLst>
              <a:ext uri="{FF2B5EF4-FFF2-40B4-BE49-F238E27FC236}">
                <a16:creationId xmlns:a16="http://schemas.microsoft.com/office/drawing/2014/main" id="{8CC007A5-0593-6B0C-8AE8-F33D0D4543C8}"/>
              </a:ext>
            </a:extLst>
          </p:cNvPr>
          <p:cNvSpPr/>
          <p:nvPr/>
        </p:nvSpPr>
        <p:spPr>
          <a:xfrm flipH="1">
            <a:off x="4240768" y="2529337"/>
            <a:ext cx="3710464" cy="1799326"/>
          </a:xfrm>
          <a:prstGeom prst="round2DiagRect">
            <a:avLst/>
          </a:prstGeom>
          <a:solidFill>
            <a:srgbClr val="696067"/>
          </a:soli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sz="4400" dirty="0">
                <a:solidFill>
                  <a:schemeClr val="bg1"/>
                </a:solidFill>
                <a:cs typeface="Calibri"/>
              </a:rPr>
              <a:t>67</a:t>
            </a:r>
          </a:p>
        </p:txBody>
      </p:sp>
    </p:spTree>
    <p:extLst>
      <p:ext uri="{BB962C8B-B14F-4D97-AF65-F5344CB8AC3E}">
        <p14:creationId xmlns:p14="http://schemas.microsoft.com/office/powerpoint/2010/main" val="135448293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60852" y="-79984"/>
            <a:ext cx="12028270" cy="6936325"/>
          </a:xfrm>
          <a:prstGeom prst="rect">
            <a:avLst/>
          </a:prstGeom>
        </p:spPr>
      </p:pic>
      <p:sp>
        <p:nvSpPr>
          <p:cNvPr id="5" name="Bouton d'action : Accueil 4">
            <a:hlinkClick r:id="" action="ppaction://hlinkshowjump?jump=firstslide" highlightClick="1"/>
          </p:cNvPr>
          <p:cNvSpPr/>
          <p:nvPr/>
        </p:nvSpPr>
        <p:spPr>
          <a:xfrm>
            <a:off x="7590336" y="123504"/>
            <a:ext cx="476250" cy="478595"/>
          </a:xfrm>
          <a:prstGeom prst="actionButtonHome">
            <a:avLst/>
          </a:prstGeom>
          <a:solidFill>
            <a:srgbClr val="EADB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 name="ZoneTexte 5"/>
          <p:cNvSpPr txBox="1"/>
          <p:nvPr/>
        </p:nvSpPr>
        <p:spPr>
          <a:xfrm>
            <a:off x="11911637" y="5394960"/>
            <a:ext cx="338554" cy="1463039"/>
          </a:xfrm>
          <a:prstGeom prst="rect">
            <a:avLst/>
          </a:prstGeom>
        </p:spPr>
        <p:txBody>
          <a:bodyPr vert="vert270" wrap="square" rtlCol="0">
            <a:spAutoFit/>
          </a:bodyPr>
          <a:lstStyle/>
          <a:p>
            <a:pPr marL="0" indent="0" algn="ctr">
              <a:buNone/>
            </a:pPr>
            <a:r>
              <a:rPr lang="fr-FR" sz="1000" dirty="0"/>
              <a:t>NEON – mars 2025</a:t>
            </a:r>
          </a:p>
        </p:txBody>
      </p:sp>
    </p:spTree>
    <p:extLst>
      <p:ext uri="{BB962C8B-B14F-4D97-AF65-F5344CB8AC3E}">
        <p14:creationId xmlns:p14="http://schemas.microsoft.com/office/powerpoint/2010/main" val="315820195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26" name="Image 2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79833" y="3926065"/>
            <a:ext cx="5149542" cy="1639638"/>
          </a:xfrm>
          <a:prstGeom prst="rect">
            <a:avLst/>
          </a:prstGeom>
        </p:spPr>
      </p:pic>
      <p:pic>
        <p:nvPicPr>
          <p:cNvPr id="30" name="Image 2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79833" y="1033463"/>
            <a:ext cx="5149542" cy="2383068"/>
          </a:xfrm>
          <a:prstGeom prst="rect">
            <a:avLst/>
          </a:prstGeom>
        </p:spPr>
      </p:pic>
      <p:sp>
        <p:nvSpPr>
          <p:cNvPr id="31" name="ZoneTexte 30"/>
          <p:cNvSpPr txBox="1"/>
          <p:nvPr/>
        </p:nvSpPr>
        <p:spPr>
          <a:xfrm>
            <a:off x="1279833" y="301666"/>
            <a:ext cx="1947584" cy="369332"/>
          </a:xfrm>
          <a:prstGeom prst="rect">
            <a:avLst/>
          </a:prstGeom>
        </p:spPr>
        <p:txBody>
          <a:bodyPr wrap="none" rtlCol="0">
            <a:spAutoFit/>
          </a:bodyPr>
          <a:lstStyle/>
          <a:p>
            <a:r>
              <a:rPr lang="fr-FR" b="1" dirty="0"/>
              <a:t>CH DE HAGUENAU</a:t>
            </a:r>
            <a:endParaRPr lang="fr-FR" dirty="0"/>
          </a:p>
        </p:txBody>
      </p:sp>
      <p:pic>
        <p:nvPicPr>
          <p:cNvPr id="7" name="Imag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5400000">
            <a:off x="2860998" y="331301"/>
            <a:ext cx="400110" cy="400110"/>
          </a:xfrm>
          <a:prstGeom prst="rect">
            <a:avLst/>
          </a:prstGeom>
        </p:spPr>
      </p:pic>
      <p:pic>
        <p:nvPicPr>
          <p:cNvPr id="8" name="Image 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279833" y="252816"/>
            <a:ext cx="404990" cy="409869"/>
          </a:xfrm>
          <a:prstGeom prst="rect">
            <a:avLst/>
          </a:prstGeom>
        </p:spPr>
      </p:pic>
      <p:sp>
        <p:nvSpPr>
          <p:cNvPr id="11" name="Bouton d'action : Retour 10">
            <a:hlinkClick r:id="rId7" action="ppaction://hlinksldjump" highlightClick="1"/>
          </p:cNvPr>
          <p:cNvSpPr/>
          <p:nvPr/>
        </p:nvSpPr>
        <p:spPr>
          <a:xfrm>
            <a:off x="11604625" y="138516"/>
            <a:ext cx="476250" cy="478595"/>
          </a:xfrm>
          <a:prstGeom prst="actionButtonReturn">
            <a:avLst/>
          </a:prstGeom>
          <a:solidFill>
            <a:srgbClr val="EADB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22" name="Image 21"/>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836409" y="1033462"/>
            <a:ext cx="4328535" cy="2239127"/>
          </a:xfrm>
          <a:prstGeom prst="rect">
            <a:avLst/>
          </a:prstGeom>
        </p:spPr>
      </p:pic>
      <p:pic>
        <p:nvPicPr>
          <p:cNvPr id="23" name="Image 22"/>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6836406" y="3416531"/>
            <a:ext cx="4328535" cy="597203"/>
          </a:xfrm>
          <a:prstGeom prst="rect">
            <a:avLst/>
          </a:prstGeom>
        </p:spPr>
      </p:pic>
      <p:pic>
        <p:nvPicPr>
          <p:cNvPr id="24" name="Image 23"/>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6836692" y="4158115"/>
            <a:ext cx="4328535" cy="644892"/>
          </a:xfrm>
          <a:prstGeom prst="rect">
            <a:avLst/>
          </a:prstGeom>
        </p:spPr>
      </p:pic>
      <p:sp>
        <p:nvSpPr>
          <p:cNvPr id="18" name="ZoneTexte 17"/>
          <p:cNvSpPr txBox="1"/>
          <p:nvPr/>
        </p:nvSpPr>
        <p:spPr>
          <a:xfrm>
            <a:off x="9524" y="6594559"/>
            <a:ext cx="1646606" cy="253916"/>
          </a:xfrm>
          <a:prstGeom prst="rect">
            <a:avLst/>
          </a:prstGeom>
        </p:spPr>
        <p:txBody>
          <a:bodyPr wrap="none" rtlCol="0">
            <a:spAutoFit/>
          </a:bodyPr>
          <a:lstStyle/>
          <a:p>
            <a:pPr marL="0" indent="0" algn="ctr">
              <a:buNone/>
            </a:pPr>
            <a:r>
              <a:rPr lang="fr-FR" sz="1050" i="1" dirty="0"/>
              <a:t>Enquête DSRC NEON, 2024</a:t>
            </a:r>
          </a:p>
        </p:txBody>
      </p:sp>
      <p:graphicFrame>
        <p:nvGraphicFramePr>
          <p:cNvPr id="12" name="Tableau 11"/>
          <p:cNvGraphicFramePr>
            <a:graphicFrameLocks noGrp="1"/>
          </p:cNvGraphicFramePr>
          <p:nvPr>
            <p:extLst>
              <p:ext uri="{D42A27DB-BD31-4B8C-83A1-F6EECF244321}">
                <p14:modId xmlns:p14="http://schemas.microsoft.com/office/powerpoint/2010/main" val="2997141970"/>
              </p:ext>
            </p:extLst>
          </p:nvPr>
        </p:nvGraphicFramePr>
        <p:xfrm>
          <a:off x="1482328" y="808303"/>
          <a:ext cx="4947047" cy="5091939"/>
        </p:xfrm>
        <a:graphic>
          <a:graphicData uri="http://schemas.openxmlformats.org/drawingml/2006/table">
            <a:tbl>
              <a:tblPr firstRow="1" firstCol="1" bandRow="1">
                <a:tableStyleId>{5C22544A-7EE6-4342-B048-85BDC9FD1C3A}</a:tableStyleId>
              </a:tblPr>
              <a:tblGrid>
                <a:gridCol w="2104889">
                  <a:extLst>
                    <a:ext uri="{9D8B030D-6E8A-4147-A177-3AD203B41FA5}">
                      <a16:colId xmlns:a16="http://schemas.microsoft.com/office/drawing/2014/main" val="1083424329"/>
                    </a:ext>
                  </a:extLst>
                </a:gridCol>
                <a:gridCol w="2842158">
                  <a:extLst>
                    <a:ext uri="{9D8B030D-6E8A-4147-A177-3AD203B41FA5}">
                      <a16:colId xmlns:a16="http://schemas.microsoft.com/office/drawing/2014/main" val="391074727"/>
                    </a:ext>
                  </a:extLst>
                </a:gridCol>
              </a:tblGrid>
              <a:tr h="265957">
                <a:tc gridSpan="2">
                  <a:txBody>
                    <a:bodyPr/>
                    <a:lstStyle/>
                    <a:p>
                      <a:pPr algn="l">
                        <a:lnSpc>
                          <a:spcPct val="107000"/>
                        </a:lnSpc>
                        <a:spcAft>
                          <a:spcPts val="0"/>
                        </a:spcAft>
                      </a:pPr>
                      <a:r>
                        <a:rPr lang="fr-FR" sz="1400">
                          <a:solidFill>
                            <a:sysClr val="windowText" lastClr="000000"/>
                          </a:solidFill>
                          <a:effectLst/>
                        </a:rPr>
                        <a:t>Informations générales</a:t>
                      </a:r>
                      <a:endParaRPr lang="fr-FR" sz="140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2877" marR="62877" marT="0" marB="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hMerge="1">
                  <a:txBody>
                    <a:bodyPr/>
                    <a:lstStyle/>
                    <a:p>
                      <a:endParaRPr lang="fr-FR"/>
                    </a:p>
                  </a:txBody>
                  <a:tcPr/>
                </a:tc>
                <a:extLst>
                  <a:ext uri="{0D108BD9-81ED-4DB2-BD59-A6C34878D82A}">
                    <a16:rowId xmlns:a16="http://schemas.microsoft.com/office/drawing/2014/main" val="700141133"/>
                  </a:ext>
                </a:extLst>
              </a:tr>
              <a:tr h="190576">
                <a:tc>
                  <a:txBody>
                    <a:bodyPr/>
                    <a:lstStyle/>
                    <a:p>
                      <a:pPr algn="l">
                        <a:lnSpc>
                          <a:spcPct val="107000"/>
                        </a:lnSpc>
                        <a:spcAft>
                          <a:spcPts val="0"/>
                        </a:spcAft>
                      </a:pPr>
                      <a:r>
                        <a:rPr lang="fr-FR" sz="1100">
                          <a:solidFill>
                            <a:sysClr val="windowText" lastClr="000000"/>
                          </a:solidFill>
                          <a:effectLst/>
                        </a:rPr>
                        <a:t> Médecin responsable :</a:t>
                      </a:r>
                      <a:endParaRPr lang="fr-FR" sz="110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2877" marR="62877" marT="0" marB="0">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algn="l">
                        <a:lnSpc>
                          <a:spcPct val="107000"/>
                        </a:lnSpc>
                        <a:spcAft>
                          <a:spcPts val="0"/>
                        </a:spcAft>
                      </a:pPr>
                      <a:r>
                        <a:rPr lang="fr-FR" sz="1100">
                          <a:solidFill>
                            <a:sysClr val="windowText" lastClr="000000"/>
                          </a:solidFill>
                          <a:effectLst/>
                        </a:rPr>
                        <a:t>Dr Barbara JACOB </a:t>
                      </a:r>
                      <a:endParaRPr lang="fr-FR" sz="110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2877" marR="62877" marT="0" marB="0">
                    <a:lnL w="12700" cmpd="sng">
                      <a:noFill/>
                    </a:lnL>
                    <a:lnR w="12700" cmpd="sng">
                      <a:noFill/>
                    </a:lnR>
                    <a:lnT w="381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740628155"/>
                  </a:ext>
                </a:extLst>
              </a:tr>
              <a:tr h="190576">
                <a:tc>
                  <a:txBody>
                    <a:bodyPr/>
                    <a:lstStyle/>
                    <a:p>
                      <a:pPr algn="l">
                        <a:lnSpc>
                          <a:spcPct val="107000"/>
                        </a:lnSpc>
                        <a:spcAft>
                          <a:spcPts val="0"/>
                        </a:spcAft>
                      </a:pPr>
                      <a:r>
                        <a:rPr lang="fr-FR" sz="1100">
                          <a:solidFill>
                            <a:sysClr val="windowText" lastClr="000000"/>
                          </a:solidFill>
                          <a:effectLst/>
                        </a:rPr>
                        <a:t> </a:t>
                      </a:r>
                      <a:endParaRPr lang="fr-FR" sz="110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2877" marR="62877"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a:lnSpc>
                          <a:spcPct val="107000"/>
                        </a:lnSpc>
                        <a:spcAft>
                          <a:spcPts val="0"/>
                        </a:spcAft>
                      </a:pPr>
                      <a:r>
                        <a:rPr lang="fr-FR" sz="1100">
                          <a:solidFill>
                            <a:sysClr val="windowText" lastClr="000000"/>
                          </a:solidFill>
                          <a:effectLst/>
                        </a:rPr>
                        <a:t> </a:t>
                      </a:r>
                      <a:endParaRPr lang="fr-FR" sz="110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2877" marR="62877"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919426215"/>
                  </a:ext>
                </a:extLst>
              </a:tr>
              <a:tr h="190576">
                <a:tc>
                  <a:txBody>
                    <a:bodyPr/>
                    <a:lstStyle/>
                    <a:p>
                      <a:pPr algn="l">
                        <a:lnSpc>
                          <a:spcPct val="107000"/>
                        </a:lnSpc>
                        <a:spcAft>
                          <a:spcPts val="0"/>
                        </a:spcAft>
                      </a:pPr>
                      <a:r>
                        <a:rPr lang="fr-FR" sz="1100">
                          <a:solidFill>
                            <a:sysClr val="windowText" lastClr="000000"/>
                          </a:solidFill>
                          <a:effectLst/>
                        </a:rPr>
                        <a:t>Labellisation SDC :</a:t>
                      </a:r>
                      <a:endParaRPr lang="fr-FR" sz="110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2877" marR="62877"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a:lnSpc>
                          <a:spcPct val="107000"/>
                        </a:lnSpc>
                        <a:spcAft>
                          <a:spcPts val="0"/>
                        </a:spcAft>
                      </a:pPr>
                      <a:r>
                        <a:rPr lang="fr-FR" sz="1100">
                          <a:solidFill>
                            <a:sysClr val="windowText" lastClr="000000"/>
                          </a:solidFill>
                          <a:effectLst/>
                        </a:rPr>
                        <a:t>Consultation</a:t>
                      </a:r>
                      <a:endParaRPr lang="fr-FR" sz="110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2877" marR="62877"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217968224"/>
                  </a:ext>
                </a:extLst>
              </a:tr>
              <a:tr h="190576">
                <a:tc>
                  <a:txBody>
                    <a:bodyPr/>
                    <a:lstStyle/>
                    <a:p>
                      <a:pPr algn="l">
                        <a:lnSpc>
                          <a:spcPct val="107000"/>
                        </a:lnSpc>
                        <a:spcAft>
                          <a:spcPts val="0"/>
                        </a:spcAft>
                      </a:pPr>
                      <a:r>
                        <a:rPr lang="fr-FR" sz="1100">
                          <a:solidFill>
                            <a:sysClr val="windowText" lastClr="000000"/>
                          </a:solidFill>
                          <a:effectLst/>
                        </a:rPr>
                        <a:t>Type pédiatrique :</a:t>
                      </a:r>
                      <a:endParaRPr lang="fr-FR" sz="110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2877" marR="62877"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a:lnSpc>
                          <a:spcPct val="107000"/>
                        </a:lnSpc>
                        <a:spcAft>
                          <a:spcPts val="0"/>
                        </a:spcAft>
                      </a:pPr>
                      <a:r>
                        <a:rPr lang="fr-FR" sz="1100" dirty="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rPr>
                        <a:t>-</a:t>
                      </a:r>
                    </a:p>
                  </a:txBody>
                  <a:tcPr marL="62877" marR="62877"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97000625"/>
                  </a:ext>
                </a:extLst>
              </a:tr>
              <a:tr h="190576">
                <a:tc>
                  <a:txBody>
                    <a:bodyPr/>
                    <a:lstStyle/>
                    <a:p>
                      <a:pPr algn="l">
                        <a:lnSpc>
                          <a:spcPct val="107000"/>
                        </a:lnSpc>
                        <a:spcAft>
                          <a:spcPts val="0"/>
                        </a:spcAft>
                      </a:pPr>
                      <a:r>
                        <a:rPr lang="fr-FR" sz="1100">
                          <a:solidFill>
                            <a:sysClr val="windowText" lastClr="000000"/>
                          </a:solidFill>
                          <a:effectLst/>
                        </a:rPr>
                        <a:t>Type oncologique :</a:t>
                      </a:r>
                      <a:endParaRPr lang="fr-FR" sz="110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2877" marR="62877"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a:lnSpc>
                          <a:spcPct val="107000"/>
                        </a:lnSpc>
                        <a:spcAft>
                          <a:spcPts val="0"/>
                        </a:spcAft>
                      </a:pPr>
                      <a:r>
                        <a:rPr lang="fr-FR" sz="1100" dirty="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rPr>
                        <a:t>-</a:t>
                      </a:r>
                    </a:p>
                  </a:txBody>
                  <a:tcPr marL="62877" marR="62877"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8159408"/>
                  </a:ext>
                </a:extLst>
              </a:tr>
              <a:tr h="190576">
                <a:tc>
                  <a:txBody>
                    <a:bodyPr/>
                    <a:lstStyle/>
                    <a:p>
                      <a:pPr algn="l">
                        <a:lnSpc>
                          <a:spcPct val="107000"/>
                        </a:lnSpc>
                        <a:spcAft>
                          <a:spcPts val="0"/>
                        </a:spcAft>
                      </a:pPr>
                      <a:r>
                        <a:rPr lang="fr-FR" sz="1100">
                          <a:solidFill>
                            <a:sysClr val="windowText" lastClr="000000"/>
                          </a:solidFill>
                          <a:effectLst/>
                        </a:rPr>
                        <a:t> </a:t>
                      </a:r>
                      <a:endParaRPr lang="fr-FR" sz="110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2877" marR="62877"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a:lnSpc>
                          <a:spcPct val="107000"/>
                        </a:lnSpc>
                        <a:spcAft>
                          <a:spcPts val="0"/>
                        </a:spcAft>
                      </a:pPr>
                      <a:r>
                        <a:rPr lang="fr-FR" sz="1100">
                          <a:solidFill>
                            <a:sysClr val="windowText" lastClr="000000"/>
                          </a:solidFill>
                          <a:effectLst/>
                        </a:rPr>
                        <a:t> </a:t>
                      </a:r>
                      <a:endParaRPr lang="fr-FR" sz="110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2877" marR="62877"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620017028"/>
                  </a:ext>
                </a:extLst>
              </a:tr>
              <a:tr h="190576">
                <a:tc>
                  <a:txBody>
                    <a:bodyPr/>
                    <a:lstStyle/>
                    <a:p>
                      <a:pPr algn="l">
                        <a:lnSpc>
                          <a:spcPct val="107000"/>
                        </a:lnSpc>
                        <a:spcAft>
                          <a:spcPts val="0"/>
                        </a:spcAft>
                      </a:pPr>
                      <a:r>
                        <a:rPr lang="fr-FR" sz="1100">
                          <a:solidFill>
                            <a:sysClr val="windowText" lastClr="000000"/>
                          </a:solidFill>
                          <a:effectLst/>
                        </a:rPr>
                        <a:t>Adressage :</a:t>
                      </a:r>
                      <a:endParaRPr lang="fr-FR" sz="110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2877" marR="62877"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a:lnSpc>
                          <a:spcPct val="107000"/>
                        </a:lnSpc>
                        <a:spcAft>
                          <a:spcPts val="0"/>
                        </a:spcAft>
                      </a:pPr>
                      <a:r>
                        <a:rPr lang="fr-FR" sz="1100" i="1" dirty="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rPr>
                        <a:t>Information non disponible</a:t>
                      </a:r>
                    </a:p>
                  </a:txBody>
                  <a:tcPr marL="62877" marR="62877"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3941426"/>
                  </a:ext>
                </a:extLst>
              </a:tr>
              <a:tr h="190576">
                <a:tc>
                  <a:txBody>
                    <a:bodyPr/>
                    <a:lstStyle/>
                    <a:p>
                      <a:pPr algn="l">
                        <a:lnSpc>
                          <a:spcPct val="107000"/>
                        </a:lnSpc>
                        <a:spcAft>
                          <a:spcPts val="0"/>
                        </a:spcAft>
                      </a:pPr>
                      <a:r>
                        <a:rPr lang="fr-FR" sz="1100">
                          <a:solidFill>
                            <a:sysClr val="windowText" lastClr="000000"/>
                          </a:solidFill>
                          <a:effectLst/>
                        </a:rPr>
                        <a:t> </a:t>
                      </a:r>
                      <a:endParaRPr lang="fr-FR" sz="110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2877" marR="62877"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a:lnSpc>
                          <a:spcPct val="107000"/>
                        </a:lnSpc>
                        <a:spcAft>
                          <a:spcPts val="0"/>
                        </a:spcAft>
                      </a:pPr>
                      <a:r>
                        <a:rPr lang="fr-FR" sz="1100">
                          <a:solidFill>
                            <a:sysClr val="windowText" lastClr="000000"/>
                          </a:solidFill>
                          <a:effectLst/>
                        </a:rPr>
                        <a:t> </a:t>
                      </a:r>
                      <a:endParaRPr lang="fr-FR" sz="110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2877" marR="62877"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890193058"/>
                  </a:ext>
                </a:extLst>
              </a:tr>
              <a:tr h="190576">
                <a:tc>
                  <a:txBody>
                    <a:bodyPr/>
                    <a:lstStyle/>
                    <a:p>
                      <a:pPr algn="l">
                        <a:lnSpc>
                          <a:spcPct val="107000"/>
                        </a:lnSpc>
                        <a:spcAft>
                          <a:spcPts val="0"/>
                        </a:spcAft>
                      </a:pPr>
                      <a:r>
                        <a:rPr lang="fr-FR" sz="1100">
                          <a:solidFill>
                            <a:sysClr val="windowText" lastClr="000000"/>
                          </a:solidFill>
                          <a:effectLst/>
                        </a:rPr>
                        <a:t>Partenariat / En lien avec :</a:t>
                      </a:r>
                      <a:endParaRPr lang="fr-FR" sz="110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2877" marR="62877"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a:lnSpc>
                          <a:spcPct val="107000"/>
                        </a:lnSpc>
                        <a:spcAft>
                          <a:spcPts val="0"/>
                        </a:spcAft>
                      </a:pPr>
                      <a:r>
                        <a:rPr lang="fr-FR" sz="1100" dirty="0">
                          <a:solidFill>
                            <a:sysClr val="windowText" lastClr="000000"/>
                          </a:solidFill>
                          <a:effectLst/>
                        </a:rPr>
                        <a:t>CETD Strasbourg (HUS)</a:t>
                      </a:r>
                      <a:endParaRPr lang="fr-FR" sz="1100" dirty="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2877" marR="62877"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513097148"/>
                  </a:ext>
                </a:extLst>
              </a:tr>
              <a:tr h="190576">
                <a:tc>
                  <a:txBody>
                    <a:bodyPr/>
                    <a:lstStyle/>
                    <a:p>
                      <a:pPr algn="l">
                        <a:lnSpc>
                          <a:spcPct val="107000"/>
                        </a:lnSpc>
                        <a:spcAft>
                          <a:spcPts val="0"/>
                        </a:spcAft>
                      </a:pPr>
                      <a:r>
                        <a:rPr lang="fr-FR" sz="1100">
                          <a:solidFill>
                            <a:sysClr val="windowText" lastClr="000000"/>
                          </a:solidFill>
                          <a:effectLst/>
                        </a:rPr>
                        <a:t> </a:t>
                      </a:r>
                      <a:endParaRPr lang="fr-FR" sz="110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2877" marR="62877"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a:lnSpc>
                          <a:spcPct val="107000"/>
                        </a:lnSpc>
                        <a:spcAft>
                          <a:spcPts val="0"/>
                        </a:spcAft>
                      </a:pPr>
                      <a:r>
                        <a:rPr lang="fr-FR" sz="1100">
                          <a:solidFill>
                            <a:sysClr val="windowText" lastClr="000000"/>
                          </a:solidFill>
                          <a:effectLst/>
                        </a:rPr>
                        <a:t> </a:t>
                      </a:r>
                      <a:endParaRPr lang="fr-FR" sz="110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2877" marR="62877"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4112186304"/>
                  </a:ext>
                </a:extLst>
              </a:tr>
              <a:tr h="336251">
                <a:tc>
                  <a:txBody>
                    <a:bodyPr/>
                    <a:lstStyle/>
                    <a:p>
                      <a:pPr algn="l">
                        <a:lnSpc>
                          <a:spcPct val="107000"/>
                        </a:lnSpc>
                        <a:spcAft>
                          <a:spcPts val="0"/>
                        </a:spcAft>
                      </a:pPr>
                      <a:r>
                        <a:rPr lang="fr-FR" sz="1400">
                          <a:solidFill>
                            <a:sysClr val="windowText" lastClr="000000"/>
                          </a:solidFill>
                          <a:effectLst/>
                        </a:rPr>
                        <a:t>RCP Douleur</a:t>
                      </a:r>
                      <a:endParaRPr lang="fr-FR" sz="140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2877" marR="62877"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a:lnSpc>
                          <a:spcPct val="107000"/>
                        </a:lnSpc>
                        <a:spcAft>
                          <a:spcPts val="0"/>
                        </a:spcAft>
                      </a:pPr>
                      <a:r>
                        <a:rPr lang="fr-FR" sz="1100" dirty="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rPr>
                        <a:t>-</a:t>
                      </a:r>
                    </a:p>
                    <a:p>
                      <a:pPr algn="l">
                        <a:lnSpc>
                          <a:spcPct val="107000"/>
                        </a:lnSpc>
                        <a:spcAft>
                          <a:spcPts val="0"/>
                        </a:spcAft>
                      </a:pPr>
                      <a:endParaRPr lang="fr-FR" sz="1100" dirty="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6202" marR="46202"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51259862"/>
                  </a:ext>
                </a:extLst>
              </a:tr>
              <a:tr h="190576">
                <a:tc>
                  <a:txBody>
                    <a:bodyPr/>
                    <a:lstStyle/>
                    <a:p>
                      <a:pPr algn="l">
                        <a:lnSpc>
                          <a:spcPct val="107000"/>
                        </a:lnSpc>
                        <a:spcAft>
                          <a:spcPts val="0"/>
                        </a:spcAft>
                      </a:pPr>
                      <a:endParaRPr lang="fr-FR" sz="1100" dirty="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2877" marR="62877"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a:lnSpc>
                          <a:spcPct val="107000"/>
                        </a:lnSpc>
                        <a:spcAft>
                          <a:spcPts val="0"/>
                        </a:spcAft>
                      </a:pPr>
                      <a:endParaRPr lang="fr-FR" sz="1100" dirty="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6202" marR="46202"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619932552"/>
                  </a:ext>
                </a:extLst>
              </a:tr>
              <a:tr h="190576">
                <a:tc>
                  <a:txBody>
                    <a:bodyPr/>
                    <a:lstStyle/>
                    <a:p>
                      <a:pPr algn="l">
                        <a:lnSpc>
                          <a:spcPct val="107000"/>
                        </a:lnSpc>
                        <a:spcAft>
                          <a:spcPts val="0"/>
                        </a:spcAft>
                      </a:pPr>
                      <a:endParaRPr lang="fr-FR" sz="1100" dirty="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2877" marR="62877"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a:lnSpc>
                          <a:spcPct val="107000"/>
                        </a:lnSpc>
                        <a:spcAft>
                          <a:spcPts val="0"/>
                        </a:spcAft>
                      </a:pPr>
                      <a:r>
                        <a:rPr lang="fr-FR" sz="1100">
                          <a:solidFill>
                            <a:sysClr val="windowText" lastClr="000000"/>
                          </a:solidFill>
                          <a:effectLst/>
                        </a:rPr>
                        <a:t> </a:t>
                      </a:r>
                      <a:endParaRPr lang="fr-FR" sz="110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2877" marR="62877"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032276706"/>
                  </a:ext>
                </a:extLst>
              </a:tr>
              <a:tr h="259154">
                <a:tc gridSpan="2">
                  <a:txBody>
                    <a:bodyPr/>
                    <a:lstStyle/>
                    <a:p>
                      <a:pPr algn="l">
                        <a:lnSpc>
                          <a:spcPct val="107000"/>
                        </a:lnSpc>
                        <a:spcAft>
                          <a:spcPts val="0"/>
                        </a:spcAft>
                      </a:pPr>
                      <a:r>
                        <a:rPr lang="fr-FR" sz="1400">
                          <a:solidFill>
                            <a:sysClr val="windowText" lastClr="000000"/>
                          </a:solidFill>
                          <a:effectLst/>
                        </a:rPr>
                        <a:t>Contact</a:t>
                      </a:r>
                      <a:endParaRPr lang="fr-FR" sz="140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2877" marR="62877"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hMerge="1">
                  <a:txBody>
                    <a:bodyPr/>
                    <a:lstStyle/>
                    <a:p>
                      <a:endParaRPr lang="fr-FR"/>
                    </a:p>
                  </a:txBody>
                  <a:tcPr/>
                </a:tc>
                <a:extLst>
                  <a:ext uri="{0D108BD9-81ED-4DB2-BD59-A6C34878D82A}">
                    <a16:rowId xmlns:a16="http://schemas.microsoft.com/office/drawing/2014/main" val="3332527566"/>
                  </a:ext>
                </a:extLst>
              </a:tr>
              <a:tr h="381150">
                <a:tc>
                  <a:txBody>
                    <a:bodyPr/>
                    <a:lstStyle/>
                    <a:p>
                      <a:pPr algn="l">
                        <a:lnSpc>
                          <a:spcPct val="107000"/>
                        </a:lnSpc>
                        <a:spcAft>
                          <a:spcPts val="0"/>
                        </a:spcAft>
                      </a:pPr>
                      <a:r>
                        <a:rPr lang="fr-FR" sz="1100">
                          <a:solidFill>
                            <a:sysClr val="windowText" lastClr="000000"/>
                          </a:solidFill>
                          <a:effectLst/>
                        </a:rPr>
                        <a:t>Adresse :</a:t>
                      </a:r>
                      <a:endParaRPr lang="fr-FR" sz="110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2877" marR="62877"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a:lnSpc>
                          <a:spcPct val="107000"/>
                        </a:lnSpc>
                        <a:spcAft>
                          <a:spcPts val="0"/>
                        </a:spcAft>
                      </a:pPr>
                      <a:r>
                        <a:rPr lang="fr-FR" sz="1100">
                          <a:solidFill>
                            <a:sysClr val="windowText" lastClr="000000"/>
                          </a:solidFill>
                          <a:effectLst/>
                        </a:rPr>
                        <a:t>64 avenue Prof. Leriche</a:t>
                      </a:r>
                    </a:p>
                    <a:p>
                      <a:pPr algn="l">
                        <a:lnSpc>
                          <a:spcPct val="107000"/>
                        </a:lnSpc>
                        <a:spcAft>
                          <a:spcPts val="0"/>
                        </a:spcAft>
                      </a:pPr>
                      <a:r>
                        <a:rPr lang="fr-FR" sz="1100">
                          <a:solidFill>
                            <a:sysClr val="windowText" lastClr="000000"/>
                          </a:solidFill>
                          <a:effectLst/>
                        </a:rPr>
                        <a:t>67504 HAGUENAU</a:t>
                      </a:r>
                      <a:endParaRPr lang="fr-FR" sz="110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2877" marR="62877"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37453845"/>
                  </a:ext>
                </a:extLst>
              </a:tr>
              <a:tr h="190576">
                <a:tc>
                  <a:txBody>
                    <a:bodyPr/>
                    <a:lstStyle/>
                    <a:p>
                      <a:pPr algn="l">
                        <a:lnSpc>
                          <a:spcPct val="107000"/>
                        </a:lnSpc>
                        <a:spcAft>
                          <a:spcPts val="0"/>
                        </a:spcAft>
                      </a:pPr>
                      <a:r>
                        <a:rPr lang="fr-FR" sz="1100">
                          <a:solidFill>
                            <a:sysClr val="windowText" lastClr="000000"/>
                          </a:solidFill>
                          <a:effectLst/>
                        </a:rPr>
                        <a:t> </a:t>
                      </a:r>
                      <a:endParaRPr lang="fr-FR" sz="110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2877" marR="62877"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a:lnSpc>
                          <a:spcPct val="107000"/>
                        </a:lnSpc>
                        <a:spcAft>
                          <a:spcPts val="0"/>
                        </a:spcAft>
                      </a:pPr>
                      <a:r>
                        <a:rPr lang="fr-FR" sz="1100">
                          <a:solidFill>
                            <a:sysClr val="windowText" lastClr="000000"/>
                          </a:solidFill>
                          <a:effectLst/>
                        </a:rPr>
                        <a:t> </a:t>
                      </a:r>
                      <a:endParaRPr lang="fr-FR" sz="110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2877" marR="62877"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821334840"/>
                  </a:ext>
                </a:extLst>
              </a:tr>
              <a:tr h="190576">
                <a:tc>
                  <a:txBody>
                    <a:bodyPr/>
                    <a:lstStyle/>
                    <a:p>
                      <a:pPr algn="l">
                        <a:lnSpc>
                          <a:spcPct val="107000"/>
                        </a:lnSpc>
                        <a:spcAft>
                          <a:spcPts val="0"/>
                        </a:spcAft>
                      </a:pPr>
                      <a:r>
                        <a:rPr lang="fr-FR" sz="1100">
                          <a:solidFill>
                            <a:sysClr val="windowText" lastClr="000000"/>
                          </a:solidFill>
                          <a:effectLst/>
                        </a:rPr>
                        <a:t>Accueil téléphonique :</a:t>
                      </a:r>
                      <a:endParaRPr lang="fr-FR" sz="110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2877" marR="62877"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a:lnSpc>
                          <a:spcPct val="107000"/>
                        </a:lnSpc>
                        <a:spcAft>
                          <a:spcPts val="0"/>
                        </a:spcAft>
                      </a:pPr>
                      <a:r>
                        <a:rPr lang="fr-FR" sz="1100">
                          <a:solidFill>
                            <a:sysClr val="windowText" lastClr="000000"/>
                          </a:solidFill>
                          <a:effectLst/>
                        </a:rPr>
                        <a:t>03 68 14 37 41 </a:t>
                      </a:r>
                      <a:endParaRPr lang="fr-FR" sz="110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2877" marR="62877"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74534420"/>
                  </a:ext>
                </a:extLst>
              </a:tr>
              <a:tr h="381150">
                <a:tc>
                  <a:txBody>
                    <a:bodyPr/>
                    <a:lstStyle/>
                    <a:p>
                      <a:pPr algn="l">
                        <a:lnSpc>
                          <a:spcPct val="107000"/>
                        </a:lnSpc>
                        <a:spcAft>
                          <a:spcPts val="0"/>
                        </a:spcAft>
                      </a:pPr>
                      <a:r>
                        <a:rPr lang="fr-FR" sz="1100">
                          <a:solidFill>
                            <a:sysClr val="windowText" lastClr="000000"/>
                          </a:solidFill>
                          <a:effectLst/>
                        </a:rPr>
                        <a:t> </a:t>
                      </a:r>
                      <a:endParaRPr lang="fr-FR" sz="110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2877" marR="62877"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a:lnSpc>
                          <a:spcPct val="107000"/>
                        </a:lnSpc>
                        <a:spcAft>
                          <a:spcPts val="0"/>
                        </a:spcAft>
                      </a:pPr>
                      <a:r>
                        <a:rPr lang="fr-FR" sz="1100">
                          <a:solidFill>
                            <a:sysClr val="windowText" lastClr="000000"/>
                          </a:solidFill>
                          <a:effectLst/>
                        </a:rPr>
                        <a:t>lundi au vendredi : </a:t>
                      </a:r>
                    </a:p>
                    <a:p>
                      <a:pPr algn="l">
                        <a:lnSpc>
                          <a:spcPct val="107000"/>
                        </a:lnSpc>
                        <a:spcAft>
                          <a:spcPts val="0"/>
                        </a:spcAft>
                      </a:pPr>
                      <a:r>
                        <a:rPr lang="fr-FR" sz="1100">
                          <a:solidFill>
                            <a:sysClr val="windowText" lastClr="000000"/>
                          </a:solidFill>
                          <a:effectLst/>
                        </a:rPr>
                        <a:t>8h30 -12h00 et 13h30 - 16h00</a:t>
                      </a:r>
                      <a:endParaRPr lang="fr-FR" sz="110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2877" marR="62877"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727571399"/>
                  </a:ext>
                </a:extLst>
              </a:tr>
              <a:tr h="190576">
                <a:tc>
                  <a:txBody>
                    <a:bodyPr/>
                    <a:lstStyle/>
                    <a:p>
                      <a:pPr algn="l">
                        <a:lnSpc>
                          <a:spcPct val="107000"/>
                        </a:lnSpc>
                        <a:spcAft>
                          <a:spcPts val="0"/>
                        </a:spcAft>
                      </a:pPr>
                      <a:r>
                        <a:rPr lang="fr-FR" sz="1100">
                          <a:solidFill>
                            <a:sysClr val="windowText" lastClr="000000"/>
                          </a:solidFill>
                          <a:effectLst/>
                        </a:rPr>
                        <a:t> </a:t>
                      </a:r>
                      <a:endParaRPr lang="fr-FR" sz="110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2877" marR="62877"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a:lnSpc>
                          <a:spcPct val="107000"/>
                        </a:lnSpc>
                        <a:spcAft>
                          <a:spcPts val="0"/>
                        </a:spcAft>
                      </a:pPr>
                      <a:r>
                        <a:rPr lang="fr-FR" sz="1100">
                          <a:solidFill>
                            <a:sysClr val="windowText" lastClr="000000"/>
                          </a:solidFill>
                          <a:effectLst/>
                        </a:rPr>
                        <a:t> </a:t>
                      </a:r>
                      <a:endParaRPr lang="fr-FR" sz="110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2877" marR="62877"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103805146"/>
                  </a:ext>
                </a:extLst>
              </a:tr>
              <a:tr h="190576">
                <a:tc>
                  <a:txBody>
                    <a:bodyPr/>
                    <a:lstStyle/>
                    <a:p>
                      <a:pPr algn="l">
                        <a:lnSpc>
                          <a:spcPct val="107000"/>
                        </a:lnSpc>
                        <a:spcAft>
                          <a:spcPts val="0"/>
                        </a:spcAft>
                      </a:pPr>
                      <a:r>
                        <a:rPr lang="fr-FR" sz="1100">
                          <a:solidFill>
                            <a:sysClr val="windowText" lastClr="000000"/>
                          </a:solidFill>
                          <a:effectLst/>
                        </a:rPr>
                        <a:t>Email secrétariat :</a:t>
                      </a:r>
                      <a:endParaRPr lang="fr-FR" sz="110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2877" marR="62877"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a:lnSpc>
                          <a:spcPct val="107000"/>
                        </a:lnSpc>
                        <a:spcAft>
                          <a:spcPts val="0"/>
                        </a:spcAft>
                      </a:pPr>
                      <a:r>
                        <a:rPr lang="fr-FR" sz="1100">
                          <a:solidFill>
                            <a:sysClr val="windowText" lastClr="000000"/>
                          </a:solidFill>
                          <a:effectLst/>
                        </a:rPr>
                        <a:t>secretariat.sdc@ch-haguenau.fr</a:t>
                      </a:r>
                      <a:endParaRPr lang="fr-FR" sz="110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2877" marR="62877"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685773675"/>
                  </a:ext>
                </a:extLst>
              </a:tr>
              <a:tr h="190576">
                <a:tc>
                  <a:txBody>
                    <a:bodyPr/>
                    <a:lstStyle/>
                    <a:p>
                      <a:pPr algn="l">
                        <a:lnSpc>
                          <a:spcPct val="107000"/>
                        </a:lnSpc>
                        <a:spcAft>
                          <a:spcPts val="0"/>
                        </a:spcAft>
                      </a:pPr>
                      <a:r>
                        <a:rPr lang="fr-FR" sz="1100">
                          <a:solidFill>
                            <a:sysClr val="windowText" lastClr="000000"/>
                          </a:solidFill>
                          <a:effectLst/>
                        </a:rPr>
                        <a:t> </a:t>
                      </a:r>
                      <a:endParaRPr lang="fr-FR" sz="110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2877" marR="62877"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a:lnSpc>
                          <a:spcPct val="107000"/>
                        </a:lnSpc>
                        <a:spcAft>
                          <a:spcPts val="0"/>
                        </a:spcAft>
                      </a:pPr>
                      <a:r>
                        <a:rPr lang="fr-FR" sz="1100">
                          <a:solidFill>
                            <a:sysClr val="windowText" lastClr="000000"/>
                          </a:solidFill>
                          <a:effectLst/>
                        </a:rPr>
                        <a:t> </a:t>
                      </a:r>
                      <a:endParaRPr lang="fr-FR" sz="110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2877" marR="62877"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870953626"/>
                  </a:ext>
                </a:extLst>
              </a:tr>
              <a:tr h="205961">
                <a:tc>
                  <a:txBody>
                    <a:bodyPr/>
                    <a:lstStyle/>
                    <a:p>
                      <a:pPr algn="l">
                        <a:lnSpc>
                          <a:spcPct val="107000"/>
                        </a:lnSpc>
                        <a:spcAft>
                          <a:spcPts val="0"/>
                        </a:spcAft>
                      </a:pPr>
                      <a:endParaRPr lang="fr-FR" sz="110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2877" marR="62877"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a:lnSpc>
                          <a:spcPct val="107000"/>
                        </a:lnSpc>
                        <a:spcAft>
                          <a:spcPts val="0"/>
                        </a:spcAft>
                      </a:pPr>
                      <a:endParaRPr lang="fr-FR" sz="1100" dirty="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2877" marR="62877"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359395903"/>
                  </a:ext>
                </a:extLst>
              </a:tr>
            </a:tbl>
          </a:graphicData>
        </a:graphic>
      </p:graphicFrame>
      <p:graphicFrame>
        <p:nvGraphicFramePr>
          <p:cNvPr id="13" name="Tableau 12"/>
          <p:cNvGraphicFramePr>
            <a:graphicFrameLocks noGrp="1"/>
          </p:cNvGraphicFramePr>
          <p:nvPr>
            <p:extLst>
              <p:ext uri="{D42A27DB-BD31-4B8C-83A1-F6EECF244321}">
                <p14:modId xmlns:p14="http://schemas.microsoft.com/office/powerpoint/2010/main" val="80271723"/>
              </p:ext>
            </p:extLst>
          </p:nvPr>
        </p:nvGraphicFramePr>
        <p:xfrm>
          <a:off x="6949811" y="808303"/>
          <a:ext cx="4215130" cy="4235329"/>
        </p:xfrm>
        <a:graphic>
          <a:graphicData uri="http://schemas.openxmlformats.org/drawingml/2006/table">
            <a:tbl>
              <a:tblPr firstRow="1" firstCol="1" bandRow="1">
                <a:tableStyleId>{5C22544A-7EE6-4342-B048-85BDC9FD1C3A}</a:tableStyleId>
              </a:tblPr>
              <a:tblGrid>
                <a:gridCol w="1413510">
                  <a:extLst>
                    <a:ext uri="{9D8B030D-6E8A-4147-A177-3AD203B41FA5}">
                      <a16:colId xmlns:a16="http://schemas.microsoft.com/office/drawing/2014/main" val="2385950608"/>
                    </a:ext>
                  </a:extLst>
                </a:gridCol>
                <a:gridCol w="2801620">
                  <a:extLst>
                    <a:ext uri="{9D8B030D-6E8A-4147-A177-3AD203B41FA5}">
                      <a16:colId xmlns:a16="http://schemas.microsoft.com/office/drawing/2014/main" val="2827751494"/>
                    </a:ext>
                  </a:extLst>
                </a:gridCol>
              </a:tblGrid>
              <a:tr h="338669">
                <a:tc gridSpan="2">
                  <a:txBody>
                    <a:bodyPr/>
                    <a:lstStyle/>
                    <a:p>
                      <a:pPr algn="l">
                        <a:lnSpc>
                          <a:spcPct val="107000"/>
                        </a:lnSpc>
                        <a:spcAft>
                          <a:spcPts val="0"/>
                        </a:spcAft>
                      </a:pPr>
                      <a:r>
                        <a:rPr lang="fr-FR" sz="1400">
                          <a:solidFill>
                            <a:sysClr val="windowText" lastClr="000000"/>
                          </a:solidFill>
                          <a:effectLst/>
                        </a:rPr>
                        <a:t>Ressources interventionnelles disponibles</a:t>
                      </a:r>
                      <a:endParaRPr lang="fr-FR" sz="140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hMerge="1">
                  <a:txBody>
                    <a:bodyPr/>
                    <a:lstStyle/>
                    <a:p>
                      <a:endParaRPr lang="fr-FR"/>
                    </a:p>
                  </a:txBody>
                  <a:tcPr/>
                </a:tc>
                <a:extLst>
                  <a:ext uri="{0D108BD9-81ED-4DB2-BD59-A6C34878D82A}">
                    <a16:rowId xmlns:a16="http://schemas.microsoft.com/office/drawing/2014/main" val="694098022"/>
                  </a:ext>
                </a:extLst>
              </a:tr>
              <a:tr h="212652">
                <a:tc>
                  <a:txBody>
                    <a:bodyPr/>
                    <a:lstStyle/>
                    <a:p>
                      <a:pPr algn="l">
                        <a:lnSpc>
                          <a:spcPct val="107000"/>
                        </a:lnSpc>
                        <a:spcAft>
                          <a:spcPts val="0"/>
                        </a:spcAft>
                      </a:pPr>
                      <a:r>
                        <a:rPr lang="fr-FR" sz="1100">
                          <a:solidFill>
                            <a:sysClr val="windowText" lastClr="000000"/>
                          </a:solidFill>
                          <a:effectLst/>
                        </a:rPr>
                        <a:t>Anesthésie :</a:t>
                      </a:r>
                      <a:endParaRPr lang="fr-FR" sz="110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algn="l">
                        <a:lnSpc>
                          <a:spcPct val="107000"/>
                        </a:lnSpc>
                        <a:spcAft>
                          <a:spcPts val="0"/>
                        </a:spcAft>
                      </a:pPr>
                      <a:r>
                        <a:rPr lang="fr-FR" sz="1100">
                          <a:solidFill>
                            <a:sysClr val="windowText" lastClr="000000"/>
                          </a:solidFill>
                          <a:effectLst/>
                        </a:rPr>
                        <a:t>Non</a:t>
                      </a:r>
                      <a:endParaRPr lang="fr-FR" sz="110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mpd="sng">
                      <a:noFill/>
                    </a:lnL>
                    <a:lnR w="12700" cmpd="sng">
                      <a:noFill/>
                    </a:lnR>
                    <a:lnT w="381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839543081"/>
                  </a:ext>
                </a:extLst>
              </a:tr>
              <a:tr h="212652">
                <a:tc gridSpan="2">
                  <a:txBody>
                    <a:bodyPr/>
                    <a:lstStyle/>
                    <a:p>
                      <a:pPr algn="l">
                        <a:lnSpc>
                          <a:spcPct val="107000"/>
                        </a:lnSpc>
                        <a:spcAft>
                          <a:spcPts val="0"/>
                        </a:spcAft>
                      </a:pPr>
                      <a:r>
                        <a:rPr lang="fr-FR" sz="1100">
                          <a:solidFill>
                            <a:sysClr val="windowText" lastClr="000000"/>
                          </a:solidFill>
                          <a:effectLst/>
                        </a:rPr>
                        <a:t>Pour les blocs nerveux périphériques</a:t>
                      </a:r>
                      <a:endParaRPr lang="fr-FR" sz="110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hMerge="1">
                  <a:txBody>
                    <a:bodyPr/>
                    <a:lstStyle/>
                    <a:p>
                      <a:endParaRPr lang="fr-FR"/>
                    </a:p>
                  </a:txBody>
                  <a:tcPr/>
                </a:tc>
                <a:extLst>
                  <a:ext uri="{0D108BD9-81ED-4DB2-BD59-A6C34878D82A}">
                    <a16:rowId xmlns:a16="http://schemas.microsoft.com/office/drawing/2014/main" val="3326290255"/>
                  </a:ext>
                </a:extLst>
              </a:tr>
              <a:tr h="222498">
                <a:tc>
                  <a:txBody>
                    <a:bodyPr/>
                    <a:lstStyle/>
                    <a:p>
                      <a:pPr algn="l">
                        <a:lnSpc>
                          <a:spcPct val="107000"/>
                        </a:lnSpc>
                        <a:spcAft>
                          <a:spcPts val="0"/>
                        </a:spcAft>
                      </a:pPr>
                      <a:r>
                        <a:rPr lang="fr-FR" sz="1100" dirty="0">
                          <a:solidFill>
                            <a:sysClr val="windowText" lastClr="000000"/>
                          </a:solidFill>
                          <a:effectLst/>
                        </a:rPr>
                        <a:t> </a:t>
                      </a:r>
                      <a:endParaRPr lang="fr-FR" sz="1100" dirty="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a:lnSpc>
                          <a:spcPct val="107000"/>
                        </a:lnSpc>
                        <a:spcAft>
                          <a:spcPts val="0"/>
                        </a:spcAft>
                      </a:pPr>
                      <a:r>
                        <a:rPr lang="fr-FR" sz="1100" dirty="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rPr>
                        <a:t>-</a:t>
                      </a:r>
                    </a:p>
                  </a:txBody>
                  <a:tcPr marL="68580" marR="6858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800264647"/>
                  </a:ext>
                </a:extLst>
              </a:tr>
              <a:tr h="212652">
                <a:tc>
                  <a:txBody>
                    <a:bodyPr/>
                    <a:lstStyle/>
                    <a:p>
                      <a:pPr algn="l">
                        <a:lnSpc>
                          <a:spcPct val="107000"/>
                        </a:lnSpc>
                        <a:spcAft>
                          <a:spcPts val="0"/>
                        </a:spcAft>
                      </a:pPr>
                      <a:r>
                        <a:rPr lang="fr-FR" sz="1100">
                          <a:solidFill>
                            <a:sysClr val="windowText" lastClr="000000"/>
                          </a:solidFill>
                          <a:effectLst/>
                        </a:rPr>
                        <a:t> </a:t>
                      </a:r>
                      <a:endParaRPr lang="fr-FR" sz="110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a:lnSpc>
                          <a:spcPct val="107000"/>
                        </a:lnSpc>
                        <a:spcAft>
                          <a:spcPts val="0"/>
                        </a:spcAft>
                      </a:pPr>
                      <a:r>
                        <a:rPr lang="fr-FR" sz="1100">
                          <a:solidFill>
                            <a:sysClr val="windowText" lastClr="000000"/>
                          </a:solidFill>
                          <a:effectLst/>
                        </a:rPr>
                        <a:t> </a:t>
                      </a:r>
                      <a:endParaRPr lang="fr-FR" sz="110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408211877"/>
                  </a:ext>
                </a:extLst>
              </a:tr>
              <a:tr h="212652">
                <a:tc gridSpan="2">
                  <a:txBody>
                    <a:bodyPr/>
                    <a:lstStyle/>
                    <a:p>
                      <a:pPr algn="l">
                        <a:lnSpc>
                          <a:spcPct val="107000"/>
                        </a:lnSpc>
                        <a:spcAft>
                          <a:spcPts val="0"/>
                        </a:spcAft>
                      </a:pPr>
                      <a:r>
                        <a:rPr lang="fr-FR" sz="1100" dirty="0">
                          <a:solidFill>
                            <a:sysClr val="windowText" lastClr="000000"/>
                          </a:solidFill>
                          <a:effectLst/>
                        </a:rPr>
                        <a:t>Pour l’analgésie périmédullaire</a:t>
                      </a:r>
                      <a:endParaRPr lang="fr-FR" sz="1100" dirty="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hMerge="1">
                  <a:txBody>
                    <a:bodyPr/>
                    <a:lstStyle/>
                    <a:p>
                      <a:endParaRPr lang="fr-FR"/>
                    </a:p>
                  </a:txBody>
                  <a:tcPr/>
                </a:tc>
                <a:extLst>
                  <a:ext uri="{0D108BD9-81ED-4DB2-BD59-A6C34878D82A}">
                    <a16:rowId xmlns:a16="http://schemas.microsoft.com/office/drawing/2014/main" val="3977693477"/>
                  </a:ext>
                </a:extLst>
              </a:tr>
              <a:tr h="222498">
                <a:tc>
                  <a:txBody>
                    <a:bodyPr/>
                    <a:lstStyle/>
                    <a:p>
                      <a:pPr algn="l">
                        <a:lnSpc>
                          <a:spcPct val="107000"/>
                        </a:lnSpc>
                        <a:spcAft>
                          <a:spcPts val="0"/>
                        </a:spcAft>
                      </a:pPr>
                      <a:r>
                        <a:rPr lang="fr-FR" sz="1100">
                          <a:solidFill>
                            <a:sysClr val="windowText" lastClr="000000"/>
                          </a:solidFill>
                          <a:effectLst/>
                        </a:rPr>
                        <a:t> </a:t>
                      </a:r>
                      <a:endParaRPr lang="fr-FR" sz="110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a:lnSpc>
                          <a:spcPct val="107000"/>
                        </a:lnSpc>
                        <a:spcAft>
                          <a:spcPts val="0"/>
                        </a:spcAft>
                      </a:pPr>
                      <a:r>
                        <a:rPr lang="fr-FR" sz="1100" dirty="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rPr>
                        <a:t>-</a:t>
                      </a:r>
                    </a:p>
                  </a:txBody>
                  <a:tcPr marL="68580" marR="6858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629580865"/>
                  </a:ext>
                </a:extLst>
              </a:tr>
              <a:tr h="212652">
                <a:tc>
                  <a:txBody>
                    <a:bodyPr/>
                    <a:lstStyle/>
                    <a:p>
                      <a:pPr algn="l">
                        <a:lnSpc>
                          <a:spcPct val="107000"/>
                        </a:lnSpc>
                        <a:spcAft>
                          <a:spcPts val="0"/>
                        </a:spcAft>
                      </a:pPr>
                      <a:r>
                        <a:rPr lang="fr-FR" sz="1100">
                          <a:solidFill>
                            <a:sysClr val="windowText" lastClr="000000"/>
                          </a:solidFill>
                          <a:effectLst/>
                        </a:rPr>
                        <a:t> </a:t>
                      </a:r>
                      <a:endParaRPr lang="fr-FR" sz="110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a:lnSpc>
                          <a:spcPct val="107000"/>
                        </a:lnSpc>
                        <a:spcAft>
                          <a:spcPts val="0"/>
                        </a:spcAft>
                      </a:pPr>
                      <a:r>
                        <a:rPr lang="fr-FR" sz="1100">
                          <a:solidFill>
                            <a:sysClr val="windowText" lastClr="000000"/>
                          </a:solidFill>
                          <a:effectLst/>
                        </a:rPr>
                        <a:t> </a:t>
                      </a:r>
                      <a:endParaRPr lang="fr-FR" sz="110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990402040"/>
                  </a:ext>
                </a:extLst>
              </a:tr>
              <a:tr h="435151">
                <a:tc gridSpan="2">
                  <a:txBody>
                    <a:bodyPr/>
                    <a:lstStyle/>
                    <a:p>
                      <a:pPr algn="l">
                        <a:lnSpc>
                          <a:spcPct val="107000"/>
                        </a:lnSpc>
                        <a:spcAft>
                          <a:spcPts val="0"/>
                        </a:spcAft>
                      </a:pPr>
                      <a:r>
                        <a:rPr lang="fr-FR" sz="1100" dirty="0">
                          <a:solidFill>
                            <a:sysClr val="windowText" lastClr="000000"/>
                          </a:solidFill>
                          <a:effectLst/>
                        </a:rPr>
                        <a:t>Suivi et gestion des dispositifs à demeure (cathéter périnerveux ou péridural, pompe intrathécale)</a:t>
                      </a:r>
                      <a:endParaRPr lang="fr-FR" sz="1100" dirty="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hMerge="1">
                  <a:txBody>
                    <a:bodyPr/>
                    <a:lstStyle/>
                    <a:p>
                      <a:endParaRPr lang="fr-FR"/>
                    </a:p>
                  </a:txBody>
                  <a:tcPr/>
                </a:tc>
                <a:extLst>
                  <a:ext uri="{0D108BD9-81ED-4DB2-BD59-A6C34878D82A}">
                    <a16:rowId xmlns:a16="http://schemas.microsoft.com/office/drawing/2014/main" val="880630788"/>
                  </a:ext>
                </a:extLst>
              </a:tr>
              <a:tr h="222498">
                <a:tc>
                  <a:txBody>
                    <a:bodyPr/>
                    <a:lstStyle/>
                    <a:p>
                      <a:pPr algn="l">
                        <a:lnSpc>
                          <a:spcPct val="107000"/>
                        </a:lnSpc>
                        <a:spcAft>
                          <a:spcPts val="0"/>
                        </a:spcAft>
                      </a:pPr>
                      <a:r>
                        <a:rPr lang="fr-FR" sz="1100">
                          <a:solidFill>
                            <a:sysClr val="windowText" lastClr="000000"/>
                          </a:solidFill>
                          <a:effectLst/>
                        </a:rPr>
                        <a:t> </a:t>
                      </a:r>
                      <a:endParaRPr lang="fr-FR" sz="110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indent="0" algn="l" defTabSz="914377" rtl="0" eaLnBrk="1" fontAlgn="auto" latinLnBrk="0" hangingPunct="1">
                        <a:lnSpc>
                          <a:spcPct val="107000"/>
                        </a:lnSpc>
                        <a:spcBef>
                          <a:spcPts val="0"/>
                        </a:spcBef>
                        <a:spcAft>
                          <a:spcPts val="0"/>
                        </a:spcAft>
                        <a:buClrTx/>
                        <a:buSzTx/>
                        <a:buFontTx/>
                        <a:buNone/>
                        <a:tabLst/>
                        <a:defRPr/>
                      </a:pPr>
                      <a:r>
                        <a:rPr lang="fr-FR" sz="1100" i="1" dirty="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rPr>
                        <a:t>Information non disponible</a:t>
                      </a:r>
                    </a:p>
                  </a:txBody>
                  <a:tcPr marL="68580" marR="6858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980562860"/>
                  </a:ext>
                </a:extLst>
              </a:tr>
              <a:tr h="212652">
                <a:tc>
                  <a:txBody>
                    <a:bodyPr/>
                    <a:lstStyle/>
                    <a:p>
                      <a:pPr algn="l">
                        <a:lnSpc>
                          <a:spcPct val="107000"/>
                        </a:lnSpc>
                        <a:spcAft>
                          <a:spcPts val="0"/>
                        </a:spcAft>
                      </a:pPr>
                      <a:r>
                        <a:rPr lang="fr-FR" sz="1100">
                          <a:solidFill>
                            <a:sysClr val="windowText" lastClr="000000"/>
                          </a:solidFill>
                          <a:effectLst/>
                        </a:rPr>
                        <a:t> </a:t>
                      </a:r>
                      <a:endParaRPr lang="fr-FR" sz="110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a:lnSpc>
                          <a:spcPct val="107000"/>
                        </a:lnSpc>
                        <a:spcAft>
                          <a:spcPts val="0"/>
                        </a:spcAft>
                      </a:pPr>
                      <a:r>
                        <a:rPr lang="fr-FR" sz="1100">
                          <a:solidFill>
                            <a:sysClr val="windowText" lastClr="000000"/>
                          </a:solidFill>
                          <a:effectLst/>
                        </a:rPr>
                        <a:t> </a:t>
                      </a:r>
                      <a:endParaRPr lang="fr-FR" sz="110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151210210"/>
                  </a:ext>
                </a:extLst>
              </a:tr>
              <a:tr h="435151">
                <a:tc>
                  <a:txBody>
                    <a:bodyPr/>
                    <a:lstStyle/>
                    <a:p>
                      <a:pPr algn="l">
                        <a:lnSpc>
                          <a:spcPct val="107000"/>
                        </a:lnSpc>
                        <a:spcAft>
                          <a:spcPts val="0"/>
                        </a:spcAft>
                      </a:pPr>
                      <a:r>
                        <a:rPr lang="fr-FR" sz="1100">
                          <a:solidFill>
                            <a:sysClr val="windowText" lastClr="000000"/>
                          </a:solidFill>
                          <a:effectLst/>
                        </a:rPr>
                        <a:t>Radiologie interventionnelle :</a:t>
                      </a:r>
                      <a:endParaRPr lang="fr-FR" sz="110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a:lnSpc>
                          <a:spcPct val="107000"/>
                        </a:lnSpc>
                        <a:spcAft>
                          <a:spcPts val="0"/>
                        </a:spcAft>
                      </a:pPr>
                      <a:r>
                        <a:rPr lang="fr-FR" sz="1100">
                          <a:solidFill>
                            <a:sysClr val="windowText" lastClr="000000"/>
                          </a:solidFill>
                          <a:effectLst/>
                        </a:rPr>
                        <a:t>Non </a:t>
                      </a:r>
                      <a:endParaRPr lang="fr-FR" sz="110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4073873780"/>
                  </a:ext>
                </a:extLst>
              </a:tr>
              <a:tr h="222498">
                <a:tc>
                  <a:txBody>
                    <a:bodyPr/>
                    <a:lstStyle/>
                    <a:p>
                      <a:pPr algn="l">
                        <a:lnSpc>
                          <a:spcPct val="107000"/>
                        </a:lnSpc>
                        <a:spcAft>
                          <a:spcPts val="0"/>
                        </a:spcAft>
                      </a:pPr>
                      <a:r>
                        <a:rPr lang="fr-FR" sz="1100">
                          <a:solidFill>
                            <a:sysClr val="windowText" lastClr="000000"/>
                          </a:solidFill>
                          <a:effectLst/>
                        </a:rPr>
                        <a:t> </a:t>
                      </a:r>
                      <a:endParaRPr lang="fr-FR" sz="110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a:lnSpc>
                          <a:spcPct val="107000"/>
                        </a:lnSpc>
                        <a:spcAft>
                          <a:spcPts val="0"/>
                        </a:spcAft>
                      </a:pPr>
                      <a:endParaRPr lang="fr-FR" sz="110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62166836"/>
                  </a:ext>
                </a:extLst>
              </a:tr>
              <a:tr h="212652">
                <a:tc>
                  <a:txBody>
                    <a:bodyPr/>
                    <a:lstStyle/>
                    <a:p>
                      <a:pPr algn="l">
                        <a:lnSpc>
                          <a:spcPct val="107000"/>
                        </a:lnSpc>
                        <a:spcAft>
                          <a:spcPts val="0"/>
                        </a:spcAft>
                      </a:pPr>
                      <a:r>
                        <a:rPr lang="fr-FR" sz="1100">
                          <a:solidFill>
                            <a:sysClr val="windowText" lastClr="000000"/>
                          </a:solidFill>
                          <a:effectLst/>
                        </a:rPr>
                        <a:t> </a:t>
                      </a:r>
                      <a:endParaRPr lang="fr-FR" sz="110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a:lnSpc>
                          <a:spcPct val="107000"/>
                        </a:lnSpc>
                        <a:spcAft>
                          <a:spcPts val="0"/>
                        </a:spcAft>
                      </a:pPr>
                      <a:r>
                        <a:rPr lang="fr-FR" sz="1100">
                          <a:solidFill>
                            <a:sysClr val="windowText" lastClr="000000"/>
                          </a:solidFill>
                          <a:effectLst/>
                        </a:rPr>
                        <a:t> </a:t>
                      </a:r>
                      <a:endParaRPr lang="fr-FR" sz="110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628924365"/>
                  </a:ext>
                </a:extLst>
              </a:tr>
              <a:tr h="212652">
                <a:tc>
                  <a:txBody>
                    <a:bodyPr/>
                    <a:lstStyle/>
                    <a:p>
                      <a:pPr algn="l">
                        <a:lnSpc>
                          <a:spcPct val="107000"/>
                        </a:lnSpc>
                        <a:spcAft>
                          <a:spcPts val="0"/>
                        </a:spcAft>
                      </a:pPr>
                      <a:r>
                        <a:rPr lang="fr-FR" sz="1100">
                          <a:solidFill>
                            <a:sysClr val="windowText" lastClr="000000"/>
                          </a:solidFill>
                          <a:effectLst/>
                        </a:rPr>
                        <a:t>Chirurgie :</a:t>
                      </a:r>
                      <a:endParaRPr lang="fr-FR" sz="110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a:lnSpc>
                          <a:spcPct val="107000"/>
                        </a:lnSpc>
                        <a:spcAft>
                          <a:spcPts val="0"/>
                        </a:spcAft>
                      </a:pPr>
                      <a:r>
                        <a:rPr lang="fr-FR" sz="1100">
                          <a:solidFill>
                            <a:sysClr val="windowText" lastClr="000000"/>
                          </a:solidFill>
                          <a:effectLst/>
                        </a:rPr>
                        <a:t>Non</a:t>
                      </a:r>
                      <a:endParaRPr lang="fr-FR" sz="110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867702194"/>
                  </a:ext>
                </a:extLst>
              </a:tr>
              <a:tr h="222498">
                <a:tc>
                  <a:txBody>
                    <a:bodyPr/>
                    <a:lstStyle/>
                    <a:p>
                      <a:pPr algn="l">
                        <a:lnSpc>
                          <a:spcPct val="107000"/>
                        </a:lnSpc>
                        <a:spcAft>
                          <a:spcPts val="0"/>
                        </a:spcAft>
                      </a:pPr>
                      <a:r>
                        <a:rPr lang="fr-FR" sz="1100">
                          <a:solidFill>
                            <a:sysClr val="windowText" lastClr="000000"/>
                          </a:solidFill>
                          <a:effectLst/>
                        </a:rPr>
                        <a:t> </a:t>
                      </a:r>
                      <a:endParaRPr lang="fr-FR" sz="110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a:lnSpc>
                          <a:spcPct val="107000"/>
                        </a:lnSpc>
                        <a:spcAft>
                          <a:spcPts val="0"/>
                        </a:spcAft>
                      </a:pPr>
                      <a:endParaRPr lang="fr-FR" sz="110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075720851"/>
                  </a:ext>
                </a:extLst>
              </a:tr>
              <a:tr h="212652">
                <a:tc>
                  <a:txBody>
                    <a:bodyPr/>
                    <a:lstStyle/>
                    <a:p>
                      <a:pPr algn="l">
                        <a:lnSpc>
                          <a:spcPct val="107000"/>
                        </a:lnSpc>
                        <a:spcAft>
                          <a:spcPts val="0"/>
                        </a:spcAft>
                      </a:pPr>
                      <a:r>
                        <a:rPr lang="fr-FR" sz="1100">
                          <a:solidFill>
                            <a:sysClr val="windowText" lastClr="000000"/>
                          </a:solidFill>
                          <a:effectLst/>
                        </a:rPr>
                        <a:t> </a:t>
                      </a:r>
                      <a:endParaRPr lang="fr-FR" sz="110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a:lnSpc>
                          <a:spcPct val="107000"/>
                        </a:lnSpc>
                        <a:spcAft>
                          <a:spcPts val="0"/>
                        </a:spcAft>
                      </a:pPr>
                      <a:r>
                        <a:rPr lang="fr-FR" sz="1100" dirty="0">
                          <a:solidFill>
                            <a:sysClr val="windowText" lastClr="000000"/>
                          </a:solidFill>
                          <a:effectLst/>
                        </a:rPr>
                        <a:t> </a:t>
                      </a:r>
                      <a:endParaRPr lang="fr-FR" sz="1100" dirty="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082662271"/>
                  </a:ext>
                </a:extLst>
              </a:tr>
            </a:tbl>
          </a:graphicData>
        </a:graphic>
      </p:graphicFrame>
    </p:spTree>
    <p:extLst>
      <p:ext uri="{BB962C8B-B14F-4D97-AF65-F5344CB8AC3E}">
        <p14:creationId xmlns:p14="http://schemas.microsoft.com/office/powerpoint/2010/main" val="46326578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26" name="Image 2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79833" y="4218921"/>
            <a:ext cx="5149542" cy="1589424"/>
          </a:xfrm>
          <a:prstGeom prst="rect">
            <a:avLst/>
          </a:prstGeom>
        </p:spPr>
      </p:pic>
      <p:pic>
        <p:nvPicPr>
          <p:cNvPr id="30" name="Image 2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79833" y="1033463"/>
            <a:ext cx="5149542" cy="2833687"/>
          </a:xfrm>
          <a:prstGeom prst="rect">
            <a:avLst/>
          </a:prstGeom>
        </p:spPr>
      </p:pic>
      <p:pic>
        <p:nvPicPr>
          <p:cNvPr id="27" name="Image 2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836409" y="1033463"/>
            <a:ext cx="4328535" cy="2947158"/>
          </a:xfrm>
          <a:prstGeom prst="rect">
            <a:avLst/>
          </a:prstGeom>
        </p:spPr>
      </p:pic>
      <p:pic>
        <p:nvPicPr>
          <p:cNvPr id="28" name="Image 2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836407" y="4063030"/>
            <a:ext cx="4328535" cy="619125"/>
          </a:xfrm>
          <a:prstGeom prst="rect">
            <a:avLst/>
          </a:prstGeom>
        </p:spPr>
      </p:pic>
      <p:pic>
        <p:nvPicPr>
          <p:cNvPr id="29" name="Image 28"/>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836408" y="4769746"/>
            <a:ext cx="4328535" cy="630308"/>
          </a:xfrm>
          <a:prstGeom prst="rect">
            <a:avLst/>
          </a:prstGeom>
        </p:spPr>
      </p:pic>
      <p:sp>
        <p:nvSpPr>
          <p:cNvPr id="31" name="ZoneTexte 30"/>
          <p:cNvSpPr txBox="1"/>
          <p:nvPr/>
        </p:nvSpPr>
        <p:spPr>
          <a:xfrm>
            <a:off x="1279833" y="301666"/>
            <a:ext cx="3021918" cy="400110"/>
          </a:xfrm>
          <a:prstGeom prst="rect">
            <a:avLst/>
          </a:prstGeom>
        </p:spPr>
        <p:txBody>
          <a:bodyPr wrap="none" rtlCol="0">
            <a:spAutoFit/>
          </a:bodyPr>
          <a:lstStyle/>
          <a:p>
            <a:r>
              <a:rPr lang="fr-FR" sz="2000" b="1" dirty="0"/>
              <a:t>CLINIQUE DE L’ORANGERIE</a:t>
            </a:r>
            <a:endParaRPr lang="fr-FR" sz="2000" dirty="0"/>
          </a:p>
        </p:txBody>
      </p:sp>
      <p:pic>
        <p:nvPicPr>
          <p:cNvPr id="7" name="Image 6"/>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rot="5400000">
            <a:off x="3958290" y="331301"/>
            <a:ext cx="400110" cy="400110"/>
          </a:xfrm>
          <a:prstGeom prst="rect">
            <a:avLst/>
          </a:prstGeom>
        </p:spPr>
      </p:pic>
      <p:pic>
        <p:nvPicPr>
          <p:cNvPr id="8" name="Image 7"/>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279833" y="252816"/>
            <a:ext cx="404990" cy="409869"/>
          </a:xfrm>
          <a:prstGeom prst="rect">
            <a:avLst/>
          </a:prstGeom>
        </p:spPr>
      </p:pic>
      <p:graphicFrame>
        <p:nvGraphicFramePr>
          <p:cNvPr id="12" name="Tableau 11"/>
          <p:cNvGraphicFramePr>
            <a:graphicFrameLocks noGrp="1"/>
          </p:cNvGraphicFramePr>
          <p:nvPr>
            <p:extLst>
              <p:ext uri="{D42A27DB-BD31-4B8C-83A1-F6EECF244321}">
                <p14:modId xmlns:p14="http://schemas.microsoft.com/office/powerpoint/2010/main" val="2062839236"/>
              </p:ext>
            </p:extLst>
          </p:nvPr>
        </p:nvGraphicFramePr>
        <p:xfrm>
          <a:off x="1428631" y="821736"/>
          <a:ext cx="5000744" cy="5153706"/>
        </p:xfrm>
        <a:graphic>
          <a:graphicData uri="http://schemas.openxmlformats.org/drawingml/2006/table">
            <a:tbl>
              <a:tblPr firstRow="1" firstCol="1" bandRow="1">
                <a:tableStyleId>{5C22544A-7EE6-4342-B048-85BDC9FD1C3A}</a:tableStyleId>
              </a:tblPr>
              <a:tblGrid>
                <a:gridCol w="2127736">
                  <a:extLst>
                    <a:ext uri="{9D8B030D-6E8A-4147-A177-3AD203B41FA5}">
                      <a16:colId xmlns:a16="http://schemas.microsoft.com/office/drawing/2014/main" val="1617441859"/>
                    </a:ext>
                  </a:extLst>
                </a:gridCol>
                <a:gridCol w="2873008">
                  <a:extLst>
                    <a:ext uri="{9D8B030D-6E8A-4147-A177-3AD203B41FA5}">
                      <a16:colId xmlns:a16="http://schemas.microsoft.com/office/drawing/2014/main" val="2942599581"/>
                    </a:ext>
                  </a:extLst>
                </a:gridCol>
              </a:tblGrid>
              <a:tr h="261084">
                <a:tc gridSpan="2">
                  <a:txBody>
                    <a:bodyPr/>
                    <a:lstStyle/>
                    <a:p>
                      <a:pPr algn="l">
                        <a:lnSpc>
                          <a:spcPct val="107000"/>
                        </a:lnSpc>
                        <a:spcAft>
                          <a:spcPts val="0"/>
                        </a:spcAft>
                      </a:pPr>
                      <a:r>
                        <a:rPr lang="fr-FR" sz="1400">
                          <a:solidFill>
                            <a:sysClr val="windowText" lastClr="000000"/>
                          </a:solidFill>
                          <a:effectLst/>
                        </a:rPr>
                        <a:t>Informations générales</a:t>
                      </a:r>
                      <a:endParaRPr lang="fr-FR" sz="140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0587" marR="60587" marT="0" marB="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hMerge="1">
                  <a:txBody>
                    <a:bodyPr/>
                    <a:lstStyle/>
                    <a:p>
                      <a:endParaRPr lang="fr-FR"/>
                    </a:p>
                  </a:txBody>
                  <a:tcPr/>
                </a:tc>
                <a:extLst>
                  <a:ext uri="{0D108BD9-81ED-4DB2-BD59-A6C34878D82A}">
                    <a16:rowId xmlns:a16="http://schemas.microsoft.com/office/drawing/2014/main" val="3405916820"/>
                  </a:ext>
                </a:extLst>
              </a:tr>
              <a:tr h="194155">
                <a:tc>
                  <a:txBody>
                    <a:bodyPr/>
                    <a:lstStyle/>
                    <a:p>
                      <a:pPr algn="l">
                        <a:lnSpc>
                          <a:spcPct val="107000"/>
                        </a:lnSpc>
                        <a:spcAft>
                          <a:spcPts val="0"/>
                        </a:spcAft>
                      </a:pPr>
                      <a:r>
                        <a:rPr lang="fr-FR" sz="1100">
                          <a:solidFill>
                            <a:sysClr val="windowText" lastClr="000000"/>
                          </a:solidFill>
                          <a:effectLst/>
                        </a:rPr>
                        <a:t> Médecin responsable :</a:t>
                      </a:r>
                      <a:endParaRPr lang="fr-FR" sz="110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0587" marR="60587" marT="0" marB="0">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marL="0" marR="0" indent="0" algn="l" defTabSz="914377" rtl="0" eaLnBrk="1" fontAlgn="auto" latinLnBrk="0" hangingPunct="1">
                        <a:lnSpc>
                          <a:spcPct val="107000"/>
                        </a:lnSpc>
                        <a:spcBef>
                          <a:spcPts val="0"/>
                        </a:spcBef>
                        <a:spcAft>
                          <a:spcPts val="0"/>
                        </a:spcAft>
                        <a:buClrTx/>
                        <a:buSzTx/>
                        <a:buFontTx/>
                        <a:buNone/>
                        <a:tabLst/>
                        <a:defRPr/>
                      </a:pPr>
                      <a:r>
                        <a:rPr lang="fr-FR" sz="1100" i="1" dirty="0">
                          <a:solidFill>
                            <a:sysClr val="windowText" lastClr="000000"/>
                          </a:solidFill>
                          <a:effectLst/>
                        </a:rPr>
                        <a:t>Information non disponible</a:t>
                      </a:r>
                      <a:endParaRPr lang="fr-FR" sz="1100" dirty="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0587" marR="60587" marT="0" marB="0">
                    <a:lnL w="12700" cmpd="sng">
                      <a:noFill/>
                    </a:lnL>
                    <a:lnR w="12700" cmpd="sng">
                      <a:noFill/>
                    </a:lnR>
                    <a:lnT w="381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919952344"/>
                  </a:ext>
                </a:extLst>
              </a:tr>
              <a:tr h="194155">
                <a:tc>
                  <a:txBody>
                    <a:bodyPr/>
                    <a:lstStyle/>
                    <a:p>
                      <a:pPr algn="l">
                        <a:lnSpc>
                          <a:spcPct val="107000"/>
                        </a:lnSpc>
                        <a:spcAft>
                          <a:spcPts val="0"/>
                        </a:spcAft>
                      </a:pPr>
                      <a:r>
                        <a:rPr lang="fr-FR" sz="1100">
                          <a:solidFill>
                            <a:sysClr val="windowText" lastClr="000000"/>
                          </a:solidFill>
                          <a:effectLst/>
                        </a:rPr>
                        <a:t> </a:t>
                      </a:r>
                      <a:endParaRPr lang="fr-FR" sz="110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0587" marR="60587"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a:lnSpc>
                          <a:spcPct val="107000"/>
                        </a:lnSpc>
                        <a:spcAft>
                          <a:spcPts val="0"/>
                        </a:spcAft>
                      </a:pPr>
                      <a:r>
                        <a:rPr lang="fr-FR" sz="1100">
                          <a:solidFill>
                            <a:sysClr val="windowText" lastClr="000000"/>
                          </a:solidFill>
                          <a:effectLst/>
                        </a:rPr>
                        <a:t> </a:t>
                      </a:r>
                      <a:endParaRPr lang="fr-FR" sz="110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0587" marR="60587"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342729248"/>
                  </a:ext>
                </a:extLst>
              </a:tr>
              <a:tr h="194155">
                <a:tc>
                  <a:txBody>
                    <a:bodyPr/>
                    <a:lstStyle/>
                    <a:p>
                      <a:pPr algn="l">
                        <a:lnSpc>
                          <a:spcPct val="107000"/>
                        </a:lnSpc>
                        <a:spcAft>
                          <a:spcPts val="0"/>
                        </a:spcAft>
                      </a:pPr>
                      <a:r>
                        <a:rPr lang="fr-FR" sz="1100">
                          <a:solidFill>
                            <a:sysClr val="windowText" lastClr="000000"/>
                          </a:solidFill>
                          <a:effectLst/>
                        </a:rPr>
                        <a:t>Labellisation SDC :</a:t>
                      </a:r>
                      <a:endParaRPr lang="fr-FR" sz="110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0587" marR="60587"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a:lnSpc>
                          <a:spcPct val="107000"/>
                        </a:lnSpc>
                        <a:spcAft>
                          <a:spcPts val="0"/>
                        </a:spcAft>
                      </a:pPr>
                      <a:r>
                        <a:rPr lang="fr-FR" sz="1100" dirty="0">
                          <a:solidFill>
                            <a:sysClr val="windowText" lastClr="000000"/>
                          </a:solidFill>
                          <a:effectLst/>
                        </a:rPr>
                        <a:t>Non</a:t>
                      </a:r>
                      <a:endParaRPr lang="fr-FR" sz="1100" dirty="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0587" marR="60587"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118199757"/>
                  </a:ext>
                </a:extLst>
              </a:tr>
              <a:tr h="194155">
                <a:tc>
                  <a:txBody>
                    <a:bodyPr/>
                    <a:lstStyle/>
                    <a:p>
                      <a:pPr algn="l">
                        <a:lnSpc>
                          <a:spcPct val="107000"/>
                        </a:lnSpc>
                        <a:spcAft>
                          <a:spcPts val="0"/>
                        </a:spcAft>
                      </a:pPr>
                      <a:r>
                        <a:rPr lang="fr-FR" sz="1100">
                          <a:solidFill>
                            <a:sysClr val="windowText" lastClr="000000"/>
                          </a:solidFill>
                          <a:effectLst/>
                        </a:rPr>
                        <a:t>Type pédiatrique :</a:t>
                      </a:r>
                      <a:endParaRPr lang="fr-FR" sz="110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0587" marR="60587"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a:lnSpc>
                          <a:spcPct val="107000"/>
                        </a:lnSpc>
                        <a:spcAft>
                          <a:spcPts val="0"/>
                        </a:spcAft>
                      </a:pPr>
                      <a:r>
                        <a:rPr lang="fr-FR" sz="1100" dirty="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rPr>
                        <a:t>-</a:t>
                      </a:r>
                    </a:p>
                  </a:txBody>
                  <a:tcPr marL="60587" marR="60587"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945420333"/>
                  </a:ext>
                </a:extLst>
              </a:tr>
              <a:tr h="194155">
                <a:tc>
                  <a:txBody>
                    <a:bodyPr/>
                    <a:lstStyle/>
                    <a:p>
                      <a:pPr algn="l">
                        <a:lnSpc>
                          <a:spcPct val="107000"/>
                        </a:lnSpc>
                        <a:spcAft>
                          <a:spcPts val="0"/>
                        </a:spcAft>
                      </a:pPr>
                      <a:r>
                        <a:rPr lang="fr-FR" sz="1100">
                          <a:solidFill>
                            <a:sysClr val="windowText" lastClr="000000"/>
                          </a:solidFill>
                          <a:effectLst/>
                        </a:rPr>
                        <a:t>Type oncologique :</a:t>
                      </a:r>
                      <a:endParaRPr lang="fr-FR" sz="110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0587" marR="60587"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a:lnSpc>
                          <a:spcPct val="107000"/>
                        </a:lnSpc>
                        <a:spcAft>
                          <a:spcPts val="0"/>
                        </a:spcAft>
                      </a:pPr>
                      <a:r>
                        <a:rPr lang="fr-FR" sz="1100" dirty="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rPr>
                        <a:t>-</a:t>
                      </a:r>
                    </a:p>
                  </a:txBody>
                  <a:tcPr marL="60587" marR="60587"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601142100"/>
                  </a:ext>
                </a:extLst>
              </a:tr>
              <a:tr h="194155">
                <a:tc>
                  <a:txBody>
                    <a:bodyPr/>
                    <a:lstStyle/>
                    <a:p>
                      <a:pPr algn="l">
                        <a:lnSpc>
                          <a:spcPct val="107000"/>
                        </a:lnSpc>
                        <a:spcAft>
                          <a:spcPts val="0"/>
                        </a:spcAft>
                      </a:pPr>
                      <a:r>
                        <a:rPr lang="fr-FR" sz="1100">
                          <a:solidFill>
                            <a:sysClr val="windowText" lastClr="000000"/>
                          </a:solidFill>
                          <a:effectLst/>
                        </a:rPr>
                        <a:t> </a:t>
                      </a:r>
                      <a:endParaRPr lang="fr-FR" sz="110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0587" marR="60587"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a:lnSpc>
                          <a:spcPct val="107000"/>
                        </a:lnSpc>
                        <a:spcAft>
                          <a:spcPts val="0"/>
                        </a:spcAft>
                      </a:pPr>
                      <a:r>
                        <a:rPr lang="fr-FR" sz="1100" dirty="0">
                          <a:solidFill>
                            <a:sysClr val="windowText" lastClr="000000"/>
                          </a:solidFill>
                          <a:effectLst/>
                        </a:rPr>
                        <a:t> </a:t>
                      </a:r>
                      <a:endParaRPr lang="fr-FR" sz="1100" dirty="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0587" marR="60587"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766724936"/>
                  </a:ext>
                </a:extLst>
              </a:tr>
              <a:tr h="388309">
                <a:tc>
                  <a:txBody>
                    <a:bodyPr/>
                    <a:lstStyle/>
                    <a:p>
                      <a:pPr algn="l">
                        <a:lnSpc>
                          <a:spcPct val="107000"/>
                        </a:lnSpc>
                        <a:spcAft>
                          <a:spcPts val="0"/>
                        </a:spcAft>
                      </a:pPr>
                      <a:r>
                        <a:rPr lang="fr-FR" sz="1100">
                          <a:solidFill>
                            <a:sysClr val="windowText" lastClr="000000"/>
                          </a:solidFill>
                          <a:effectLst/>
                        </a:rPr>
                        <a:t>Adressage :</a:t>
                      </a:r>
                      <a:endParaRPr lang="fr-FR" sz="110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0587" marR="60587"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a:lnSpc>
                          <a:spcPct val="107000"/>
                        </a:lnSpc>
                        <a:spcAft>
                          <a:spcPts val="0"/>
                        </a:spcAft>
                      </a:pPr>
                      <a:r>
                        <a:rPr lang="fr-FR" sz="1100" dirty="0">
                          <a:solidFill>
                            <a:sysClr val="windowText" lastClr="000000"/>
                          </a:solidFill>
                          <a:effectLst/>
                        </a:rPr>
                        <a:t>Filière interne à la structure;</a:t>
                      </a:r>
                    </a:p>
                    <a:p>
                      <a:pPr algn="l">
                        <a:lnSpc>
                          <a:spcPct val="107000"/>
                        </a:lnSpc>
                        <a:spcAft>
                          <a:spcPts val="0"/>
                        </a:spcAft>
                      </a:pPr>
                      <a:r>
                        <a:rPr lang="fr-FR" sz="1100" dirty="0">
                          <a:solidFill>
                            <a:sysClr val="windowText" lastClr="000000"/>
                          </a:solidFill>
                          <a:effectLst/>
                        </a:rPr>
                        <a:t>Adressage direct Ville-Hôpital</a:t>
                      </a:r>
                      <a:endParaRPr lang="fr-FR" sz="1100" dirty="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0587" marR="60587"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755680803"/>
                  </a:ext>
                </a:extLst>
              </a:tr>
              <a:tr h="194155">
                <a:tc>
                  <a:txBody>
                    <a:bodyPr/>
                    <a:lstStyle/>
                    <a:p>
                      <a:pPr algn="l">
                        <a:lnSpc>
                          <a:spcPct val="107000"/>
                        </a:lnSpc>
                        <a:spcAft>
                          <a:spcPts val="0"/>
                        </a:spcAft>
                      </a:pPr>
                      <a:r>
                        <a:rPr lang="fr-FR" sz="1100">
                          <a:solidFill>
                            <a:sysClr val="windowText" lastClr="000000"/>
                          </a:solidFill>
                          <a:effectLst/>
                        </a:rPr>
                        <a:t> </a:t>
                      </a:r>
                      <a:endParaRPr lang="fr-FR" sz="110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0587" marR="60587"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a:lnSpc>
                          <a:spcPct val="107000"/>
                        </a:lnSpc>
                        <a:spcAft>
                          <a:spcPts val="0"/>
                        </a:spcAft>
                      </a:pPr>
                      <a:r>
                        <a:rPr lang="fr-FR" sz="1100" dirty="0">
                          <a:solidFill>
                            <a:sysClr val="windowText" lastClr="000000"/>
                          </a:solidFill>
                          <a:effectLst/>
                        </a:rPr>
                        <a:t> </a:t>
                      </a:r>
                      <a:endParaRPr lang="fr-FR" sz="1100" dirty="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0587" marR="60587"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964552253"/>
                  </a:ext>
                </a:extLst>
              </a:tr>
              <a:tr h="194155">
                <a:tc>
                  <a:txBody>
                    <a:bodyPr/>
                    <a:lstStyle/>
                    <a:p>
                      <a:pPr algn="l">
                        <a:lnSpc>
                          <a:spcPct val="107000"/>
                        </a:lnSpc>
                        <a:spcAft>
                          <a:spcPts val="0"/>
                        </a:spcAft>
                      </a:pPr>
                      <a:r>
                        <a:rPr lang="fr-FR" sz="1100">
                          <a:solidFill>
                            <a:sysClr val="windowText" lastClr="000000"/>
                          </a:solidFill>
                          <a:effectLst/>
                        </a:rPr>
                        <a:t>Partenariat / En lien avec :</a:t>
                      </a:r>
                      <a:endParaRPr lang="fr-FR" sz="110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0587" marR="60587"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a:lnSpc>
                          <a:spcPct val="107000"/>
                        </a:lnSpc>
                        <a:spcAft>
                          <a:spcPts val="0"/>
                        </a:spcAft>
                      </a:pPr>
                      <a:r>
                        <a:rPr lang="fr-FR" sz="1100" dirty="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rPr>
                        <a:t>-</a:t>
                      </a:r>
                    </a:p>
                  </a:txBody>
                  <a:tcPr marL="60587" marR="60587"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614791960"/>
                  </a:ext>
                </a:extLst>
              </a:tr>
              <a:tr h="194155">
                <a:tc>
                  <a:txBody>
                    <a:bodyPr/>
                    <a:lstStyle/>
                    <a:p>
                      <a:pPr algn="l">
                        <a:lnSpc>
                          <a:spcPct val="107000"/>
                        </a:lnSpc>
                        <a:spcAft>
                          <a:spcPts val="0"/>
                        </a:spcAft>
                      </a:pPr>
                      <a:r>
                        <a:rPr lang="fr-FR" sz="1100">
                          <a:solidFill>
                            <a:sysClr val="windowText" lastClr="000000"/>
                          </a:solidFill>
                          <a:effectLst/>
                        </a:rPr>
                        <a:t> </a:t>
                      </a:r>
                      <a:endParaRPr lang="fr-FR" sz="110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0587" marR="60587"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a:lnSpc>
                          <a:spcPct val="107000"/>
                        </a:lnSpc>
                        <a:spcAft>
                          <a:spcPts val="0"/>
                        </a:spcAft>
                      </a:pPr>
                      <a:r>
                        <a:rPr lang="fr-FR" sz="1100" dirty="0">
                          <a:solidFill>
                            <a:sysClr val="windowText" lastClr="000000"/>
                          </a:solidFill>
                          <a:effectLst/>
                        </a:rPr>
                        <a:t> </a:t>
                      </a:r>
                      <a:endParaRPr lang="fr-FR" sz="1100" dirty="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0587" marR="60587"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928127961"/>
                  </a:ext>
                </a:extLst>
              </a:tr>
              <a:tr h="247075">
                <a:tc>
                  <a:txBody>
                    <a:bodyPr/>
                    <a:lstStyle/>
                    <a:p>
                      <a:pPr algn="l">
                        <a:lnSpc>
                          <a:spcPct val="107000"/>
                        </a:lnSpc>
                        <a:spcAft>
                          <a:spcPts val="0"/>
                        </a:spcAft>
                      </a:pPr>
                      <a:r>
                        <a:rPr lang="fr-FR" sz="1400">
                          <a:solidFill>
                            <a:sysClr val="windowText" lastClr="000000"/>
                          </a:solidFill>
                          <a:effectLst/>
                        </a:rPr>
                        <a:t>RCP Douleur</a:t>
                      </a:r>
                      <a:endParaRPr lang="fr-FR" sz="140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0587" marR="60587"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a:lnSpc>
                          <a:spcPct val="107000"/>
                        </a:lnSpc>
                        <a:spcAft>
                          <a:spcPts val="0"/>
                        </a:spcAft>
                      </a:pPr>
                      <a:r>
                        <a:rPr lang="fr-FR" sz="1100" dirty="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rPr>
                        <a:t>-</a:t>
                      </a:r>
                    </a:p>
                    <a:p>
                      <a:pPr algn="l">
                        <a:lnSpc>
                          <a:spcPct val="107000"/>
                        </a:lnSpc>
                        <a:spcAft>
                          <a:spcPts val="0"/>
                        </a:spcAft>
                      </a:pPr>
                      <a:endParaRPr lang="fr-FR" sz="1100" dirty="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6202" marR="46202"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58267876"/>
                  </a:ext>
                </a:extLst>
              </a:tr>
              <a:tr h="194155">
                <a:tc>
                  <a:txBody>
                    <a:bodyPr/>
                    <a:lstStyle/>
                    <a:p>
                      <a:pPr algn="l">
                        <a:lnSpc>
                          <a:spcPct val="107000"/>
                        </a:lnSpc>
                        <a:spcAft>
                          <a:spcPts val="0"/>
                        </a:spcAft>
                      </a:pPr>
                      <a:r>
                        <a:rPr lang="fr-FR" sz="1100" dirty="0">
                          <a:solidFill>
                            <a:sysClr val="windowText" lastClr="000000"/>
                          </a:solidFill>
                          <a:effectLst/>
                        </a:rPr>
                        <a:t> </a:t>
                      </a:r>
                      <a:endParaRPr lang="fr-FR" sz="1100" dirty="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0587" marR="60587"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a:lnSpc>
                          <a:spcPct val="107000"/>
                        </a:lnSpc>
                        <a:spcAft>
                          <a:spcPts val="0"/>
                        </a:spcAft>
                      </a:pPr>
                      <a:r>
                        <a:rPr lang="fr-FR" sz="1100">
                          <a:solidFill>
                            <a:sysClr val="windowText" lastClr="000000"/>
                          </a:solidFill>
                          <a:effectLst/>
                        </a:rPr>
                        <a:t> </a:t>
                      </a:r>
                      <a:endParaRPr lang="fr-FR" sz="110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0587" marR="60587"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40472412"/>
                  </a:ext>
                </a:extLst>
              </a:tr>
              <a:tr h="194155">
                <a:tc>
                  <a:txBody>
                    <a:bodyPr/>
                    <a:lstStyle/>
                    <a:p>
                      <a:pPr algn="l">
                        <a:lnSpc>
                          <a:spcPct val="107000"/>
                        </a:lnSpc>
                        <a:spcAft>
                          <a:spcPts val="0"/>
                        </a:spcAft>
                      </a:pPr>
                      <a:r>
                        <a:rPr lang="fr-FR" sz="1100">
                          <a:solidFill>
                            <a:sysClr val="windowText" lastClr="000000"/>
                          </a:solidFill>
                          <a:effectLst/>
                        </a:rPr>
                        <a:t> </a:t>
                      </a:r>
                      <a:endParaRPr lang="fr-FR" sz="110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0587" marR="60587"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a:lnSpc>
                          <a:spcPct val="107000"/>
                        </a:lnSpc>
                        <a:spcAft>
                          <a:spcPts val="0"/>
                        </a:spcAft>
                      </a:pPr>
                      <a:r>
                        <a:rPr lang="fr-FR" sz="1100">
                          <a:solidFill>
                            <a:sysClr val="windowText" lastClr="000000"/>
                          </a:solidFill>
                          <a:effectLst/>
                        </a:rPr>
                        <a:t> </a:t>
                      </a:r>
                      <a:endParaRPr lang="fr-FR" sz="110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0587" marR="60587"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23992559"/>
                  </a:ext>
                </a:extLst>
              </a:tr>
              <a:tr h="254405">
                <a:tc gridSpan="2">
                  <a:txBody>
                    <a:bodyPr/>
                    <a:lstStyle/>
                    <a:p>
                      <a:pPr algn="l">
                        <a:lnSpc>
                          <a:spcPct val="107000"/>
                        </a:lnSpc>
                        <a:spcAft>
                          <a:spcPts val="0"/>
                        </a:spcAft>
                      </a:pPr>
                      <a:r>
                        <a:rPr lang="fr-FR" sz="1400">
                          <a:solidFill>
                            <a:sysClr val="windowText" lastClr="000000"/>
                          </a:solidFill>
                          <a:effectLst/>
                        </a:rPr>
                        <a:t>Contact</a:t>
                      </a:r>
                      <a:endParaRPr lang="fr-FR" sz="140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0587" marR="60587"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hMerge="1">
                  <a:txBody>
                    <a:bodyPr/>
                    <a:lstStyle/>
                    <a:p>
                      <a:endParaRPr lang="fr-FR"/>
                    </a:p>
                  </a:txBody>
                  <a:tcPr/>
                </a:tc>
                <a:extLst>
                  <a:ext uri="{0D108BD9-81ED-4DB2-BD59-A6C34878D82A}">
                    <a16:rowId xmlns:a16="http://schemas.microsoft.com/office/drawing/2014/main" val="3436303016"/>
                  </a:ext>
                </a:extLst>
              </a:tr>
              <a:tr h="388309">
                <a:tc>
                  <a:txBody>
                    <a:bodyPr/>
                    <a:lstStyle/>
                    <a:p>
                      <a:pPr algn="l">
                        <a:lnSpc>
                          <a:spcPct val="107000"/>
                        </a:lnSpc>
                        <a:spcAft>
                          <a:spcPts val="0"/>
                        </a:spcAft>
                      </a:pPr>
                      <a:r>
                        <a:rPr lang="fr-FR" sz="1100">
                          <a:solidFill>
                            <a:sysClr val="windowText" lastClr="000000"/>
                          </a:solidFill>
                          <a:effectLst/>
                        </a:rPr>
                        <a:t>Adresse :</a:t>
                      </a:r>
                      <a:endParaRPr lang="fr-FR" sz="110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0587" marR="60587"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a:lnSpc>
                          <a:spcPct val="107000"/>
                        </a:lnSpc>
                        <a:spcAft>
                          <a:spcPts val="0"/>
                        </a:spcAft>
                      </a:pPr>
                      <a:r>
                        <a:rPr lang="fr-FR" sz="1100">
                          <a:solidFill>
                            <a:sysClr val="windowText" lastClr="000000"/>
                          </a:solidFill>
                          <a:effectLst/>
                        </a:rPr>
                        <a:t>29 allée de la Robertsau</a:t>
                      </a:r>
                    </a:p>
                    <a:p>
                      <a:pPr algn="l">
                        <a:lnSpc>
                          <a:spcPct val="107000"/>
                        </a:lnSpc>
                        <a:spcAft>
                          <a:spcPts val="0"/>
                        </a:spcAft>
                      </a:pPr>
                      <a:r>
                        <a:rPr lang="fr-FR" sz="1100">
                          <a:solidFill>
                            <a:sysClr val="windowText" lastClr="000000"/>
                          </a:solidFill>
                          <a:effectLst/>
                        </a:rPr>
                        <a:t>67000 STRASBOURG</a:t>
                      </a:r>
                      <a:endParaRPr lang="fr-FR" sz="110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0587" marR="60587"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964724352"/>
                  </a:ext>
                </a:extLst>
              </a:tr>
              <a:tr h="194155">
                <a:tc>
                  <a:txBody>
                    <a:bodyPr/>
                    <a:lstStyle/>
                    <a:p>
                      <a:pPr algn="l">
                        <a:lnSpc>
                          <a:spcPct val="107000"/>
                        </a:lnSpc>
                        <a:spcAft>
                          <a:spcPts val="0"/>
                        </a:spcAft>
                      </a:pPr>
                      <a:r>
                        <a:rPr lang="fr-FR" sz="1100">
                          <a:solidFill>
                            <a:sysClr val="windowText" lastClr="000000"/>
                          </a:solidFill>
                          <a:effectLst/>
                        </a:rPr>
                        <a:t> </a:t>
                      </a:r>
                      <a:endParaRPr lang="fr-FR" sz="110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0587" marR="60587"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a:lnSpc>
                          <a:spcPct val="107000"/>
                        </a:lnSpc>
                        <a:spcAft>
                          <a:spcPts val="0"/>
                        </a:spcAft>
                      </a:pPr>
                      <a:r>
                        <a:rPr lang="fr-FR" sz="1100">
                          <a:solidFill>
                            <a:sysClr val="windowText" lastClr="000000"/>
                          </a:solidFill>
                          <a:effectLst/>
                        </a:rPr>
                        <a:t> </a:t>
                      </a:r>
                      <a:endParaRPr lang="fr-FR" sz="110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0587" marR="60587"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625167037"/>
                  </a:ext>
                </a:extLst>
              </a:tr>
              <a:tr h="194155">
                <a:tc>
                  <a:txBody>
                    <a:bodyPr/>
                    <a:lstStyle/>
                    <a:p>
                      <a:pPr algn="l">
                        <a:lnSpc>
                          <a:spcPct val="107000"/>
                        </a:lnSpc>
                        <a:spcAft>
                          <a:spcPts val="0"/>
                        </a:spcAft>
                      </a:pPr>
                      <a:r>
                        <a:rPr lang="fr-FR" sz="1100">
                          <a:solidFill>
                            <a:sysClr val="windowText" lastClr="000000"/>
                          </a:solidFill>
                          <a:effectLst/>
                        </a:rPr>
                        <a:t>Accueil téléphonique :</a:t>
                      </a:r>
                      <a:endParaRPr lang="fr-FR" sz="110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0587" marR="60587"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a:lnSpc>
                          <a:spcPct val="107000"/>
                        </a:lnSpc>
                        <a:spcAft>
                          <a:spcPts val="0"/>
                        </a:spcAft>
                      </a:pPr>
                      <a:r>
                        <a:rPr lang="fr-FR" sz="1100" dirty="0">
                          <a:solidFill>
                            <a:sysClr val="windowText" lastClr="000000"/>
                          </a:solidFill>
                          <a:effectLst/>
                          <a:latin typeface="+mn-lt"/>
                          <a:ea typeface="+mn-ea"/>
                          <a:cs typeface="+mn-cs"/>
                        </a:rPr>
                        <a:t>03</a:t>
                      </a:r>
                      <a:r>
                        <a:rPr lang="fr-FR" sz="1100" baseline="0" dirty="0">
                          <a:solidFill>
                            <a:sysClr val="windowText" lastClr="000000"/>
                          </a:solidFill>
                          <a:effectLst/>
                          <a:latin typeface="+mn-lt"/>
                          <a:ea typeface="+mn-ea"/>
                          <a:cs typeface="+mn-cs"/>
                        </a:rPr>
                        <a:t> 88 56 74 00</a:t>
                      </a:r>
                      <a:endParaRPr lang="fr-FR" sz="1100" dirty="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0587" marR="60587"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81000115"/>
                  </a:ext>
                </a:extLst>
              </a:tr>
              <a:tr h="194155">
                <a:tc>
                  <a:txBody>
                    <a:bodyPr/>
                    <a:lstStyle/>
                    <a:p>
                      <a:pPr algn="l">
                        <a:lnSpc>
                          <a:spcPct val="107000"/>
                        </a:lnSpc>
                        <a:spcAft>
                          <a:spcPts val="0"/>
                        </a:spcAft>
                      </a:pPr>
                      <a:r>
                        <a:rPr lang="fr-FR" sz="1100">
                          <a:solidFill>
                            <a:sysClr val="windowText" lastClr="000000"/>
                          </a:solidFill>
                          <a:effectLst/>
                        </a:rPr>
                        <a:t> </a:t>
                      </a:r>
                      <a:endParaRPr lang="fr-FR" sz="110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0587" marR="60587"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a:lnSpc>
                          <a:spcPct val="107000"/>
                        </a:lnSpc>
                        <a:spcAft>
                          <a:spcPts val="0"/>
                        </a:spcAft>
                      </a:pPr>
                      <a:endParaRPr lang="fr-FR" sz="1100" dirty="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0587" marR="60587"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495784466"/>
                  </a:ext>
                </a:extLst>
              </a:tr>
              <a:tr h="194155">
                <a:tc>
                  <a:txBody>
                    <a:bodyPr/>
                    <a:lstStyle/>
                    <a:p>
                      <a:pPr algn="l">
                        <a:lnSpc>
                          <a:spcPct val="107000"/>
                        </a:lnSpc>
                        <a:spcAft>
                          <a:spcPts val="0"/>
                        </a:spcAft>
                      </a:pPr>
                      <a:r>
                        <a:rPr lang="fr-FR" sz="1100">
                          <a:solidFill>
                            <a:sysClr val="windowText" lastClr="000000"/>
                          </a:solidFill>
                          <a:effectLst/>
                        </a:rPr>
                        <a:t> </a:t>
                      </a:r>
                      <a:endParaRPr lang="fr-FR" sz="110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0587" marR="60587"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a:lnSpc>
                          <a:spcPct val="107000"/>
                        </a:lnSpc>
                        <a:spcAft>
                          <a:spcPts val="0"/>
                        </a:spcAft>
                      </a:pPr>
                      <a:r>
                        <a:rPr lang="fr-FR" sz="1100">
                          <a:solidFill>
                            <a:sysClr val="windowText" lastClr="000000"/>
                          </a:solidFill>
                          <a:effectLst/>
                        </a:rPr>
                        <a:t> </a:t>
                      </a:r>
                      <a:endParaRPr lang="fr-FR" sz="110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0587" marR="60587"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50427855"/>
                  </a:ext>
                </a:extLst>
              </a:tr>
              <a:tr h="194155">
                <a:tc>
                  <a:txBody>
                    <a:bodyPr/>
                    <a:lstStyle/>
                    <a:p>
                      <a:pPr algn="l">
                        <a:lnSpc>
                          <a:spcPct val="107000"/>
                        </a:lnSpc>
                        <a:spcAft>
                          <a:spcPts val="0"/>
                        </a:spcAft>
                      </a:pPr>
                      <a:r>
                        <a:rPr lang="fr-FR" sz="1100">
                          <a:solidFill>
                            <a:sysClr val="windowText" lastClr="000000"/>
                          </a:solidFill>
                          <a:effectLst/>
                        </a:rPr>
                        <a:t>Email secrétariat :</a:t>
                      </a:r>
                      <a:endParaRPr lang="fr-FR" sz="110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0587" marR="60587"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a:lnSpc>
                          <a:spcPct val="107000"/>
                        </a:lnSpc>
                        <a:spcAft>
                          <a:spcPts val="0"/>
                        </a:spcAft>
                      </a:pPr>
                      <a:r>
                        <a:rPr lang="fr-FR" sz="1100" dirty="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rPr>
                        <a:t>-</a:t>
                      </a:r>
                    </a:p>
                  </a:txBody>
                  <a:tcPr marL="60587" marR="60587"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428896244"/>
                  </a:ext>
                </a:extLst>
              </a:tr>
              <a:tr h="194155">
                <a:tc>
                  <a:txBody>
                    <a:bodyPr/>
                    <a:lstStyle/>
                    <a:p>
                      <a:pPr algn="l">
                        <a:lnSpc>
                          <a:spcPct val="107000"/>
                        </a:lnSpc>
                        <a:spcAft>
                          <a:spcPts val="0"/>
                        </a:spcAft>
                      </a:pPr>
                      <a:endParaRPr lang="fr-FR" sz="110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0587" marR="60587"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a:lnSpc>
                          <a:spcPct val="107000"/>
                        </a:lnSpc>
                        <a:spcAft>
                          <a:spcPts val="0"/>
                        </a:spcAft>
                      </a:pPr>
                      <a:endParaRPr lang="fr-FR" sz="110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0587" marR="60587"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45475732"/>
                  </a:ext>
                </a:extLst>
              </a:tr>
              <a:tr h="202189">
                <a:tc>
                  <a:txBody>
                    <a:bodyPr/>
                    <a:lstStyle/>
                    <a:p>
                      <a:pPr algn="l">
                        <a:lnSpc>
                          <a:spcPct val="107000"/>
                        </a:lnSpc>
                        <a:spcAft>
                          <a:spcPts val="0"/>
                        </a:spcAft>
                      </a:pPr>
                      <a:endParaRPr lang="fr-FR" sz="110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0587" marR="60587"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a:lnSpc>
                          <a:spcPct val="107000"/>
                        </a:lnSpc>
                        <a:spcAft>
                          <a:spcPts val="0"/>
                        </a:spcAft>
                      </a:pPr>
                      <a:endParaRPr lang="fr-FR" sz="1100" dirty="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0587" marR="60587"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349821992"/>
                  </a:ext>
                </a:extLst>
              </a:tr>
            </a:tbl>
          </a:graphicData>
        </a:graphic>
      </p:graphicFrame>
      <p:graphicFrame>
        <p:nvGraphicFramePr>
          <p:cNvPr id="13" name="Tableau 12"/>
          <p:cNvGraphicFramePr>
            <a:graphicFrameLocks noGrp="1"/>
          </p:cNvGraphicFramePr>
          <p:nvPr>
            <p:extLst>
              <p:ext uri="{D42A27DB-BD31-4B8C-83A1-F6EECF244321}">
                <p14:modId xmlns:p14="http://schemas.microsoft.com/office/powerpoint/2010/main" val="909334440"/>
              </p:ext>
            </p:extLst>
          </p:nvPr>
        </p:nvGraphicFramePr>
        <p:xfrm>
          <a:off x="7026910" y="821736"/>
          <a:ext cx="4138033" cy="4683716"/>
        </p:xfrm>
        <a:graphic>
          <a:graphicData uri="http://schemas.openxmlformats.org/drawingml/2006/table">
            <a:tbl>
              <a:tblPr firstRow="1" firstCol="1" bandRow="1">
                <a:tableStyleId>{5C22544A-7EE6-4342-B048-85BDC9FD1C3A}</a:tableStyleId>
              </a:tblPr>
              <a:tblGrid>
                <a:gridCol w="1387656">
                  <a:extLst>
                    <a:ext uri="{9D8B030D-6E8A-4147-A177-3AD203B41FA5}">
                      <a16:colId xmlns:a16="http://schemas.microsoft.com/office/drawing/2014/main" val="2582634688"/>
                    </a:ext>
                  </a:extLst>
                </a:gridCol>
                <a:gridCol w="2750377">
                  <a:extLst>
                    <a:ext uri="{9D8B030D-6E8A-4147-A177-3AD203B41FA5}">
                      <a16:colId xmlns:a16="http://schemas.microsoft.com/office/drawing/2014/main" val="3968395293"/>
                    </a:ext>
                  </a:extLst>
                </a:gridCol>
              </a:tblGrid>
              <a:tr h="303084">
                <a:tc gridSpan="2">
                  <a:txBody>
                    <a:bodyPr/>
                    <a:lstStyle/>
                    <a:p>
                      <a:pPr algn="l">
                        <a:lnSpc>
                          <a:spcPct val="107000"/>
                        </a:lnSpc>
                        <a:spcAft>
                          <a:spcPts val="0"/>
                        </a:spcAft>
                      </a:pPr>
                      <a:r>
                        <a:rPr lang="fr-FR" sz="1400">
                          <a:solidFill>
                            <a:sysClr val="windowText" lastClr="000000"/>
                          </a:solidFill>
                          <a:effectLst/>
                        </a:rPr>
                        <a:t>Ressources interventionnelles disponibles</a:t>
                      </a:r>
                      <a:endParaRPr lang="fr-FR" sz="140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hMerge="1">
                  <a:txBody>
                    <a:bodyPr/>
                    <a:lstStyle/>
                    <a:p>
                      <a:endParaRPr lang="fr-FR"/>
                    </a:p>
                  </a:txBody>
                  <a:tcPr/>
                </a:tc>
                <a:extLst>
                  <a:ext uri="{0D108BD9-81ED-4DB2-BD59-A6C34878D82A}">
                    <a16:rowId xmlns:a16="http://schemas.microsoft.com/office/drawing/2014/main" val="1385579896"/>
                  </a:ext>
                </a:extLst>
              </a:tr>
              <a:tr h="199120">
                <a:tc>
                  <a:txBody>
                    <a:bodyPr/>
                    <a:lstStyle/>
                    <a:p>
                      <a:pPr algn="l">
                        <a:lnSpc>
                          <a:spcPct val="107000"/>
                        </a:lnSpc>
                        <a:spcAft>
                          <a:spcPts val="0"/>
                        </a:spcAft>
                      </a:pPr>
                      <a:r>
                        <a:rPr lang="fr-FR" sz="1100">
                          <a:solidFill>
                            <a:sysClr val="windowText" lastClr="000000"/>
                          </a:solidFill>
                          <a:effectLst/>
                        </a:rPr>
                        <a:t>Anesthésie :</a:t>
                      </a:r>
                      <a:endParaRPr lang="fr-FR" sz="110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algn="l">
                        <a:lnSpc>
                          <a:spcPct val="107000"/>
                        </a:lnSpc>
                        <a:spcAft>
                          <a:spcPts val="0"/>
                        </a:spcAft>
                      </a:pPr>
                      <a:r>
                        <a:rPr lang="fr-FR" sz="1100">
                          <a:solidFill>
                            <a:sysClr val="windowText" lastClr="000000"/>
                          </a:solidFill>
                          <a:effectLst/>
                        </a:rPr>
                        <a:t>Oui</a:t>
                      </a:r>
                      <a:endParaRPr lang="fr-FR" sz="110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mpd="sng">
                      <a:noFill/>
                    </a:lnL>
                    <a:lnR w="12700" cmpd="sng">
                      <a:noFill/>
                    </a:lnR>
                    <a:lnT w="381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868968276"/>
                  </a:ext>
                </a:extLst>
              </a:tr>
              <a:tr h="199120">
                <a:tc gridSpan="2">
                  <a:txBody>
                    <a:bodyPr/>
                    <a:lstStyle/>
                    <a:p>
                      <a:pPr algn="l">
                        <a:lnSpc>
                          <a:spcPct val="107000"/>
                        </a:lnSpc>
                        <a:spcAft>
                          <a:spcPts val="0"/>
                        </a:spcAft>
                      </a:pPr>
                      <a:r>
                        <a:rPr lang="fr-FR" sz="1100">
                          <a:solidFill>
                            <a:sysClr val="windowText" lastClr="000000"/>
                          </a:solidFill>
                          <a:effectLst/>
                        </a:rPr>
                        <a:t>Pour les blocs nerveux périphériques</a:t>
                      </a:r>
                      <a:endParaRPr lang="fr-FR" sz="110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hMerge="1">
                  <a:txBody>
                    <a:bodyPr/>
                    <a:lstStyle/>
                    <a:p>
                      <a:endParaRPr lang="fr-FR"/>
                    </a:p>
                  </a:txBody>
                  <a:tcPr/>
                </a:tc>
                <a:extLst>
                  <a:ext uri="{0D108BD9-81ED-4DB2-BD59-A6C34878D82A}">
                    <a16:rowId xmlns:a16="http://schemas.microsoft.com/office/drawing/2014/main" val="1659487796"/>
                  </a:ext>
                </a:extLst>
              </a:tr>
              <a:tr h="597358">
                <a:tc>
                  <a:txBody>
                    <a:bodyPr/>
                    <a:lstStyle/>
                    <a:p>
                      <a:pPr algn="l">
                        <a:lnSpc>
                          <a:spcPct val="107000"/>
                        </a:lnSpc>
                        <a:spcAft>
                          <a:spcPts val="0"/>
                        </a:spcAft>
                      </a:pPr>
                      <a:r>
                        <a:rPr lang="fr-FR" sz="1100">
                          <a:solidFill>
                            <a:sysClr val="windowText" lastClr="000000"/>
                          </a:solidFill>
                          <a:effectLst/>
                        </a:rPr>
                        <a:t> </a:t>
                      </a:r>
                      <a:endParaRPr lang="fr-FR" sz="110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a:lnSpc>
                          <a:spcPct val="107000"/>
                        </a:lnSpc>
                        <a:spcAft>
                          <a:spcPts val="0"/>
                        </a:spcAft>
                      </a:pPr>
                      <a:r>
                        <a:rPr lang="fr-FR" sz="1100">
                          <a:solidFill>
                            <a:sysClr val="windowText" lastClr="000000"/>
                          </a:solidFill>
                          <a:effectLst/>
                        </a:rPr>
                        <a:t>Injections itératives;</a:t>
                      </a:r>
                    </a:p>
                    <a:p>
                      <a:pPr algn="l">
                        <a:lnSpc>
                          <a:spcPct val="107000"/>
                        </a:lnSpc>
                        <a:spcAft>
                          <a:spcPts val="0"/>
                        </a:spcAft>
                      </a:pPr>
                      <a:r>
                        <a:rPr lang="fr-FR" sz="1100">
                          <a:solidFill>
                            <a:sysClr val="windowText" lastClr="000000"/>
                          </a:solidFill>
                          <a:effectLst/>
                        </a:rPr>
                        <a:t>Cathéter à demeure;</a:t>
                      </a:r>
                    </a:p>
                    <a:p>
                      <a:pPr algn="l">
                        <a:lnSpc>
                          <a:spcPct val="107000"/>
                        </a:lnSpc>
                        <a:spcAft>
                          <a:spcPts val="0"/>
                        </a:spcAft>
                      </a:pPr>
                      <a:r>
                        <a:rPr lang="fr-FR" sz="1100">
                          <a:solidFill>
                            <a:sysClr val="windowText" lastClr="000000"/>
                          </a:solidFill>
                          <a:effectLst/>
                        </a:rPr>
                        <a:t>Phénolisation/alcoolisation</a:t>
                      </a:r>
                      <a:endParaRPr lang="fr-FR" sz="110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838740569"/>
                  </a:ext>
                </a:extLst>
              </a:tr>
              <a:tr h="199120">
                <a:tc>
                  <a:txBody>
                    <a:bodyPr/>
                    <a:lstStyle/>
                    <a:p>
                      <a:pPr algn="l">
                        <a:lnSpc>
                          <a:spcPct val="107000"/>
                        </a:lnSpc>
                        <a:spcAft>
                          <a:spcPts val="0"/>
                        </a:spcAft>
                      </a:pPr>
                      <a:r>
                        <a:rPr lang="fr-FR" sz="1100">
                          <a:solidFill>
                            <a:sysClr val="windowText" lastClr="000000"/>
                          </a:solidFill>
                          <a:effectLst/>
                        </a:rPr>
                        <a:t> </a:t>
                      </a:r>
                      <a:endParaRPr lang="fr-FR" sz="110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a:lnSpc>
                          <a:spcPct val="107000"/>
                        </a:lnSpc>
                        <a:spcAft>
                          <a:spcPts val="0"/>
                        </a:spcAft>
                      </a:pPr>
                      <a:r>
                        <a:rPr lang="fr-FR" sz="1100">
                          <a:solidFill>
                            <a:sysClr val="windowText" lastClr="000000"/>
                          </a:solidFill>
                          <a:effectLst/>
                        </a:rPr>
                        <a:t> </a:t>
                      </a:r>
                      <a:endParaRPr lang="fr-FR" sz="110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340285253"/>
                  </a:ext>
                </a:extLst>
              </a:tr>
              <a:tr h="199120">
                <a:tc gridSpan="2">
                  <a:txBody>
                    <a:bodyPr/>
                    <a:lstStyle/>
                    <a:p>
                      <a:pPr algn="l">
                        <a:lnSpc>
                          <a:spcPct val="107000"/>
                        </a:lnSpc>
                        <a:spcAft>
                          <a:spcPts val="0"/>
                        </a:spcAft>
                      </a:pPr>
                      <a:r>
                        <a:rPr lang="fr-FR" sz="1100" dirty="0">
                          <a:solidFill>
                            <a:sysClr val="windowText" lastClr="000000"/>
                          </a:solidFill>
                          <a:effectLst/>
                        </a:rPr>
                        <a:t>Pour l’analgésie périmédullaire</a:t>
                      </a:r>
                      <a:endParaRPr lang="fr-FR" sz="1100" dirty="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hMerge="1">
                  <a:txBody>
                    <a:bodyPr/>
                    <a:lstStyle/>
                    <a:p>
                      <a:endParaRPr lang="fr-FR"/>
                    </a:p>
                  </a:txBody>
                  <a:tcPr/>
                </a:tc>
                <a:extLst>
                  <a:ext uri="{0D108BD9-81ED-4DB2-BD59-A6C34878D82A}">
                    <a16:rowId xmlns:a16="http://schemas.microsoft.com/office/drawing/2014/main" val="928056157"/>
                  </a:ext>
                </a:extLst>
              </a:tr>
              <a:tr h="597358">
                <a:tc>
                  <a:txBody>
                    <a:bodyPr/>
                    <a:lstStyle/>
                    <a:p>
                      <a:pPr algn="l">
                        <a:lnSpc>
                          <a:spcPct val="107000"/>
                        </a:lnSpc>
                        <a:spcAft>
                          <a:spcPts val="0"/>
                        </a:spcAft>
                      </a:pPr>
                      <a:r>
                        <a:rPr lang="fr-FR" sz="1100">
                          <a:solidFill>
                            <a:sysClr val="windowText" lastClr="000000"/>
                          </a:solidFill>
                          <a:effectLst/>
                        </a:rPr>
                        <a:t> </a:t>
                      </a:r>
                      <a:endParaRPr lang="fr-FR" sz="110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a:lnSpc>
                          <a:spcPct val="107000"/>
                        </a:lnSpc>
                        <a:spcAft>
                          <a:spcPts val="0"/>
                        </a:spcAft>
                      </a:pPr>
                      <a:r>
                        <a:rPr lang="fr-FR" sz="1100">
                          <a:solidFill>
                            <a:sysClr val="windowText" lastClr="000000"/>
                          </a:solidFill>
                          <a:effectLst/>
                        </a:rPr>
                        <a:t>Péridurale avec cathéter à demeure</a:t>
                      </a:r>
                    </a:p>
                    <a:p>
                      <a:pPr algn="l">
                        <a:lnSpc>
                          <a:spcPct val="107000"/>
                        </a:lnSpc>
                        <a:spcAft>
                          <a:spcPts val="0"/>
                        </a:spcAft>
                      </a:pPr>
                      <a:endParaRPr lang="fr-FR" sz="1100">
                        <a:solidFill>
                          <a:sysClr val="windowText" lastClr="000000"/>
                        </a:solidFill>
                        <a:effectLst/>
                      </a:endParaRPr>
                    </a:p>
                  </a:txBody>
                  <a:tcPr marL="68580" marR="6858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693578266"/>
                  </a:ext>
                </a:extLst>
              </a:tr>
              <a:tr h="199120">
                <a:tc>
                  <a:txBody>
                    <a:bodyPr/>
                    <a:lstStyle/>
                    <a:p>
                      <a:pPr algn="l">
                        <a:lnSpc>
                          <a:spcPct val="107000"/>
                        </a:lnSpc>
                        <a:spcAft>
                          <a:spcPts val="0"/>
                        </a:spcAft>
                      </a:pPr>
                      <a:r>
                        <a:rPr lang="fr-FR" sz="1100">
                          <a:solidFill>
                            <a:sysClr val="windowText" lastClr="000000"/>
                          </a:solidFill>
                          <a:effectLst/>
                        </a:rPr>
                        <a:t> </a:t>
                      </a:r>
                      <a:endParaRPr lang="fr-FR" sz="110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a:lnSpc>
                          <a:spcPct val="107000"/>
                        </a:lnSpc>
                        <a:spcAft>
                          <a:spcPts val="0"/>
                        </a:spcAft>
                      </a:pPr>
                      <a:r>
                        <a:rPr lang="fr-FR" sz="1100">
                          <a:solidFill>
                            <a:sysClr val="windowText" lastClr="000000"/>
                          </a:solidFill>
                          <a:effectLst/>
                        </a:rPr>
                        <a:t> </a:t>
                      </a:r>
                      <a:endParaRPr lang="fr-FR" sz="110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660868905"/>
                  </a:ext>
                </a:extLst>
              </a:tr>
              <a:tr h="398238">
                <a:tc gridSpan="2">
                  <a:txBody>
                    <a:bodyPr/>
                    <a:lstStyle/>
                    <a:p>
                      <a:pPr algn="l">
                        <a:lnSpc>
                          <a:spcPct val="107000"/>
                        </a:lnSpc>
                        <a:spcAft>
                          <a:spcPts val="0"/>
                        </a:spcAft>
                      </a:pPr>
                      <a:r>
                        <a:rPr lang="fr-FR" sz="1100" dirty="0">
                          <a:solidFill>
                            <a:sysClr val="windowText" lastClr="000000"/>
                          </a:solidFill>
                          <a:effectLst/>
                        </a:rPr>
                        <a:t>Suivi et gestion des dispositifs à demeure (cathéter périnerveux ou péridural, pompe intrathécale)</a:t>
                      </a:r>
                      <a:endParaRPr lang="fr-FR" sz="1100" dirty="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hMerge="1">
                  <a:txBody>
                    <a:bodyPr/>
                    <a:lstStyle/>
                    <a:p>
                      <a:endParaRPr lang="fr-FR"/>
                    </a:p>
                  </a:txBody>
                  <a:tcPr/>
                </a:tc>
                <a:extLst>
                  <a:ext uri="{0D108BD9-81ED-4DB2-BD59-A6C34878D82A}">
                    <a16:rowId xmlns:a16="http://schemas.microsoft.com/office/drawing/2014/main" val="2163656780"/>
                  </a:ext>
                </a:extLst>
              </a:tr>
              <a:tr h="199120">
                <a:tc>
                  <a:txBody>
                    <a:bodyPr/>
                    <a:lstStyle/>
                    <a:p>
                      <a:pPr algn="l">
                        <a:lnSpc>
                          <a:spcPct val="107000"/>
                        </a:lnSpc>
                        <a:spcAft>
                          <a:spcPts val="0"/>
                        </a:spcAft>
                      </a:pPr>
                      <a:r>
                        <a:rPr lang="fr-FR" sz="1100">
                          <a:solidFill>
                            <a:sysClr val="windowText" lastClr="000000"/>
                          </a:solidFill>
                          <a:effectLst/>
                        </a:rPr>
                        <a:t> </a:t>
                      </a:r>
                      <a:endParaRPr lang="fr-FR" sz="110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a:lnSpc>
                          <a:spcPct val="107000"/>
                        </a:lnSpc>
                        <a:spcAft>
                          <a:spcPts val="0"/>
                        </a:spcAft>
                      </a:pPr>
                      <a:r>
                        <a:rPr lang="fr-FR" sz="1100">
                          <a:solidFill>
                            <a:sysClr val="windowText" lastClr="000000"/>
                          </a:solidFill>
                          <a:effectLst/>
                        </a:rPr>
                        <a:t>Non</a:t>
                      </a:r>
                      <a:endParaRPr lang="fr-FR" sz="110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910614905"/>
                  </a:ext>
                </a:extLst>
              </a:tr>
              <a:tr h="199120">
                <a:tc>
                  <a:txBody>
                    <a:bodyPr/>
                    <a:lstStyle/>
                    <a:p>
                      <a:pPr algn="l">
                        <a:lnSpc>
                          <a:spcPct val="107000"/>
                        </a:lnSpc>
                        <a:spcAft>
                          <a:spcPts val="0"/>
                        </a:spcAft>
                      </a:pPr>
                      <a:r>
                        <a:rPr lang="fr-FR" sz="1100">
                          <a:solidFill>
                            <a:sysClr val="windowText" lastClr="000000"/>
                          </a:solidFill>
                          <a:effectLst/>
                        </a:rPr>
                        <a:t> </a:t>
                      </a:r>
                      <a:endParaRPr lang="fr-FR" sz="110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a:lnSpc>
                          <a:spcPct val="107000"/>
                        </a:lnSpc>
                        <a:spcAft>
                          <a:spcPts val="0"/>
                        </a:spcAft>
                      </a:pPr>
                      <a:r>
                        <a:rPr lang="fr-FR" sz="1100">
                          <a:solidFill>
                            <a:sysClr val="windowText" lastClr="000000"/>
                          </a:solidFill>
                          <a:effectLst/>
                        </a:rPr>
                        <a:t> </a:t>
                      </a:r>
                      <a:endParaRPr lang="fr-FR" sz="110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7667111"/>
                  </a:ext>
                </a:extLst>
              </a:tr>
              <a:tr h="398238">
                <a:tc>
                  <a:txBody>
                    <a:bodyPr/>
                    <a:lstStyle/>
                    <a:p>
                      <a:pPr algn="l">
                        <a:lnSpc>
                          <a:spcPct val="107000"/>
                        </a:lnSpc>
                        <a:spcAft>
                          <a:spcPts val="0"/>
                        </a:spcAft>
                      </a:pPr>
                      <a:r>
                        <a:rPr lang="fr-FR" sz="1100">
                          <a:solidFill>
                            <a:sysClr val="windowText" lastClr="000000"/>
                          </a:solidFill>
                          <a:effectLst/>
                        </a:rPr>
                        <a:t>Radiologie interventionnelle :</a:t>
                      </a:r>
                      <a:endParaRPr lang="fr-FR" sz="110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a:lnSpc>
                          <a:spcPct val="107000"/>
                        </a:lnSpc>
                        <a:spcAft>
                          <a:spcPts val="0"/>
                        </a:spcAft>
                      </a:pPr>
                      <a:r>
                        <a:rPr lang="fr-FR" sz="1100">
                          <a:solidFill>
                            <a:sysClr val="windowText" lastClr="000000"/>
                          </a:solidFill>
                          <a:effectLst/>
                        </a:rPr>
                        <a:t>Non </a:t>
                      </a:r>
                      <a:endParaRPr lang="fr-FR" sz="110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612682205"/>
                  </a:ext>
                </a:extLst>
              </a:tr>
              <a:tr h="199120">
                <a:tc>
                  <a:txBody>
                    <a:bodyPr/>
                    <a:lstStyle/>
                    <a:p>
                      <a:pPr algn="l">
                        <a:lnSpc>
                          <a:spcPct val="107000"/>
                        </a:lnSpc>
                        <a:spcAft>
                          <a:spcPts val="0"/>
                        </a:spcAft>
                      </a:pPr>
                      <a:r>
                        <a:rPr lang="fr-FR" sz="1100">
                          <a:solidFill>
                            <a:sysClr val="windowText" lastClr="000000"/>
                          </a:solidFill>
                          <a:effectLst/>
                        </a:rPr>
                        <a:t> </a:t>
                      </a:r>
                      <a:endParaRPr lang="fr-FR" sz="110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a:lnSpc>
                          <a:spcPct val="107000"/>
                        </a:lnSpc>
                        <a:spcAft>
                          <a:spcPts val="0"/>
                        </a:spcAft>
                      </a:pPr>
                      <a:endParaRPr lang="fr-FR" sz="110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230095997"/>
                  </a:ext>
                </a:extLst>
              </a:tr>
              <a:tr h="199120">
                <a:tc>
                  <a:txBody>
                    <a:bodyPr/>
                    <a:lstStyle/>
                    <a:p>
                      <a:pPr algn="l">
                        <a:lnSpc>
                          <a:spcPct val="107000"/>
                        </a:lnSpc>
                        <a:spcAft>
                          <a:spcPts val="0"/>
                        </a:spcAft>
                      </a:pPr>
                      <a:r>
                        <a:rPr lang="fr-FR" sz="1100">
                          <a:solidFill>
                            <a:sysClr val="windowText" lastClr="000000"/>
                          </a:solidFill>
                          <a:effectLst/>
                        </a:rPr>
                        <a:t> </a:t>
                      </a:r>
                      <a:endParaRPr lang="fr-FR" sz="110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a:lnSpc>
                          <a:spcPct val="107000"/>
                        </a:lnSpc>
                        <a:spcAft>
                          <a:spcPts val="0"/>
                        </a:spcAft>
                      </a:pPr>
                      <a:r>
                        <a:rPr lang="fr-FR" sz="1100">
                          <a:solidFill>
                            <a:sysClr val="windowText" lastClr="000000"/>
                          </a:solidFill>
                          <a:effectLst/>
                        </a:rPr>
                        <a:t> </a:t>
                      </a:r>
                      <a:endParaRPr lang="fr-FR" sz="110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876348666"/>
                  </a:ext>
                </a:extLst>
              </a:tr>
              <a:tr h="199120">
                <a:tc>
                  <a:txBody>
                    <a:bodyPr/>
                    <a:lstStyle/>
                    <a:p>
                      <a:pPr algn="l">
                        <a:lnSpc>
                          <a:spcPct val="107000"/>
                        </a:lnSpc>
                        <a:spcAft>
                          <a:spcPts val="0"/>
                        </a:spcAft>
                      </a:pPr>
                      <a:r>
                        <a:rPr lang="fr-FR" sz="1100">
                          <a:solidFill>
                            <a:sysClr val="windowText" lastClr="000000"/>
                          </a:solidFill>
                          <a:effectLst/>
                        </a:rPr>
                        <a:t>Chirurgie :</a:t>
                      </a:r>
                      <a:endParaRPr lang="fr-FR" sz="110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a:lnSpc>
                          <a:spcPct val="107000"/>
                        </a:lnSpc>
                        <a:spcAft>
                          <a:spcPts val="0"/>
                        </a:spcAft>
                      </a:pPr>
                      <a:r>
                        <a:rPr lang="fr-FR" sz="1100">
                          <a:solidFill>
                            <a:sysClr val="windowText" lastClr="000000"/>
                          </a:solidFill>
                          <a:effectLst/>
                        </a:rPr>
                        <a:t>Non</a:t>
                      </a:r>
                      <a:endParaRPr lang="fr-FR" sz="110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820033635"/>
                  </a:ext>
                </a:extLst>
              </a:tr>
              <a:tr h="199120">
                <a:tc>
                  <a:txBody>
                    <a:bodyPr/>
                    <a:lstStyle/>
                    <a:p>
                      <a:pPr algn="l">
                        <a:lnSpc>
                          <a:spcPct val="107000"/>
                        </a:lnSpc>
                        <a:spcAft>
                          <a:spcPts val="0"/>
                        </a:spcAft>
                      </a:pPr>
                      <a:r>
                        <a:rPr lang="fr-FR" sz="1100">
                          <a:solidFill>
                            <a:sysClr val="windowText" lastClr="000000"/>
                          </a:solidFill>
                          <a:effectLst/>
                        </a:rPr>
                        <a:t> </a:t>
                      </a:r>
                      <a:endParaRPr lang="fr-FR" sz="110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a:lnSpc>
                          <a:spcPct val="107000"/>
                        </a:lnSpc>
                        <a:spcAft>
                          <a:spcPts val="0"/>
                        </a:spcAft>
                      </a:pPr>
                      <a:endParaRPr lang="fr-FR" sz="110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526560323"/>
                  </a:ext>
                </a:extLst>
              </a:tr>
              <a:tr h="199120">
                <a:tc>
                  <a:txBody>
                    <a:bodyPr/>
                    <a:lstStyle/>
                    <a:p>
                      <a:pPr algn="l">
                        <a:lnSpc>
                          <a:spcPct val="107000"/>
                        </a:lnSpc>
                        <a:spcAft>
                          <a:spcPts val="0"/>
                        </a:spcAft>
                      </a:pPr>
                      <a:r>
                        <a:rPr lang="fr-FR" sz="1100">
                          <a:solidFill>
                            <a:sysClr val="windowText" lastClr="000000"/>
                          </a:solidFill>
                          <a:effectLst/>
                        </a:rPr>
                        <a:t> </a:t>
                      </a:r>
                      <a:endParaRPr lang="fr-FR" sz="110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a:lnSpc>
                          <a:spcPct val="107000"/>
                        </a:lnSpc>
                        <a:spcAft>
                          <a:spcPts val="0"/>
                        </a:spcAft>
                      </a:pPr>
                      <a:r>
                        <a:rPr lang="fr-FR" sz="1100">
                          <a:solidFill>
                            <a:sysClr val="windowText" lastClr="000000"/>
                          </a:solidFill>
                          <a:effectLst/>
                        </a:rPr>
                        <a:t> </a:t>
                      </a:r>
                      <a:endParaRPr lang="fr-FR" sz="110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569892632"/>
                  </a:ext>
                </a:extLst>
              </a:tr>
            </a:tbl>
          </a:graphicData>
        </a:graphic>
      </p:graphicFrame>
      <p:sp>
        <p:nvSpPr>
          <p:cNvPr id="14" name="Bouton d'action : Retour 13">
            <a:hlinkClick r:id="rId10" action="ppaction://hlinksldjump" highlightClick="1"/>
          </p:cNvPr>
          <p:cNvSpPr/>
          <p:nvPr/>
        </p:nvSpPr>
        <p:spPr>
          <a:xfrm>
            <a:off x="11604625" y="138516"/>
            <a:ext cx="476250" cy="478595"/>
          </a:xfrm>
          <a:prstGeom prst="actionButtonReturn">
            <a:avLst/>
          </a:prstGeom>
          <a:solidFill>
            <a:srgbClr val="EADB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5" name="ZoneTexte 14"/>
          <p:cNvSpPr txBox="1"/>
          <p:nvPr/>
        </p:nvSpPr>
        <p:spPr>
          <a:xfrm>
            <a:off x="9525" y="6594559"/>
            <a:ext cx="1646605" cy="253916"/>
          </a:xfrm>
          <a:prstGeom prst="rect">
            <a:avLst/>
          </a:prstGeom>
        </p:spPr>
        <p:txBody>
          <a:bodyPr wrap="none" rtlCol="0">
            <a:spAutoFit/>
          </a:bodyPr>
          <a:lstStyle/>
          <a:p>
            <a:pPr marL="0" indent="0" algn="ctr">
              <a:buNone/>
            </a:pPr>
            <a:r>
              <a:rPr lang="fr-FR" sz="1050" i="1"/>
              <a:t>Enquête DSRC NEON, 2022</a:t>
            </a:r>
          </a:p>
        </p:txBody>
      </p:sp>
      <p:sp>
        <p:nvSpPr>
          <p:cNvPr id="16" name="Ellipse 15"/>
          <p:cNvSpPr/>
          <p:nvPr/>
        </p:nvSpPr>
        <p:spPr>
          <a:xfrm>
            <a:off x="122078" y="97979"/>
            <a:ext cx="576192" cy="519132"/>
          </a:xfrm>
          <a:prstGeom prst="ellipse">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101985369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26" name="Image 2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79833" y="4363474"/>
            <a:ext cx="5149542" cy="1617996"/>
          </a:xfrm>
          <a:prstGeom prst="rect">
            <a:avLst/>
          </a:prstGeom>
        </p:spPr>
      </p:pic>
      <p:pic>
        <p:nvPicPr>
          <p:cNvPr id="30" name="Image 2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79833" y="1033463"/>
            <a:ext cx="5149542" cy="2873289"/>
          </a:xfrm>
          <a:prstGeom prst="rect">
            <a:avLst/>
          </a:prstGeom>
        </p:spPr>
      </p:pic>
      <p:pic>
        <p:nvPicPr>
          <p:cNvPr id="27" name="Image 2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836409" y="1033463"/>
            <a:ext cx="4328535" cy="2187643"/>
          </a:xfrm>
          <a:prstGeom prst="rect">
            <a:avLst/>
          </a:prstGeom>
        </p:spPr>
      </p:pic>
      <p:pic>
        <p:nvPicPr>
          <p:cNvPr id="28" name="Image 2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836408" y="3343274"/>
            <a:ext cx="4328535" cy="619125"/>
          </a:xfrm>
          <a:prstGeom prst="rect">
            <a:avLst/>
          </a:prstGeom>
        </p:spPr>
      </p:pic>
      <p:pic>
        <p:nvPicPr>
          <p:cNvPr id="29" name="Image 28"/>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836408" y="4084568"/>
            <a:ext cx="4328535" cy="630308"/>
          </a:xfrm>
          <a:prstGeom prst="rect">
            <a:avLst/>
          </a:prstGeom>
        </p:spPr>
      </p:pic>
      <p:sp>
        <p:nvSpPr>
          <p:cNvPr id="31" name="ZoneTexte 30"/>
          <p:cNvSpPr txBox="1"/>
          <p:nvPr/>
        </p:nvSpPr>
        <p:spPr>
          <a:xfrm>
            <a:off x="1279833" y="301666"/>
            <a:ext cx="2016899" cy="400110"/>
          </a:xfrm>
          <a:prstGeom prst="rect">
            <a:avLst/>
          </a:prstGeom>
        </p:spPr>
        <p:txBody>
          <a:bodyPr wrap="none" rtlCol="0">
            <a:spAutoFit/>
          </a:bodyPr>
          <a:lstStyle/>
          <a:p>
            <a:r>
              <a:rPr lang="fr-FR" sz="2000" b="1" dirty="0"/>
              <a:t>CLINIQUE RHÉNA</a:t>
            </a:r>
            <a:endParaRPr lang="fr-FR" sz="2000" dirty="0"/>
          </a:p>
        </p:txBody>
      </p:sp>
      <p:pic>
        <p:nvPicPr>
          <p:cNvPr id="7" name="Image 6"/>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rot="5400000">
            <a:off x="2963013" y="331301"/>
            <a:ext cx="400110" cy="400110"/>
          </a:xfrm>
          <a:prstGeom prst="rect">
            <a:avLst/>
          </a:prstGeom>
        </p:spPr>
      </p:pic>
      <p:pic>
        <p:nvPicPr>
          <p:cNvPr id="8" name="Image 7"/>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279833" y="252816"/>
            <a:ext cx="404990" cy="409869"/>
          </a:xfrm>
          <a:prstGeom prst="rect">
            <a:avLst/>
          </a:prstGeom>
        </p:spPr>
      </p:pic>
      <p:graphicFrame>
        <p:nvGraphicFramePr>
          <p:cNvPr id="6" name="Tableau 5"/>
          <p:cNvGraphicFramePr>
            <a:graphicFrameLocks noGrp="1"/>
          </p:cNvGraphicFramePr>
          <p:nvPr>
            <p:extLst>
              <p:ext uri="{D42A27DB-BD31-4B8C-83A1-F6EECF244321}">
                <p14:modId xmlns:p14="http://schemas.microsoft.com/office/powerpoint/2010/main" val="3980878715"/>
              </p:ext>
            </p:extLst>
          </p:nvPr>
        </p:nvGraphicFramePr>
        <p:xfrm>
          <a:off x="1369371" y="817868"/>
          <a:ext cx="5060004" cy="5319593"/>
        </p:xfrm>
        <a:graphic>
          <a:graphicData uri="http://schemas.openxmlformats.org/drawingml/2006/table">
            <a:tbl>
              <a:tblPr firstRow="1" firstCol="1" bandRow="1">
                <a:tableStyleId>{5C22544A-7EE6-4342-B048-85BDC9FD1C3A}</a:tableStyleId>
              </a:tblPr>
              <a:tblGrid>
                <a:gridCol w="2152950">
                  <a:extLst>
                    <a:ext uri="{9D8B030D-6E8A-4147-A177-3AD203B41FA5}">
                      <a16:colId xmlns:a16="http://schemas.microsoft.com/office/drawing/2014/main" val="3798997249"/>
                    </a:ext>
                  </a:extLst>
                </a:gridCol>
                <a:gridCol w="2907054">
                  <a:extLst>
                    <a:ext uri="{9D8B030D-6E8A-4147-A177-3AD203B41FA5}">
                      <a16:colId xmlns:a16="http://schemas.microsoft.com/office/drawing/2014/main" val="3210043454"/>
                    </a:ext>
                  </a:extLst>
                </a:gridCol>
              </a:tblGrid>
              <a:tr h="251673">
                <a:tc gridSpan="2">
                  <a:txBody>
                    <a:bodyPr/>
                    <a:lstStyle/>
                    <a:p>
                      <a:pPr algn="l">
                        <a:lnSpc>
                          <a:spcPct val="107000"/>
                        </a:lnSpc>
                        <a:spcAft>
                          <a:spcPts val="0"/>
                        </a:spcAft>
                      </a:pPr>
                      <a:r>
                        <a:rPr lang="fr-FR" sz="1400">
                          <a:solidFill>
                            <a:sysClr val="windowText" lastClr="000000"/>
                          </a:solidFill>
                          <a:effectLst/>
                        </a:rPr>
                        <a:t>Informations générales</a:t>
                      </a:r>
                      <a:endParaRPr lang="fr-FR" sz="140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8458" marR="58458" marT="0" marB="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hMerge="1">
                  <a:txBody>
                    <a:bodyPr/>
                    <a:lstStyle/>
                    <a:p>
                      <a:endParaRPr lang="fr-FR"/>
                    </a:p>
                  </a:txBody>
                  <a:tcPr/>
                </a:tc>
                <a:extLst>
                  <a:ext uri="{0D108BD9-81ED-4DB2-BD59-A6C34878D82A}">
                    <a16:rowId xmlns:a16="http://schemas.microsoft.com/office/drawing/2014/main" val="4233242149"/>
                  </a:ext>
                </a:extLst>
              </a:tr>
              <a:tr h="193973">
                <a:tc>
                  <a:txBody>
                    <a:bodyPr/>
                    <a:lstStyle/>
                    <a:p>
                      <a:pPr algn="l">
                        <a:lnSpc>
                          <a:spcPct val="107000"/>
                        </a:lnSpc>
                        <a:spcAft>
                          <a:spcPts val="0"/>
                        </a:spcAft>
                      </a:pPr>
                      <a:r>
                        <a:rPr lang="fr-FR" sz="1100">
                          <a:solidFill>
                            <a:sysClr val="windowText" lastClr="000000"/>
                          </a:solidFill>
                          <a:effectLst/>
                        </a:rPr>
                        <a:t> Médecin responsable :</a:t>
                      </a:r>
                      <a:endParaRPr lang="fr-FR" sz="110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8458" marR="58458" marT="0" marB="0">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marL="0" marR="0" indent="0" algn="l" defTabSz="914377" rtl="0" eaLnBrk="1" fontAlgn="auto" latinLnBrk="0" hangingPunct="1">
                        <a:lnSpc>
                          <a:spcPct val="107000"/>
                        </a:lnSpc>
                        <a:spcBef>
                          <a:spcPts val="0"/>
                        </a:spcBef>
                        <a:spcAft>
                          <a:spcPts val="0"/>
                        </a:spcAft>
                        <a:buClrTx/>
                        <a:buSzTx/>
                        <a:buFontTx/>
                        <a:buNone/>
                        <a:tabLst/>
                        <a:defRPr/>
                      </a:pPr>
                      <a:r>
                        <a:rPr lang="fr-FR" sz="1100" i="1" dirty="0">
                          <a:solidFill>
                            <a:sysClr val="windowText" lastClr="000000"/>
                          </a:solidFill>
                          <a:effectLst/>
                        </a:rPr>
                        <a:t>Information non disponible</a:t>
                      </a:r>
                      <a:endParaRPr lang="fr-FR" sz="1100" dirty="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8458" marR="58458" marT="0" marB="0">
                    <a:lnL w="12700" cmpd="sng">
                      <a:noFill/>
                    </a:lnL>
                    <a:lnR w="12700" cmpd="sng">
                      <a:noFill/>
                    </a:lnR>
                    <a:lnT w="381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187178151"/>
                  </a:ext>
                </a:extLst>
              </a:tr>
              <a:tr h="193973">
                <a:tc>
                  <a:txBody>
                    <a:bodyPr/>
                    <a:lstStyle/>
                    <a:p>
                      <a:pPr algn="l">
                        <a:lnSpc>
                          <a:spcPct val="107000"/>
                        </a:lnSpc>
                        <a:spcAft>
                          <a:spcPts val="0"/>
                        </a:spcAft>
                      </a:pPr>
                      <a:r>
                        <a:rPr lang="fr-FR" sz="1100">
                          <a:solidFill>
                            <a:sysClr val="windowText" lastClr="000000"/>
                          </a:solidFill>
                          <a:effectLst/>
                        </a:rPr>
                        <a:t> </a:t>
                      </a:r>
                      <a:endParaRPr lang="fr-FR" sz="110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8458" marR="58458"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a:lnSpc>
                          <a:spcPct val="107000"/>
                        </a:lnSpc>
                        <a:spcAft>
                          <a:spcPts val="0"/>
                        </a:spcAft>
                      </a:pPr>
                      <a:r>
                        <a:rPr lang="fr-FR" sz="1100">
                          <a:solidFill>
                            <a:sysClr val="windowText" lastClr="000000"/>
                          </a:solidFill>
                          <a:effectLst/>
                        </a:rPr>
                        <a:t> </a:t>
                      </a:r>
                      <a:endParaRPr lang="fr-FR" sz="110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8458" marR="58458"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379267951"/>
                  </a:ext>
                </a:extLst>
              </a:tr>
              <a:tr h="193973">
                <a:tc>
                  <a:txBody>
                    <a:bodyPr/>
                    <a:lstStyle/>
                    <a:p>
                      <a:pPr algn="l">
                        <a:lnSpc>
                          <a:spcPct val="107000"/>
                        </a:lnSpc>
                        <a:spcAft>
                          <a:spcPts val="0"/>
                        </a:spcAft>
                      </a:pPr>
                      <a:r>
                        <a:rPr lang="fr-FR" sz="1100">
                          <a:solidFill>
                            <a:sysClr val="windowText" lastClr="000000"/>
                          </a:solidFill>
                          <a:effectLst/>
                        </a:rPr>
                        <a:t>Labellisation SDC :</a:t>
                      </a:r>
                      <a:endParaRPr lang="fr-FR" sz="110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8458" marR="58458"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a:lnSpc>
                          <a:spcPct val="107000"/>
                        </a:lnSpc>
                        <a:spcAft>
                          <a:spcPts val="0"/>
                        </a:spcAft>
                      </a:pPr>
                      <a:r>
                        <a:rPr lang="fr-FR" sz="1100" dirty="0">
                          <a:solidFill>
                            <a:sysClr val="windowText" lastClr="000000"/>
                          </a:solidFill>
                          <a:effectLst/>
                        </a:rPr>
                        <a:t>Non</a:t>
                      </a:r>
                      <a:endParaRPr lang="fr-FR" sz="1100" dirty="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8458" marR="58458"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554493085"/>
                  </a:ext>
                </a:extLst>
              </a:tr>
              <a:tr h="193973">
                <a:tc>
                  <a:txBody>
                    <a:bodyPr/>
                    <a:lstStyle/>
                    <a:p>
                      <a:pPr algn="l">
                        <a:lnSpc>
                          <a:spcPct val="107000"/>
                        </a:lnSpc>
                        <a:spcAft>
                          <a:spcPts val="0"/>
                        </a:spcAft>
                      </a:pPr>
                      <a:r>
                        <a:rPr lang="fr-FR" sz="1100">
                          <a:solidFill>
                            <a:sysClr val="windowText" lastClr="000000"/>
                          </a:solidFill>
                          <a:effectLst/>
                        </a:rPr>
                        <a:t>Type pédiatrique :</a:t>
                      </a:r>
                      <a:endParaRPr lang="fr-FR" sz="110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8458" marR="58458"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a:lnSpc>
                          <a:spcPct val="107000"/>
                        </a:lnSpc>
                        <a:spcAft>
                          <a:spcPts val="0"/>
                        </a:spcAft>
                      </a:pPr>
                      <a:r>
                        <a:rPr lang="fr-FR" sz="1100" dirty="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rPr>
                        <a:t>-</a:t>
                      </a:r>
                    </a:p>
                  </a:txBody>
                  <a:tcPr marL="58458" marR="58458"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901298331"/>
                  </a:ext>
                </a:extLst>
              </a:tr>
              <a:tr h="193973">
                <a:tc>
                  <a:txBody>
                    <a:bodyPr/>
                    <a:lstStyle/>
                    <a:p>
                      <a:pPr algn="l">
                        <a:lnSpc>
                          <a:spcPct val="107000"/>
                        </a:lnSpc>
                        <a:spcAft>
                          <a:spcPts val="0"/>
                        </a:spcAft>
                      </a:pPr>
                      <a:r>
                        <a:rPr lang="fr-FR" sz="1100">
                          <a:solidFill>
                            <a:sysClr val="windowText" lastClr="000000"/>
                          </a:solidFill>
                          <a:effectLst/>
                        </a:rPr>
                        <a:t>Type oncologique :</a:t>
                      </a:r>
                      <a:endParaRPr lang="fr-FR" sz="110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8458" marR="58458"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a:lnSpc>
                          <a:spcPct val="107000"/>
                        </a:lnSpc>
                        <a:spcAft>
                          <a:spcPts val="0"/>
                        </a:spcAft>
                      </a:pPr>
                      <a:r>
                        <a:rPr lang="fr-FR" sz="1100" dirty="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rPr>
                        <a:t>-</a:t>
                      </a:r>
                    </a:p>
                  </a:txBody>
                  <a:tcPr marL="58458" marR="58458"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698508268"/>
                  </a:ext>
                </a:extLst>
              </a:tr>
              <a:tr h="193973">
                <a:tc>
                  <a:txBody>
                    <a:bodyPr/>
                    <a:lstStyle/>
                    <a:p>
                      <a:pPr algn="l">
                        <a:lnSpc>
                          <a:spcPct val="107000"/>
                        </a:lnSpc>
                        <a:spcAft>
                          <a:spcPts val="0"/>
                        </a:spcAft>
                      </a:pPr>
                      <a:r>
                        <a:rPr lang="fr-FR" sz="1100">
                          <a:solidFill>
                            <a:sysClr val="windowText" lastClr="000000"/>
                          </a:solidFill>
                          <a:effectLst/>
                        </a:rPr>
                        <a:t> </a:t>
                      </a:r>
                      <a:endParaRPr lang="fr-FR" sz="110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8458" marR="58458"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a:lnSpc>
                          <a:spcPct val="107000"/>
                        </a:lnSpc>
                        <a:spcAft>
                          <a:spcPts val="0"/>
                        </a:spcAft>
                      </a:pPr>
                      <a:r>
                        <a:rPr lang="fr-FR" sz="1100">
                          <a:solidFill>
                            <a:sysClr val="windowText" lastClr="000000"/>
                          </a:solidFill>
                          <a:effectLst/>
                        </a:rPr>
                        <a:t> </a:t>
                      </a:r>
                      <a:endParaRPr lang="fr-FR" sz="110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8458" marR="58458"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680882008"/>
                  </a:ext>
                </a:extLst>
              </a:tr>
              <a:tr h="581918">
                <a:tc>
                  <a:txBody>
                    <a:bodyPr/>
                    <a:lstStyle/>
                    <a:p>
                      <a:pPr algn="l">
                        <a:lnSpc>
                          <a:spcPct val="107000"/>
                        </a:lnSpc>
                        <a:spcAft>
                          <a:spcPts val="0"/>
                        </a:spcAft>
                      </a:pPr>
                      <a:r>
                        <a:rPr lang="fr-FR" sz="1100">
                          <a:solidFill>
                            <a:sysClr val="windowText" lastClr="000000"/>
                          </a:solidFill>
                          <a:effectLst/>
                        </a:rPr>
                        <a:t>Adressage :</a:t>
                      </a:r>
                      <a:endParaRPr lang="fr-FR" sz="110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8458" marR="58458"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a:lnSpc>
                          <a:spcPct val="107000"/>
                        </a:lnSpc>
                        <a:spcAft>
                          <a:spcPts val="0"/>
                        </a:spcAft>
                      </a:pPr>
                      <a:r>
                        <a:rPr lang="fr-FR" sz="1100" dirty="0">
                          <a:solidFill>
                            <a:sysClr val="windowText" lastClr="000000"/>
                          </a:solidFill>
                          <a:effectLst/>
                        </a:rPr>
                        <a:t>Filière interne à l'établissement ; </a:t>
                      </a:r>
                    </a:p>
                    <a:p>
                      <a:pPr algn="l">
                        <a:lnSpc>
                          <a:spcPct val="107000"/>
                        </a:lnSpc>
                        <a:spcAft>
                          <a:spcPts val="0"/>
                        </a:spcAft>
                      </a:pPr>
                      <a:r>
                        <a:rPr lang="fr-FR" sz="1100" dirty="0">
                          <a:solidFill>
                            <a:sysClr val="windowText" lastClr="000000"/>
                          </a:solidFill>
                          <a:effectLst/>
                        </a:rPr>
                        <a:t>adressage au sein d'un GHT</a:t>
                      </a:r>
                    </a:p>
                    <a:p>
                      <a:pPr algn="l">
                        <a:lnSpc>
                          <a:spcPct val="107000"/>
                        </a:lnSpc>
                        <a:spcAft>
                          <a:spcPts val="0"/>
                        </a:spcAft>
                      </a:pPr>
                      <a:r>
                        <a:rPr lang="fr-FR" sz="1100" b="1" dirty="0">
                          <a:solidFill>
                            <a:sysClr val="windowText" lastClr="000000"/>
                          </a:solidFill>
                          <a:effectLst/>
                        </a:rPr>
                        <a:t>Note : pour la chirurgie uniquement</a:t>
                      </a:r>
                      <a:endParaRPr lang="fr-FR" sz="1100" b="1" dirty="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8458" marR="58458"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377003"/>
                  </a:ext>
                </a:extLst>
              </a:tr>
              <a:tr h="193973">
                <a:tc>
                  <a:txBody>
                    <a:bodyPr/>
                    <a:lstStyle/>
                    <a:p>
                      <a:pPr algn="l">
                        <a:lnSpc>
                          <a:spcPct val="107000"/>
                        </a:lnSpc>
                        <a:spcAft>
                          <a:spcPts val="0"/>
                        </a:spcAft>
                      </a:pPr>
                      <a:r>
                        <a:rPr lang="fr-FR" sz="1100">
                          <a:solidFill>
                            <a:sysClr val="windowText" lastClr="000000"/>
                          </a:solidFill>
                          <a:effectLst/>
                        </a:rPr>
                        <a:t> </a:t>
                      </a:r>
                      <a:endParaRPr lang="fr-FR" sz="110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8458" marR="58458"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a:lnSpc>
                          <a:spcPct val="107000"/>
                        </a:lnSpc>
                        <a:spcAft>
                          <a:spcPts val="0"/>
                        </a:spcAft>
                      </a:pPr>
                      <a:r>
                        <a:rPr lang="fr-FR" sz="1100" dirty="0">
                          <a:solidFill>
                            <a:sysClr val="windowText" lastClr="000000"/>
                          </a:solidFill>
                          <a:effectLst/>
                        </a:rPr>
                        <a:t> </a:t>
                      </a:r>
                      <a:endParaRPr lang="fr-FR" sz="1100" dirty="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8458" marR="58458"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869228430"/>
                  </a:ext>
                </a:extLst>
              </a:tr>
              <a:tr h="193973">
                <a:tc>
                  <a:txBody>
                    <a:bodyPr/>
                    <a:lstStyle/>
                    <a:p>
                      <a:pPr algn="l">
                        <a:lnSpc>
                          <a:spcPct val="107000"/>
                        </a:lnSpc>
                        <a:spcAft>
                          <a:spcPts val="0"/>
                        </a:spcAft>
                      </a:pPr>
                      <a:r>
                        <a:rPr lang="fr-FR" sz="1100">
                          <a:solidFill>
                            <a:sysClr val="windowText" lastClr="000000"/>
                          </a:solidFill>
                          <a:effectLst/>
                        </a:rPr>
                        <a:t>Partenariat / En lien avec :</a:t>
                      </a:r>
                      <a:endParaRPr lang="fr-FR" sz="110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8458" marR="58458"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a:lnSpc>
                          <a:spcPct val="107000"/>
                        </a:lnSpc>
                        <a:spcAft>
                          <a:spcPts val="0"/>
                        </a:spcAft>
                      </a:pPr>
                      <a:r>
                        <a:rPr lang="fr-FR" sz="1100" dirty="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rPr>
                        <a:t>-</a:t>
                      </a:r>
                    </a:p>
                  </a:txBody>
                  <a:tcPr marL="58458" marR="58458"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340913387"/>
                  </a:ext>
                </a:extLst>
              </a:tr>
              <a:tr h="193973">
                <a:tc>
                  <a:txBody>
                    <a:bodyPr/>
                    <a:lstStyle/>
                    <a:p>
                      <a:pPr algn="l">
                        <a:lnSpc>
                          <a:spcPct val="107000"/>
                        </a:lnSpc>
                        <a:spcAft>
                          <a:spcPts val="0"/>
                        </a:spcAft>
                      </a:pPr>
                      <a:r>
                        <a:rPr lang="fr-FR" sz="1100">
                          <a:solidFill>
                            <a:sysClr val="windowText" lastClr="000000"/>
                          </a:solidFill>
                          <a:effectLst/>
                        </a:rPr>
                        <a:t> </a:t>
                      </a:r>
                      <a:endParaRPr lang="fr-FR" sz="110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8458" marR="58458"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a:lnSpc>
                          <a:spcPct val="107000"/>
                        </a:lnSpc>
                        <a:spcAft>
                          <a:spcPts val="0"/>
                        </a:spcAft>
                      </a:pPr>
                      <a:r>
                        <a:rPr lang="fr-FR" sz="1100">
                          <a:solidFill>
                            <a:sysClr val="windowText" lastClr="000000"/>
                          </a:solidFill>
                          <a:effectLst/>
                        </a:rPr>
                        <a:t> </a:t>
                      </a:r>
                      <a:endParaRPr lang="fr-FR" sz="110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8458" marR="58458"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841980199"/>
                  </a:ext>
                </a:extLst>
              </a:tr>
              <a:tr h="246843">
                <a:tc>
                  <a:txBody>
                    <a:bodyPr/>
                    <a:lstStyle/>
                    <a:p>
                      <a:pPr algn="l">
                        <a:lnSpc>
                          <a:spcPct val="107000"/>
                        </a:lnSpc>
                        <a:spcAft>
                          <a:spcPts val="0"/>
                        </a:spcAft>
                      </a:pPr>
                      <a:r>
                        <a:rPr lang="fr-FR" sz="1400">
                          <a:solidFill>
                            <a:sysClr val="windowText" lastClr="000000"/>
                          </a:solidFill>
                          <a:effectLst/>
                        </a:rPr>
                        <a:t>RCP Douleur</a:t>
                      </a:r>
                      <a:endParaRPr lang="fr-FR" sz="140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8458" marR="58458"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a:lnSpc>
                          <a:spcPct val="107000"/>
                        </a:lnSpc>
                        <a:spcAft>
                          <a:spcPts val="0"/>
                        </a:spcAft>
                      </a:pPr>
                      <a:r>
                        <a:rPr lang="fr-FR" sz="1100" dirty="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rPr>
                        <a:t>-</a:t>
                      </a:r>
                    </a:p>
                    <a:p>
                      <a:pPr algn="l">
                        <a:lnSpc>
                          <a:spcPct val="107000"/>
                        </a:lnSpc>
                        <a:spcAft>
                          <a:spcPts val="0"/>
                        </a:spcAft>
                      </a:pPr>
                      <a:endParaRPr lang="fr-FR" sz="1100" dirty="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6202" marR="46202"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055478378"/>
                  </a:ext>
                </a:extLst>
              </a:tr>
              <a:tr h="193973">
                <a:tc>
                  <a:txBody>
                    <a:bodyPr/>
                    <a:lstStyle/>
                    <a:p>
                      <a:pPr algn="l">
                        <a:lnSpc>
                          <a:spcPct val="107000"/>
                        </a:lnSpc>
                        <a:spcAft>
                          <a:spcPts val="0"/>
                        </a:spcAft>
                      </a:pPr>
                      <a:r>
                        <a:rPr lang="fr-FR" sz="1100" dirty="0">
                          <a:solidFill>
                            <a:sysClr val="windowText" lastClr="000000"/>
                          </a:solidFill>
                          <a:effectLst/>
                        </a:rPr>
                        <a:t> </a:t>
                      </a:r>
                      <a:endParaRPr lang="fr-FR" sz="1100" dirty="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8458" marR="58458"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a:lnSpc>
                          <a:spcPct val="107000"/>
                        </a:lnSpc>
                        <a:spcAft>
                          <a:spcPts val="0"/>
                        </a:spcAft>
                      </a:pPr>
                      <a:r>
                        <a:rPr lang="fr-FR" sz="1100">
                          <a:solidFill>
                            <a:sysClr val="windowText" lastClr="000000"/>
                          </a:solidFill>
                          <a:effectLst/>
                        </a:rPr>
                        <a:t> </a:t>
                      </a:r>
                      <a:endParaRPr lang="fr-FR" sz="110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8458" marR="58458"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193261792"/>
                  </a:ext>
                </a:extLst>
              </a:tr>
              <a:tr h="193973">
                <a:tc>
                  <a:txBody>
                    <a:bodyPr/>
                    <a:lstStyle/>
                    <a:p>
                      <a:pPr algn="l">
                        <a:lnSpc>
                          <a:spcPct val="107000"/>
                        </a:lnSpc>
                        <a:spcAft>
                          <a:spcPts val="0"/>
                        </a:spcAft>
                      </a:pPr>
                      <a:r>
                        <a:rPr lang="fr-FR" sz="1100">
                          <a:solidFill>
                            <a:sysClr val="windowText" lastClr="000000"/>
                          </a:solidFill>
                          <a:effectLst/>
                        </a:rPr>
                        <a:t> </a:t>
                      </a:r>
                      <a:endParaRPr lang="fr-FR" sz="110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8458" marR="58458"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a:lnSpc>
                          <a:spcPct val="107000"/>
                        </a:lnSpc>
                        <a:spcAft>
                          <a:spcPts val="0"/>
                        </a:spcAft>
                      </a:pPr>
                      <a:r>
                        <a:rPr lang="fr-FR" sz="1100" dirty="0">
                          <a:solidFill>
                            <a:sysClr val="windowText" lastClr="000000"/>
                          </a:solidFill>
                          <a:effectLst/>
                        </a:rPr>
                        <a:t> </a:t>
                      </a:r>
                      <a:endParaRPr lang="fr-FR" sz="1100" dirty="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8458" marR="58458"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167338161"/>
                  </a:ext>
                </a:extLst>
              </a:tr>
              <a:tr h="246843">
                <a:tc gridSpan="2">
                  <a:txBody>
                    <a:bodyPr/>
                    <a:lstStyle/>
                    <a:p>
                      <a:pPr algn="l">
                        <a:lnSpc>
                          <a:spcPct val="107000"/>
                        </a:lnSpc>
                        <a:spcAft>
                          <a:spcPts val="0"/>
                        </a:spcAft>
                      </a:pPr>
                      <a:r>
                        <a:rPr lang="fr-FR" sz="1400">
                          <a:solidFill>
                            <a:sysClr val="windowText" lastClr="000000"/>
                          </a:solidFill>
                          <a:effectLst/>
                        </a:rPr>
                        <a:t>Contact</a:t>
                      </a:r>
                      <a:endParaRPr lang="fr-FR" sz="140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8458" marR="58458"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hMerge="1">
                  <a:txBody>
                    <a:bodyPr/>
                    <a:lstStyle/>
                    <a:p>
                      <a:endParaRPr lang="fr-FR"/>
                    </a:p>
                  </a:txBody>
                  <a:tcPr/>
                </a:tc>
                <a:extLst>
                  <a:ext uri="{0D108BD9-81ED-4DB2-BD59-A6C34878D82A}">
                    <a16:rowId xmlns:a16="http://schemas.microsoft.com/office/drawing/2014/main" val="3113506517"/>
                  </a:ext>
                </a:extLst>
              </a:tr>
              <a:tr h="387944">
                <a:tc>
                  <a:txBody>
                    <a:bodyPr/>
                    <a:lstStyle/>
                    <a:p>
                      <a:pPr algn="l">
                        <a:lnSpc>
                          <a:spcPct val="107000"/>
                        </a:lnSpc>
                        <a:spcAft>
                          <a:spcPts val="0"/>
                        </a:spcAft>
                      </a:pPr>
                      <a:r>
                        <a:rPr lang="fr-FR" sz="1100">
                          <a:solidFill>
                            <a:sysClr val="windowText" lastClr="000000"/>
                          </a:solidFill>
                          <a:effectLst/>
                        </a:rPr>
                        <a:t>Adresse :</a:t>
                      </a:r>
                      <a:endParaRPr lang="fr-FR" sz="110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8458" marR="58458"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a:lnSpc>
                          <a:spcPct val="107000"/>
                        </a:lnSpc>
                        <a:spcAft>
                          <a:spcPts val="0"/>
                        </a:spcAft>
                      </a:pPr>
                      <a:r>
                        <a:rPr lang="fr-FR" sz="1100">
                          <a:solidFill>
                            <a:sysClr val="windowText" lastClr="000000"/>
                          </a:solidFill>
                          <a:effectLst/>
                        </a:rPr>
                        <a:t>10 rue François </a:t>
                      </a:r>
                      <a:r>
                        <a:rPr lang="fr-FR" sz="1100" err="1">
                          <a:solidFill>
                            <a:sysClr val="windowText" lastClr="000000"/>
                          </a:solidFill>
                          <a:effectLst/>
                        </a:rPr>
                        <a:t>Epailly</a:t>
                      </a:r>
                      <a:endParaRPr lang="fr-FR" sz="1100">
                        <a:solidFill>
                          <a:sysClr val="windowText" lastClr="000000"/>
                        </a:solidFill>
                        <a:effectLst/>
                      </a:endParaRPr>
                    </a:p>
                    <a:p>
                      <a:pPr algn="l">
                        <a:lnSpc>
                          <a:spcPct val="107000"/>
                        </a:lnSpc>
                        <a:spcAft>
                          <a:spcPts val="0"/>
                        </a:spcAft>
                      </a:pPr>
                      <a:r>
                        <a:rPr lang="fr-FR" sz="1100">
                          <a:solidFill>
                            <a:sysClr val="windowText" lastClr="000000"/>
                          </a:solidFill>
                          <a:effectLst/>
                        </a:rPr>
                        <a:t>67000 STRASBOURG</a:t>
                      </a:r>
                      <a:endParaRPr lang="fr-FR" sz="110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8458" marR="58458"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080223858"/>
                  </a:ext>
                </a:extLst>
              </a:tr>
              <a:tr h="193973">
                <a:tc>
                  <a:txBody>
                    <a:bodyPr/>
                    <a:lstStyle/>
                    <a:p>
                      <a:pPr algn="l">
                        <a:lnSpc>
                          <a:spcPct val="107000"/>
                        </a:lnSpc>
                        <a:spcAft>
                          <a:spcPts val="0"/>
                        </a:spcAft>
                      </a:pPr>
                      <a:r>
                        <a:rPr lang="fr-FR" sz="1100">
                          <a:solidFill>
                            <a:sysClr val="windowText" lastClr="000000"/>
                          </a:solidFill>
                          <a:effectLst/>
                        </a:rPr>
                        <a:t> </a:t>
                      </a:r>
                      <a:endParaRPr lang="fr-FR" sz="110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8458" marR="58458"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a:lnSpc>
                          <a:spcPct val="107000"/>
                        </a:lnSpc>
                        <a:spcAft>
                          <a:spcPts val="0"/>
                        </a:spcAft>
                      </a:pPr>
                      <a:r>
                        <a:rPr lang="fr-FR" sz="1100">
                          <a:solidFill>
                            <a:sysClr val="windowText" lastClr="000000"/>
                          </a:solidFill>
                          <a:effectLst/>
                        </a:rPr>
                        <a:t> </a:t>
                      </a:r>
                      <a:endParaRPr lang="fr-FR" sz="110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8458" marR="58458"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483781201"/>
                  </a:ext>
                </a:extLst>
              </a:tr>
              <a:tr h="193973">
                <a:tc>
                  <a:txBody>
                    <a:bodyPr/>
                    <a:lstStyle/>
                    <a:p>
                      <a:pPr algn="l">
                        <a:lnSpc>
                          <a:spcPct val="107000"/>
                        </a:lnSpc>
                        <a:spcAft>
                          <a:spcPts val="0"/>
                        </a:spcAft>
                      </a:pPr>
                      <a:r>
                        <a:rPr lang="fr-FR" sz="1100">
                          <a:solidFill>
                            <a:sysClr val="windowText" lastClr="000000"/>
                          </a:solidFill>
                          <a:effectLst/>
                        </a:rPr>
                        <a:t>Accueil téléphonique :</a:t>
                      </a:r>
                      <a:endParaRPr lang="fr-FR" sz="110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8458" marR="58458"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a:lnSpc>
                          <a:spcPct val="107000"/>
                        </a:lnSpc>
                        <a:spcAft>
                          <a:spcPts val="0"/>
                        </a:spcAft>
                      </a:pPr>
                      <a:r>
                        <a:rPr lang="fr-FR" sz="1100" dirty="0">
                          <a:solidFill>
                            <a:sysClr val="windowText" lastClr="000000"/>
                          </a:solidFill>
                          <a:effectLst/>
                        </a:rPr>
                        <a:t> 03 90 67 43</a:t>
                      </a:r>
                      <a:r>
                        <a:rPr lang="fr-FR" sz="1100" baseline="0" dirty="0">
                          <a:solidFill>
                            <a:sysClr val="windowText" lastClr="000000"/>
                          </a:solidFill>
                          <a:effectLst/>
                        </a:rPr>
                        <a:t> 62</a:t>
                      </a:r>
                      <a:endParaRPr lang="fr-FR" sz="1100" dirty="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8458" marR="58458"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4012098193"/>
                  </a:ext>
                </a:extLst>
              </a:tr>
              <a:tr h="193973">
                <a:tc>
                  <a:txBody>
                    <a:bodyPr/>
                    <a:lstStyle/>
                    <a:p>
                      <a:pPr algn="l">
                        <a:lnSpc>
                          <a:spcPct val="107000"/>
                        </a:lnSpc>
                        <a:spcAft>
                          <a:spcPts val="0"/>
                        </a:spcAft>
                      </a:pPr>
                      <a:r>
                        <a:rPr lang="fr-FR" sz="1100">
                          <a:solidFill>
                            <a:sysClr val="windowText" lastClr="000000"/>
                          </a:solidFill>
                          <a:effectLst/>
                        </a:rPr>
                        <a:t> </a:t>
                      </a:r>
                      <a:endParaRPr lang="fr-FR" sz="110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8458" marR="58458"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a:lnSpc>
                          <a:spcPct val="107000"/>
                        </a:lnSpc>
                        <a:spcAft>
                          <a:spcPts val="0"/>
                        </a:spcAft>
                      </a:pPr>
                      <a:endParaRPr lang="fr-FR" sz="110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8458" marR="58458"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9172394"/>
                  </a:ext>
                </a:extLst>
              </a:tr>
              <a:tr h="193973">
                <a:tc>
                  <a:txBody>
                    <a:bodyPr/>
                    <a:lstStyle/>
                    <a:p>
                      <a:pPr algn="l">
                        <a:lnSpc>
                          <a:spcPct val="107000"/>
                        </a:lnSpc>
                        <a:spcAft>
                          <a:spcPts val="0"/>
                        </a:spcAft>
                      </a:pPr>
                      <a:r>
                        <a:rPr lang="fr-FR" sz="1100">
                          <a:solidFill>
                            <a:sysClr val="windowText" lastClr="000000"/>
                          </a:solidFill>
                          <a:effectLst/>
                        </a:rPr>
                        <a:t> </a:t>
                      </a:r>
                      <a:endParaRPr lang="fr-FR" sz="110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8458" marR="58458"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a:lnSpc>
                          <a:spcPct val="107000"/>
                        </a:lnSpc>
                        <a:spcAft>
                          <a:spcPts val="0"/>
                        </a:spcAft>
                      </a:pPr>
                      <a:r>
                        <a:rPr lang="fr-FR" sz="1100">
                          <a:solidFill>
                            <a:sysClr val="windowText" lastClr="000000"/>
                          </a:solidFill>
                          <a:effectLst/>
                        </a:rPr>
                        <a:t> </a:t>
                      </a:r>
                      <a:endParaRPr lang="fr-FR" sz="110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8458" marR="58458"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929017658"/>
                  </a:ext>
                </a:extLst>
              </a:tr>
              <a:tr h="193973">
                <a:tc>
                  <a:txBody>
                    <a:bodyPr/>
                    <a:lstStyle/>
                    <a:p>
                      <a:pPr algn="l">
                        <a:lnSpc>
                          <a:spcPct val="107000"/>
                        </a:lnSpc>
                        <a:spcAft>
                          <a:spcPts val="0"/>
                        </a:spcAft>
                      </a:pPr>
                      <a:r>
                        <a:rPr lang="fr-FR" sz="1100">
                          <a:solidFill>
                            <a:sysClr val="windowText" lastClr="000000"/>
                          </a:solidFill>
                          <a:effectLst/>
                        </a:rPr>
                        <a:t>Email secrétariat :</a:t>
                      </a:r>
                      <a:endParaRPr lang="fr-FR" sz="110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8458" marR="58458"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a:lnSpc>
                          <a:spcPct val="107000"/>
                        </a:lnSpc>
                        <a:spcAft>
                          <a:spcPts val="0"/>
                        </a:spcAft>
                      </a:pPr>
                      <a:r>
                        <a:rPr lang="fr-FR" sz="1100" dirty="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rPr>
                        <a:t>-</a:t>
                      </a:r>
                    </a:p>
                  </a:txBody>
                  <a:tcPr marL="58458" marR="58458"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924061637"/>
                  </a:ext>
                </a:extLst>
              </a:tr>
              <a:tr h="193973">
                <a:tc>
                  <a:txBody>
                    <a:bodyPr/>
                    <a:lstStyle/>
                    <a:p>
                      <a:pPr algn="l">
                        <a:lnSpc>
                          <a:spcPct val="107000"/>
                        </a:lnSpc>
                        <a:spcAft>
                          <a:spcPts val="0"/>
                        </a:spcAft>
                      </a:pPr>
                      <a:endParaRPr lang="fr-FR" sz="110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8458" marR="58458"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a:lnSpc>
                          <a:spcPct val="107000"/>
                        </a:lnSpc>
                        <a:spcAft>
                          <a:spcPts val="0"/>
                        </a:spcAft>
                      </a:pPr>
                      <a:endParaRPr lang="fr-FR" sz="110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8458" marR="58458"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570913952"/>
                  </a:ext>
                </a:extLst>
              </a:tr>
              <a:tr h="194899">
                <a:tc>
                  <a:txBody>
                    <a:bodyPr/>
                    <a:lstStyle/>
                    <a:p>
                      <a:pPr algn="l">
                        <a:lnSpc>
                          <a:spcPct val="107000"/>
                        </a:lnSpc>
                        <a:spcAft>
                          <a:spcPts val="0"/>
                        </a:spcAft>
                      </a:pPr>
                      <a:endParaRPr lang="fr-FR" sz="110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8458" marR="58458"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a:lnSpc>
                          <a:spcPct val="107000"/>
                        </a:lnSpc>
                        <a:spcAft>
                          <a:spcPts val="0"/>
                        </a:spcAft>
                      </a:pPr>
                      <a:endParaRPr lang="fr-FR" sz="1100" dirty="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8458" marR="58458"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4112116379"/>
                  </a:ext>
                </a:extLst>
              </a:tr>
            </a:tbl>
          </a:graphicData>
        </a:graphic>
      </p:graphicFrame>
      <p:graphicFrame>
        <p:nvGraphicFramePr>
          <p:cNvPr id="11" name="Tableau 10"/>
          <p:cNvGraphicFramePr>
            <a:graphicFrameLocks noGrp="1"/>
          </p:cNvGraphicFramePr>
          <p:nvPr>
            <p:extLst>
              <p:ext uri="{D42A27DB-BD31-4B8C-83A1-F6EECF244321}">
                <p14:modId xmlns:p14="http://schemas.microsoft.com/office/powerpoint/2010/main" val="770608620"/>
              </p:ext>
            </p:extLst>
          </p:nvPr>
        </p:nvGraphicFramePr>
        <p:xfrm>
          <a:off x="6949814" y="817865"/>
          <a:ext cx="4215130" cy="3989056"/>
        </p:xfrm>
        <a:graphic>
          <a:graphicData uri="http://schemas.openxmlformats.org/drawingml/2006/table">
            <a:tbl>
              <a:tblPr firstRow="1" firstCol="1" bandRow="1">
                <a:tableStyleId>{5C22544A-7EE6-4342-B048-85BDC9FD1C3A}</a:tableStyleId>
              </a:tblPr>
              <a:tblGrid>
                <a:gridCol w="1413510">
                  <a:extLst>
                    <a:ext uri="{9D8B030D-6E8A-4147-A177-3AD203B41FA5}">
                      <a16:colId xmlns:a16="http://schemas.microsoft.com/office/drawing/2014/main" val="2939660779"/>
                    </a:ext>
                  </a:extLst>
                </a:gridCol>
                <a:gridCol w="2801620">
                  <a:extLst>
                    <a:ext uri="{9D8B030D-6E8A-4147-A177-3AD203B41FA5}">
                      <a16:colId xmlns:a16="http://schemas.microsoft.com/office/drawing/2014/main" val="2091648956"/>
                    </a:ext>
                  </a:extLst>
                </a:gridCol>
              </a:tblGrid>
              <a:tr h="325213">
                <a:tc gridSpan="2">
                  <a:txBody>
                    <a:bodyPr/>
                    <a:lstStyle/>
                    <a:p>
                      <a:pPr algn="l">
                        <a:lnSpc>
                          <a:spcPct val="107000"/>
                        </a:lnSpc>
                        <a:spcAft>
                          <a:spcPts val="0"/>
                        </a:spcAft>
                      </a:pPr>
                      <a:r>
                        <a:rPr lang="fr-FR" sz="1400">
                          <a:solidFill>
                            <a:sysClr val="windowText" lastClr="000000"/>
                          </a:solidFill>
                          <a:effectLst/>
                        </a:rPr>
                        <a:t>Ressources interventionnelles disponibles</a:t>
                      </a:r>
                      <a:endParaRPr lang="fr-FR" sz="140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hMerge="1">
                  <a:txBody>
                    <a:bodyPr/>
                    <a:lstStyle/>
                    <a:p>
                      <a:endParaRPr lang="fr-FR"/>
                    </a:p>
                  </a:txBody>
                  <a:tcPr/>
                </a:tc>
                <a:extLst>
                  <a:ext uri="{0D108BD9-81ED-4DB2-BD59-A6C34878D82A}">
                    <a16:rowId xmlns:a16="http://schemas.microsoft.com/office/drawing/2014/main" val="4061258970"/>
                  </a:ext>
                </a:extLst>
              </a:tr>
              <a:tr h="204203">
                <a:tc>
                  <a:txBody>
                    <a:bodyPr/>
                    <a:lstStyle/>
                    <a:p>
                      <a:pPr algn="l">
                        <a:lnSpc>
                          <a:spcPct val="107000"/>
                        </a:lnSpc>
                        <a:spcAft>
                          <a:spcPts val="0"/>
                        </a:spcAft>
                      </a:pPr>
                      <a:r>
                        <a:rPr lang="fr-FR" sz="1100">
                          <a:solidFill>
                            <a:sysClr val="windowText" lastClr="000000"/>
                          </a:solidFill>
                          <a:effectLst/>
                        </a:rPr>
                        <a:t>Anesthésie :</a:t>
                      </a:r>
                      <a:endParaRPr lang="fr-FR" sz="110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algn="l">
                        <a:lnSpc>
                          <a:spcPct val="107000"/>
                        </a:lnSpc>
                        <a:spcAft>
                          <a:spcPts val="0"/>
                        </a:spcAft>
                      </a:pPr>
                      <a:r>
                        <a:rPr lang="fr-FR" sz="1100">
                          <a:solidFill>
                            <a:sysClr val="windowText" lastClr="000000"/>
                          </a:solidFill>
                          <a:effectLst/>
                        </a:rPr>
                        <a:t>Non</a:t>
                      </a:r>
                      <a:endParaRPr lang="fr-FR" sz="110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mpd="sng">
                      <a:noFill/>
                    </a:lnL>
                    <a:lnR w="12700" cmpd="sng">
                      <a:noFill/>
                    </a:lnR>
                    <a:lnT w="381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4249218193"/>
                  </a:ext>
                </a:extLst>
              </a:tr>
              <a:tr h="204203">
                <a:tc gridSpan="2">
                  <a:txBody>
                    <a:bodyPr/>
                    <a:lstStyle/>
                    <a:p>
                      <a:pPr algn="l">
                        <a:lnSpc>
                          <a:spcPct val="107000"/>
                        </a:lnSpc>
                        <a:spcAft>
                          <a:spcPts val="0"/>
                        </a:spcAft>
                      </a:pPr>
                      <a:r>
                        <a:rPr lang="fr-FR" sz="1100">
                          <a:solidFill>
                            <a:sysClr val="windowText" lastClr="000000"/>
                          </a:solidFill>
                          <a:effectLst/>
                        </a:rPr>
                        <a:t>Pour les blocs nerveux périphériques</a:t>
                      </a:r>
                      <a:endParaRPr lang="fr-FR" sz="110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hMerge="1">
                  <a:txBody>
                    <a:bodyPr/>
                    <a:lstStyle/>
                    <a:p>
                      <a:endParaRPr lang="fr-FR"/>
                    </a:p>
                  </a:txBody>
                  <a:tcPr/>
                </a:tc>
                <a:extLst>
                  <a:ext uri="{0D108BD9-81ED-4DB2-BD59-A6C34878D82A}">
                    <a16:rowId xmlns:a16="http://schemas.microsoft.com/office/drawing/2014/main" val="3864623078"/>
                  </a:ext>
                </a:extLst>
              </a:tr>
              <a:tr h="213658">
                <a:tc>
                  <a:txBody>
                    <a:bodyPr/>
                    <a:lstStyle/>
                    <a:p>
                      <a:pPr algn="l">
                        <a:lnSpc>
                          <a:spcPct val="107000"/>
                        </a:lnSpc>
                        <a:spcAft>
                          <a:spcPts val="0"/>
                        </a:spcAft>
                      </a:pPr>
                      <a:r>
                        <a:rPr lang="fr-FR" sz="1100">
                          <a:solidFill>
                            <a:sysClr val="windowText" lastClr="000000"/>
                          </a:solidFill>
                          <a:effectLst/>
                        </a:rPr>
                        <a:t> </a:t>
                      </a:r>
                      <a:endParaRPr lang="fr-FR" sz="110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a:lnSpc>
                          <a:spcPct val="107000"/>
                        </a:lnSpc>
                        <a:spcAft>
                          <a:spcPts val="0"/>
                        </a:spcAft>
                      </a:pPr>
                      <a:r>
                        <a:rPr lang="fr-FR" sz="1100" dirty="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rPr>
                        <a:t>-</a:t>
                      </a:r>
                    </a:p>
                  </a:txBody>
                  <a:tcPr marL="68580" marR="6858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710490058"/>
                  </a:ext>
                </a:extLst>
              </a:tr>
              <a:tr h="204203">
                <a:tc>
                  <a:txBody>
                    <a:bodyPr/>
                    <a:lstStyle/>
                    <a:p>
                      <a:pPr algn="l">
                        <a:lnSpc>
                          <a:spcPct val="107000"/>
                        </a:lnSpc>
                        <a:spcAft>
                          <a:spcPts val="0"/>
                        </a:spcAft>
                      </a:pPr>
                      <a:r>
                        <a:rPr lang="fr-FR" sz="1100">
                          <a:solidFill>
                            <a:sysClr val="windowText" lastClr="000000"/>
                          </a:solidFill>
                          <a:effectLst/>
                        </a:rPr>
                        <a:t> </a:t>
                      </a:r>
                      <a:endParaRPr lang="fr-FR" sz="110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a:lnSpc>
                          <a:spcPct val="107000"/>
                        </a:lnSpc>
                        <a:spcAft>
                          <a:spcPts val="0"/>
                        </a:spcAft>
                      </a:pPr>
                      <a:r>
                        <a:rPr lang="fr-FR" sz="1100" dirty="0">
                          <a:solidFill>
                            <a:sysClr val="windowText" lastClr="000000"/>
                          </a:solidFill>
                          <a:effectLst/>
                        </a:rPr>
                        <a:t> </a:t>
                      </a:r>
                      <a:endParaRPr lang="fr-FR" sz="1100" dirty="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692149042"/>
                  </a:ext>
                </a:extLst>
              </a:tr>
              <a:tr h="204203">
                <a:tc gridSpan="2">
                  <a:txBody>
                    <a:bodyPr/>
                    <a:lstStyle/>
                    <a:p>
                      <a:pPr algn="l">
                        <a:lnSpc>
                          <a:spcPct val="107000"/>
                        </a:lnSpc>
                        <a:spcAft>
                          <a:spcPts val="0"/>
                        </a:spcAft>
                      </a:pPr>
                      <a:r>
                        <a:rPr lang="fr-FR" sz="1100" dirty="0">
                          <a:solidFill>
                            <a:sysClr val="windowText" lastClr="000000"/>
                          </a:solidFill>
                          <a:effectLst/>
                        </a:rPr>
                        <a:t>Pour l’analgésie périmédullaire</a:t>
                      </a:r>
                      <a:endParaRPr lang="fr-FR" sz="1100" dirty="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hMerge="1">
                  <a:txBody>
                    <a:bodyPr/>
                    <a:lstStyle/>
                    <a:p>
                      <a:endParaRPr lang="fr-FR"/>
                    </a:p>
                  </a:txBody>
                  <a:tcPr/>
                </a:tc>
                <a:extLst>
                  <a:ext uri="{0D108BD9-81ED-4DB2-BD59-A6C34878D82A}">
                    <a16:rowId xmlns:a16="http://schemas.microsoft.com/office/drawing/2014/main" val="2033810932"/>
                  </a:ext>
                </a:extLst>
              </a:tr>
              <a:tr h="213658">
                <a:tc>
                  <a:txBody>
                    <a:bodyPr/>
                    <a:lstStyle/>
                    <a:p>
                      <a:pPr algn="l">
                        <a:lnSpc>
                          <a:spcPct val="107000"/>
                        </a:lnSpc>
                        <a:spcAft>
                          <a:spcPts val="0"/>
                        </a:spcAft>
                      </a:pPr>
                      <a:r>
                        <a:rPr lang="fr-FR" sz="1100">
                          <a:solidFill>
                            <a:sysClr val="windowText" lastClr="000000"/>
                          </a:solidFill>
                          <a:effectLst/>
                        </a:rPr>
                        <a:t> </a:t>
                      </a:r>
                      <a:endParaRPr lang="fr-FR" sz="110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a:lnSpc>
                          <a:spcPct val="107000"/>
                        </a:lnSpc>
                        <a:spcAft>
                          <a:spcPts val="0"/>
                        </a:spcAft>
                      </a:pPr>
                      <a:r>
                        <a:rPr lang="fr-FR" sz="1100" dirty="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rPr>
                        <a:t>-</a:t>
                      </a:r>
                    </a:p>
                  </a:txBody>
                  <a:tcPr marL="68580" marR="6858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795271754"/>
                  </a:ext>
                </a:extLst>
              </a:tr>
              <a:tr h="204203">
                <a:tc>
                  <a:txBody>
                    <a:bodyPr/>
                    <a:lstStyle/>
                    <a:p>
                      <a:pPr algn="l">
                        <a:lnSpc>
                          <a:spcPct val="107000"/>
                        </a:lnSpc>
                        <a:spcAft>
                          <a:spcPts val="0"/>
                        </a:spcAft>
                      </a:pPr>
                      <a:r>
                        <a:rPr lang="fr-FR" sz="1100">
                          <a:solidFill>
                            <a:sysClr val="windowText" lastClr="000000"/>
                          </a:solidFill>
                          <a:effectLst/>
                        </a:rPr>
                        <a:t> </a:t>
                      </a:r>
                      <a:endParaRPr lang="fr-FR" sz="110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a:lnSpc>
                          <a:spcPct val="107000"/>
                        </a:lnSpc>
                        <a:spcAft>
                          <a:spcPts val="0"/>
                        </a:spcAft>
                      </a:pPr>
                      <a:r>
                        <a:rPr lang="fr-FR" sz="1100">
                          <a:solidFill>
                            <a:sysClr val="windowText" lastClr="000000"/>
                          </a:solidFill>
                          <a:effectLst/>
                        </a:rPr>
                        <a:t> </a:t>
                      </a:r>
                      <a:endParaRPr lang="fr-FR" sz="110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227854845"/>
                  </a:ext>
                </a:extLst>
              </a:tr>
              <a:tr h="352456">
                <a:tc gridSpan="2">
                  <a:txBody>
                    <a:bodyPr/>
                    <a:lstStyle/>
                    <a:p>
                      <a:pPr algn="l">
                        <a:lnSpc>
                          <a:spcPct val="107000"/>
                        </a:lnSpc>
                        <a:spcAft>
                          <a:spcPts val="0"/>
                        </a:spcAft>
                      </a:pPr>
                      <a:r>
                        <a:rPr lang="fr-FR" sz="1100" dirty="0">
                          <a:solidFill>
                            <a:sysClr val="windowText" lastClr="000000"/>
                          </a:solidFill>
                          <a:effectLst/>
                        </a:rPr>
                        <a:t>Suivi et gestion des dispositifs à demeure (cathéter périnerveux ou péridural, pompe intrathécale)</a:t>
                      </a:r>
                      <a:endParaRPr lang="fr-FR" sz="1100" dirty="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hMerge="1">
                  <a:txBody>
                    <a:bodyPr/>
                    <a:lstStyle/>
                    <a:p>
                      <a:endParaRPr lang="fr-FR"/>
                    </a:p>
                  </a:txBody>
                  <a:tcPr/>
                </a:tc>
                <a:extLst>
                  <a:ext uri="{0D108BD9-81ED-4DB2-BD59-A6C34878D82A}">
                    <a16:rowId xmlns:a16="http://schemas.microsoft.com/office/drawing/2014/main" val="1037798876"/>
                  </a:ext>
                </a:extLst>
              </a:tr>
              <a:tr h="204203">
                <a:tc>
                  <a:txBody>
                    <a:bodyPr/>
                    <a:lstStyle/>
                    <a:p>
                      <a:pPr algn="l">
                        <a:lnSpc>
                          <a:spcPct val="107000"/>
                        </a:lnSpc>
                        <a:spcAft>
                          <a:spcPts val="0"/>
                        </a:spcAft>
                      </a:pPr>
                      <a:r>
                        <a:rPr lang="fr-FR" sz="1100">
                          <a:solidFill>
                            <a:sysClr val="windowText" lastClr="000000"/>
                          </a:solidFill>
                          <a:effectLst/>
                        </a:rPr>
                        <a:t> </a:t>
                      </a:r>
                      <a:endParaRPr lang="fr-FR" sz="110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a:lnSpc>
                          <a:spcPct val="107000"/>
                        </a:lnSpc>
                        <a:spcAft>
                          <a:spcPts val="0"/>
                        </a:spcAft>
                      </a:pPr>
                      <a:r>
                        <a:rPr lang="fr-FR" sz="1100">
                          <a:solidFill>
                            <a:sysClr val="windowText" lastClr="000000"/>
                          </a:solidFill>
                          <a:effectLst/>
                        </a:rPr>
                        <a:t>Non</a:t>
                      </a:r>
                      <a:endParaRPr lang="fr-FR" sz="110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677317299"/>
                  </a:ext>
                </a:extLst>
              </a:tr>
              <a:tr h="204203">
                <a:tc>
                  <a:txBody>
                    <a:bodyPr/>
                    <a:lstStyle/>
                    <a:p>
                      <a:pPr algn="l">
                        <a:lnSpc>
                          <a:spcPct val="107000"/>
                        </a:lnSpc>
                        <a:spcAft>
                          <a:spcPts val="0"/>
                        </a:spcAft>
                      </a:pPr>
                      <a:r>
                        <a:rPr lang="fr-FR" sz="1100">
                          <a:solidFill>
                            <a:sysClr val="windowText" lastClr="000000"/>
                          </a:solidFill>
                          <a:effectLst/>
                        </a:rPr>
                        <a:t> </a:t>
                      </a:r>
                      <a:endParaRPr lang="fr-FR" sz="110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a:lnSpc>
                          <a:spcPct val="107000"/>
                        </a:lnSpc>
                        <a:spcAft>
                          <a:spcPts val="0"/>
                        </a:spcAft>
                      </a:pPr>
                      <a:r>
                        <a:rPr lang="fr-FR" sz="1100">
                          <a:solidFill>
                            <a:sysClr val="windowText" lastClr="000000"/>
                          </a:solidFill>
                          <a:effectLst/>
                        </a:rPr>
                        <a:t> </a:t>
                      </a:r>
                      <a:endParaRPr lang="fr-FR" sz="110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443121917"/>
                  </a:ext>
                </a:extLst>
              </a:tr>
              <a:tr h="417861">
                <a:tc>
                  <a:txBody>
                    <a:bodyPr/>
                    <a:lstStyle/>
                    <a:p>
                      <a:pPr algn="l">
                        <a:lnSpc>
                          <a:spcPct val="107000"/>
                        </a:lnSpc>
                        <a:spcAft>
                          <a:spcPts val="0"/>
                        </a:spcAft>
                      </a:pPr>
                      <a:r>
                        <a:rPr lang="fr-FR" sz="1100">
                          <a:solidFill>
                            <a:sysClr val="windowText" lastClr="000000"/>
                          </a:solidFill>
                          <a:effectLst/>
                        </a:rPr>
                        <a:t>Radiologie interventionnelle :</a:t>
                      </a:r>
                      <a:endParaRPr lang="fr-FR" sz="110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a:lnSpc>
                          <a:spcPct val="107000"/>
                        </a:lnSpc>
                        <a:spcAft>
                          <a:spcPts val="0"/>
                        </a:spcAft>
                      </a:pPr>
                      <a:r>
                        <a:rPr lang="fr-FR" sz="1100">
                          <a:solidFill>
                            <a:sysClr val="windowText" lastClr="000000"/>
                          </a:solidFill>
                          <a:effectLst/>
                        </a:rPr>
                        <a:t>Non </a:t>
                      </a:r>
                      <a:endParaRPr lang="fr-FR" sz="110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704597751"/>
                  </a:ext>
                </a:extLst>
              </a:tr>
              <a:tr h="213658">
                <a:tc>
                  <a:txBody>
                    <a:bodyPr/>
                    <a:lstStyle/>
                    <a:p>
                      <a:pPr algn="l">
                        <a:lnSpc>
                          <a:spcPct val="107000"/>
                        </a:lnSpc>
                        <a:spcAft>
                          <a:spcPts val="0"/>
                        </a:spcAft>
                      </a:pPr>
                      <a:r>
                        <a:rPr lang="fr-FR" sz="1100">
                          <a:solidFill>
                            <a:sysClr val="windowText" lastClr="000000"/>
                          </a:solidFill>
                          <a:effectLst/>
                        </a:rPr>
                        <a:t> </a:t>
                      </a:r>
                      <a:endParaRPr lang="fr-FR" sz="110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a:lnSpc>
                          <a:spcPct val="107000"/>
                        </a:lnSpc>
                        <a:spcAft>
                          <a:spcPts val="0"/>
                        </a:spcAft>
                      </a:pPr>
                      <a:endParaRPr lang="fr-FR" sz="110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867851303"/>
                  </a:ext>
                </a:extLst>
              </a:tr>
              <a:tr h="204203">
                <a:tc>
                  <a:txBody>
                    <a:bodyPr/>
                    <a:lstStyle/>
                    <a:p>
                      <a:pPr algn="l">
                        <a:lnSpc>
                          <a:spcPct val="107000"/>
                        </a:lnSpc>
                        <a:spcAft>
                          <a:spcPts val="0"/>
                        </a:spcAft>
                      </a:pPr>
                      <a:endParaRPr lang="fr-FR" sz="110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a:lnSpc>
                          <a:spcPct val="107000"/>
                        </a:lnSpc>
                        <a:spcAft>
                          <a:spcPts val="0"/>
                        </a:spcAft>
                      </a:pPr>
                      <a:r>
                        <a:rPr lang="fr-FR" sz="1100">
                          <a:solidFill>
                            <a:sysClr val="windowText" lastClr="000000"/>
                          </a:solidFill>
                          <a:effectLst/>
                        </a:rPr>
                        <a:t> </a:t>
                      </a:r>
                      <a:endParaRPr lang="fr-FR" sz="110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883285149"/>
                  </a:ext>
                </a:extLst>
              </a:tr>
              <a:tr h="204203">
                <a:tc>
                  <a:txBody>
                    <a:bodyPr/>
                    <a:lstStyle/>
                    <a:p>
                      <a:pPr algn="l">
                        <a:lnSpc>
                          <a:spcPct val="107000"/>
                        </a:lnSpc>
                        <a:spcAft>
                          <a:spcPts val="0"/>
                        </a:spcAft>
                      </a:pPr>
                      <a:r>
                        <a:rPr lang="fr-FR" sz="1100">
                          <a:solidFill>
                            <a:sysClr val="windowText" lastClr="000000"/>
                          </a:solidFill>
                          <a:effectLst/>
                        </a:rPr>
                        <a:t>Chirurgie :</a:t>
                      </a:r>
                      <a:endParaRPr lang="fr-FR" sz="110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a:lnSpc>
                          <a:spcPct val="107000"/>
                        </a:lnSpc>
                        <a:spcAft>
                          <a:spcPts val="0"/>
                        </a:spcAft>
                      </a:pPr>
                      <a:r>
                        <a:rPr lang="fr-FR" sz="1100">
                          <a:solidFill>
                            <a:sysClr val="windowText" lastClr="000000"/>
                          </a:solidFill>
                          <a:effectLst/>
                        </a:rPr>
                        <a:t>Oui</a:t>
                      </a:r>
                      <a:endParaRPr lang="fr-FR" sz="110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060439672"/>
                  </a:ext>
                </a:extLst>
              </a:tr>
              <a:tr h="204203">
                <a:tc>
                  <a:txBody>
                    <a:bodyPr/>
                    <a:lstStyle/>
                    <a:p>
                      <a:pPr algn="l">
                        <a:lnSpc>
                          <a:spcPct val="107000"/>
                        </a:lnSpc>
                        <a:spcAft>
                          <a:spcPts val="0"/>
                        </a:spcAft>
                      </a:pPr>
                      <a:r>
                        <a:rPr lang="fr-FR" sz="1100">
                          <a:solidFill>
                            <a:sysClr val="windowText" lastClr="000000"/>
                          </a:solidFill>
                          <a:effectLst/>
                        </a:rPr>
                        <a:t> </a:t>
                      </a:r>
                      <a:endParaRPr lang="fr-FR" sz="110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a:lnSpc>
                          <a:spcPct val="107000"/>
                        </a:lnSpc>
                        <a:spcAft>
                          <a:spcPts val="0"/>
                        </a:spcAft>
                      </a:pPr>
                      <a:r>
                        <a:rPr lang="fr-FR" sz="1100" dirty="0">
                          <a:solidFill>
                            <a:sysClr val="windowText" lastClr="000000"/>
                          </a:solidFill>
                          <a:effectLst/>
                        </a:rPr>
                        <a:t>Vertébroplastie</a:t>
                      </a:r>
                      <a:endParaRPr lang="fr-FR" sz="1100" dirty="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959172"/>
                  </a:ext>
                </a:extLst>
              </a:tr>
              <a:tr h="204203">
                <a:tc>
                  <a:txBody>
                    <a:bodyPr/>
                    <a:lstStyle/>
                    <a:p>
                      <a:pPr algn="l">
                        <a:lnSpc>
                          <a:spcPct val="107000"/>
                        </a:lnSpc>
                        <a:spcAft>
                          <a:spcPts val="0"/>
                        </a:spcAft>
                      </a:pPr>
                      <a:r>
                        <a:rPr lang="fr-FR" sz="1100">
                          <a:solidFill>
                            <a:sysClr val="windowText" lastClr="000000"/>
                          </a:solidFill>
                          <a:effectLst/>
                        </a:rPr>
                        <a:t> </a:t>
                      </a:r>
                      <a:endParaRPr lang="fr-FR" sz="110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a:lnSpc>
                          <a:spcPct val="107000"/>
                        </a:lnSpc>
                        <a:spcAft>
                          <a:spcPts val="0"/>
                        </a:spcAft>
                      </a:pPr>
                      <a:r>
                        <a:rPr lang="fr-FR" sz="1100" dirty="0">
                          <a:solidFill>
                            <a:sysClr val="windowText" lastClr="000000"/>
                          </a:solidFill>
                          <a:effectLst/>
                        </a:rPr>
                        <a:t> </a:t>
                      </a:r>
                      <a:endParaRPr lang="fr-FR" sz="1100" dirty="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750465004"/>
                  </a:ext>
                </a:extLst>
              </a:tr>
            </a:tbl>
          </a:graphicData>
        </a:graphic>
      </p:graphicFrame>
      <p:sp>
        <p:nvSpPr>
          <p:cNvPr id="12" name="Bouton d'action : Retour 11">
            <a:hlinkClick r:id="rId10" action="ppaction://hlinksldjump" highlightClick="1"/>
          </p:cNvPr>
          <p:cNvSpPr/>
          <p:nvPr/>
        </p:nvSpPr>
        <p:spPr>
          <a:xfrm>
            <a:off x="11604625" y="138516"/>
            <a:ext cx="476250" cy="478595"/>
          </a:xfrm>
          <a:prstGeom prst="actionButtonReturn">
            <a:avLst/>
          </a:prstGeom>
          <a:solidFill>
            <a:srgbClr val="EADB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3" name="ZoneTexte 12"/>
          <p:cNvSpPr txBox="1"/>
          <p:nvPr/>
        </p:nvSpPr>
        <p:spPr>
          <a:xfrm>
            <a:off x="9525" y="6594559"/>
            <a:ext cx="1646605" cy="253916"/>
          </a:xfrm>
          <a:prstGeom prst="rect">
            <a:avLst/>
          </a:prstGeom>
        </p:spPr>
        <p:txBody>
          <a:bodyPr wrap="none" rtlCol="0">
            <a:spAutoFit/>
          </a:bodyPr>
          <a:lstStyle/>
          <a:p>
            <a:pPr marL="0" indent="0" algn="ctr">
              <a:buNone/>
            </a:pPr>
            <a:r>
              <a:rPr lang="fr-FR" sz="1050" i="1"/>
              <a:t>Enquête DSRC NEON, 2022</a:t>
            </a:r>
          </a:p>
        </p:txBody>
      </p:sp>
    </p:spTree>
    <p:extLst>
      <p:ext uri="{BB962C8B-B14F-4D97-AF65-F5344CB8AC3E}">
        <p14:creationId xmlns:p14="http://schemas.microsoft.com/office/powerpoint/2010/main" val="385852565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26" name="Image 2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79833" y="4122422"/>
            <a:ext cx="5149542" cy="1411237"/>
          </a:xfrm>
          <a:prstGeom prst="rect">
            <a:avLst/>
          </a:prstGeom>
        </p:spPr>
      </p:pic>
      <p:pic>
        <p:nvPicPr>
          <p:cNvPr id="30" name="Image 2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79833" y="1033464"/>
            <a:ext cx="5149542" cy="2457881"/>
          </a:xfrm>
          <a:prstGeom prst="rect">
            <a:avLst/>
          </a:prstGeom>
        </p:spPr>
      </p:pic>
      <p:sp>
        <p:nvSpPr>
          <p:cNvPr id="31" name="ZoneTexte 30"/>
          <p:cNvSpPr txBox="1"/>
          <p:nvPr/>
        </p:nvSpPr>
        <p:spPr>
          <a:xfrm>
            <a:off x="1279833" y="301666"/>
            <a:ext cx="2769028" cy="369332"/>
          </a:xfrm>
          <a:prstGeom prst="rect">
            <a:avLst/>
          </a:prstGeom>
        </p:spPr>
        <p:txBody>
          <a:bodyPr wrap="none" rtlCol="0">
            <a:spAutoFit/>
          </a:bodyPr>
          <a:lstStyle/>
          <a:p>
            <a:r>
              <a:rPr lang="fr-FR" b="1"/>
              <a:t>CLINIQUE SAINT-FRANCOIS</a:t>
            </a:r>
            <a:endParaRPr lang="fr-FR"/>
          </a:p>
        </p:txBody>
      </p:sp>
      <p:pic>
        <p:nvPicPr>
          <p:cNvPr id="7" name="Imag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5400000">
            <a:off x="3801213" y="331301"/>
            <a:ext cx="400110" cy="400110"/>
          </a:xfrm>
          <a:prstGeom prst="rect">
            <a:avLst/>
          </a:prstGeom>
        </p:spPr>
      </p:pic>
      <p:pic>
        <p:nvPicPr>
          <p:cNvPr id="8" name="Image 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279833" y="252816"/>
            <a:ext cx="404990" cy="409869"/>
          </a:xfrm>
          <a:prstGeom prst="rect">
            <a:avLst/>
          </a:prstGeom>
        </p:spPr>
      </p:pic>
      <p:sp>
        <p:nvSpPr>
          <p:cNvPr id="11" name="Bouton d'action : Retour 10">
            <a:hlinkClick r:id="rId7" action="ppaction://hlinksldjump" highlightClick="1"/>
          </p:cNvPr>
          <p:cNvSpPr/>
          <p:nvPr/>
        </p:nvSpPr>
        <p:spPr>
          <a:xfrm>
            <a:off x="11604625" y="138516"/>
            <a:ext cx="476250" cy="478595"/>
          </a:xfrm>
          <a:prstGeom prst="actionButtonReturn">
            <a:avLst/>
          </a:prstGeom>
          <a:solidFill>
            <a:srgbClr val="EADB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22" name="Image 21"/>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836409" y="1033463"/>
            <a:ext cx="4328535" cy="2662935"/>
          </a:xfrm>
          <a:prstGeom prst="rect">
            <a:avLst/>
          </a:prstGeom>
        </p:spPr>
      </p:pic>
      <p:pic>
        <p:nvPicPr>
          <p:cNvPr id="23" name="Image 22"/>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6836406" y="3820225"/>
            <a:ext cx="4328535" cy="619125"/>
          </a:xfrm>
          <a:prstGeom prst="rect">
            <a:avLst/>
          </a:prstGeom>
        </p:spPr>
      </p:pic>
      <p:pic>
        <p:nvPicPr>
          <p:cNvPr id="24" name="Image 23"/>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6836405" y="4563177"/>
            <a:ext cx="4328535" cy="657224"/>
          </a:xfrm>
          <a:prstGeom prst="rect">
            <a:avLst/>
          </a:prstGeom>
        </p:spPr>
      </p:pic>
      <p:graphicFrame>
        <p:nvGraphicFramePr>
          <p:cNvPr id="16" name="Tableau 15"/>
          <p:cNvGraphicFramePr>
            <a:graphicFrameLocks noGrp="1"/>
          </p:cNvGraphicFramePr>
          <p:nvPr>
            <p:extLst>
              <p:ext uri="{D42A27DB-BD31-4B8C-83A1-F6EECF244321}">
                <p14:modId xmlns:p14="http://schemas.microsoft.com/office/powerpoint/2010/main" val="1198710949"/>
              </p:ext>
            </p:extLst>
          </p:nvPr>
        </p:nvGraphicFramePr>
        <p:xfrm>
          <a:off x="1385514" y="818348"/>
          <a:ext cx="5043861" cy="5198961"/>
        </p:xfrm>
        <a:graphic>
          <a:graphicData uri="http://schemas.openxmlformats.org/drawingml/2006/table">
            <a:tbl>
              <a:tblPr firstRow="1" firstCol="1" bandRow="1">
                <a:tableStyleId>{5C22544A-7EE6-4342-B048-85BDC9FD1C3A}</a:tableStyleId>
              </a:tblPr>
              <a:tblGrid>
                <a:gridCol w="2146081">
                  <a:extLst>
                    <a:ext uri="{9D8B030D-6E8A-4147-A177-3AD203B41FA5}">
                      <a16:colId xmlns:a16="http://schemas.microsoft.com/office/drawing/2014/main" val="2095402598"/>
                    </a:ext>
                  </a:extLst>
                </a:gridCol>
                <a:gridCol w="2897780">
                  <a:extLst>
                    <a:ext uri="{9D8B030D-6E8A-4147-A177-3AD203B41FA5}">
                      <a16:colId xmlns:a16="http://schemas.microsoft.com/office/drawing/2014/main" val="2305646107"/>
                    </a:ext>
                  </a:extLst>
                </a:gridCol>
              </a:tblGrid>
              <a:tr h="278025">
                <a:tc gridSpan="2">
                  <a:txBody>
                    <a:bodyPr/>
                    <a:lstStyle/>
                    <a:p>
                      <a:pPr algn="l">
                        <a:lnSpc>
                          <a:spcPct val="107000"/>
                        </a:lnSpc>
                        <a:spcAft>
                          <a:spcPts val="0"/>
                        </a:spcAft>
                      </a:pPr>
                      <a:r>
                        <a:rPr lang="fr-FR" sz="1400">
                          <a:solidFill>
                            <a:sysClr val="windowText" lastClr="000000"/>
                          </a:solidFill>
                          <a:effectLst/>
                        </a:rPr>
                        <a:t>Informations générales</a:t>
                      </a:r>
                      <a:endParaRPr lang="fr-FR" sz="140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2877" marR="62877" marT="0" marB="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hMerge="1">
                  <a:txBody>
                    <a:bodyPr/>
                    <a:lstStyle/>
                    <a:p>
                      <a:endParaRPr lang="fr-FR"/>
                    </a:p>
                  </a:txBody>
                  <a:tcPr/>
                </a:tc>
                <a:extLst>
                  <a:ext uri="{0D108BD9-81ED-4DB2-BD59-A6C34878D82A}">
                    <a16:rowId xmlns:a16="http://schemas.microsoft.com/office/drawing/2014/main" val="2755225680"/>
                  </a:ext>
                </a:extLst>
              </a:tr>
              <a:tr h="199223">
                <a:tc>
                  <a:txBody>
                    <a:bodyPr/>
                    <a:lstStyle/>
                    <a:p>
                      <a:pPr algn="l">
                        <a:lnSpc>
                          <a:spcPct val="107000"/>
                        </a:lnSpc>
                        <a:spcAft>
                          <a:spcPts val="0"/>
                        </a:spcAft>
                      </a:pPr>
                      <a:r>
                        <a:rPr lang="fr-FR" sz="1100">
                          <a:solidFill>
                            <a:sysClr val="windowText" lastClr="000000"/>
                          </a:solidFill>
                          <a:effectLst/>
                        </a:rPr>
                        <a:t> Médecin responsable :</a:t>
                      </a:r>
                      <a:endParaRPr lang="fr-FR" sz="110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2877" marR="62877" marT="0" marB="0">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marL="0" marR="0" indent="0" algn="l" defTabSz="914377" rtl="0" eaLnBrk="1" fontAlgn="auto" latinLnBrk="0" hangingPunct="1">
                        <a:lnSpc>
                          <a:spcPct val="107000"/>
                        </a:lnSpc>
                        <a:spcBef>
                          <a:spcPts val="0"/>
                        </a:spcBef>
                        <a:spcAft>
                          <a:spcPts val="0"/>
                        </a:spcAft>
                        <a:buClrTx/>
                        <a:buSzTx/>
                        <a:buFontTx/>
                        <a:buNone/>
                        <a:tabLst/>
                        <a:defRPr/>
                      </a:pPr>
                      <a:r>
                        <a:rPr lang="fr-FR" sz="1100" i="1" dirty="0">
                          <a:solidFill>
                            <a:sysClr val="windowText" lastClr="000000"/>
                          </a:solidFill>
                          <a:effectLst/>
                        </a:rPr>
                        <a:t>Information non disponible</a:t>
                      </a:r>
                      <a:endParaRPr lang="fr-FR" sz="1100" dirty="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2877" marR="62877" marT="0" marB="0">
                    <a:lnL w="12700" cmpd="sng">
                      <a:noFill/>
                    </a:lnL>
                    <a:lnR w="12700" cmpd="sng">
                      <a:noFill/>
                    </a:lnR>
                    <a:lnT w="381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86482213"/>
                  </a:ext>
                </a:extLst>
              </a:tr>
              <a:tr h="199223">
                <a:tc>
                  <a:txBody>
                    <a:bodyPr/>
                    <a:lstStyle/>
                    <a:p>
                      <a:pPr algn="l">
                        <a:lnSpc>
                          <a:spcPct val="107000"/>
                        </a:lnSpc>
                        <a:spcAft>
                          <a:spcPts val="0"/>
                        </a:spcAft>
                      </a:pPr>
                      <a:r>
                        <a:rPr lang="fr-FR" sz="1100">
                          <a:solidFill>
                            <a:sysClr val="windowText" lastClr="000000"/>
                          </a:solidFill>
                          <a:effectLst/>
                        </a:rPr>
                        <a:t> </a:t>
                      </a:r>
                      <a:endParaRPr lang="fr-FR" sz="110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2877" marR="62877"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a:lnSpc>
                          <a:spcPct val="107000"/>
                        </a:lnSpc>
                        <a:spcAft>
                          <a:spcPts val="0"/>
                        </a:spcAft>
                      </a:pPr>
                      <a:r>
                        <a:rPr lang="fr-FR" sz="1100">
                          <a:solidFill>
                            <a:sysClr val="windowText" lastClr="000000"/>
                          </a:solidFill>
                          <a:effectLst/>
                        </a:rPr>
                        <a:t> </a:t>
                      </a:r>
                      <a:endParaRPr lang="fr-FR" sz="110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2877" marR="62877"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985945259"/>
                  </a:ext>
                </a:extLst>
              </a:tr>
              <a:tr h="199223">
                <a:tc>
                  <a:txBody>
                    <a:bodyPr/>
                    <a:lstStyle/>
                    <a:p>
                      <a:pPr algn="l">
                        <a:lnSpc>
                          <a:spcPct val="107000"/>
                        </a:lnSpc>
                        <a:spcAft>
                          <a:spcPts val="0"/>
                        </a:spcAft>
                      </a:pPr>
                      <a:r>
                        <a:rPr lang="fr-FR" sz="1100">
                          <a:solidFill>
                            <a:sysClr val="windowText" lastClr="000000"/>
                          </a:solidFill>
                          <a:effectLst/>
                        </a:rPr>
                        <a:t>Labellisation SDC :</a:t>
                      </a:r>
                      <a:endParaRPr lang="fr-FR" sz="110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2877" marR="62877"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a:lnSpc>
                          <a:spcPct val="107000"/>
                        </a:lnSpc>
                        <a:spcAft>
                          <a:spcPts val="0"/>
                        </a:spcAft>
                      </a:pPr>
                      <a:r>
                        <a:rPr lang="fr-FR" sz="1100" dirty="0">
                          <a:solidFill>
                            <a:sysClr val="windowText" lastClr="000000"/>
                          </a:solidFill>
                          <a:effectLst/>
                        </a:rPr>
                        <a:t>Non</a:t>
                      </a:r>
                      <a:endParaRPr lang="fr-FR" sz="1100" dirty="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2877" marR="62877"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666639602"/>
                  </a:ext>
                </a:extLst>
              </a:tr>
              <a:tr h="199223">
                <a:tc>
                  <a:txBody>
                    <a:bodyPr/>
                    <a:lstStyle/>
                    <a:p>
                      <a:pPr algn="l">
                        <a:lnSpc>
                          <a:spcPct val="107000"/>
                        </a:lnSpc>
                        <a:spcAft>
                          <a:spcPts val="0"/>
                        </a:spcAft>
                      </a:pPr>
                      <a:r>
                        <a:rPr lang="fr-FR" sz="1100">
                          <a:solidFill>
                            <a:sysClr val="windowText" lastClr="000000"/>
                          </a:solidFill>
                          <a:effectLst/>
                        </a:rPr>
                        <a:t>Type pédiatrique :</a:t>
                      </a:r>
                      <a:endParaRPr lang="fr-FR" sz="110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2877" marR="62877"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a:lnSpc>
                          <a:spcPct val="107000"/>
                        </a:lnSpc>
                        <a:spcAft>
                          <a:spcPts val="0"/>
                        </a:spcAft>
                      </a:pPr>
                      <a:r>
                        <a:rPr lang="fr-FR" sz="1100" dirty="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rPr>
                        <a:t>-</a:t>
                      </a:r>
                    </a:p>
                  </a:txBody>
                  <a:tcPr marL="62877" marR="62877"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241565800"/>
                  </a:ext>
                </a:extLst>
              </a:tr>
              <a:tr h="199223">
                <a:tc>
                  <a:txBody>
                    <a:bodyPr/>
                    <a:lstStyle/>
                    <a:p>
                      <a:pPr algn="l">
                        <a:lnSpc>
                          <a:spcPct val="107000"/>
                        </a:lnSpc>
                        <a:spcAft>
                          <a:spcPts val="0"/>
                        </a:spcAft>
                      </a:pPr>
                      <a:r>
                        <a:rPr lang="fr-FR" sz="1100">
                          <a:solidFill>
                            <a:sysClr val="windowText" lastClr="000000"/>
                          </a:solidFill>
                          <a:effectLst/>
                        </a:rPr>
                        <a:t>Type oncologique :</a:t>
                      </a:r>
                      <a:endParaRPr lang="fr-FR" sz="110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2877" marR="62877"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a:lnSpc>
                          <a:spcPct val="107000"/>
                        </a:lnSpc>
                        <a:spcAft>
                          <a:spcPts val="0"/>
                        </a:spcAft>
                      </a:pPr>
                      <a:r>
                        <a:rPr lang="fr-FR" sz="1100" dirty="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rPr>
                        <a:t>-</a:t>
                      </a:r>
                    </a:p>
                  </a:txBody>
                  <a:tcPr marL="62877" marR="62877"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4289582255"/>
                  </a:ext>
                </a:extLst>
              </a:tr>
              <a:tr h="199223">
                <a:tc>
                  <a:txBody>
                    <a:bodyPr/>
                    <a:lstStyle/>
                    <a:p>
                      <a:pPr algn="l">
                        <a:lnSpc>
                          <a:spcPct val="107000"/>
                        </a:lnSpc>
                        <a:spcAft>
                          <a:spcPts val="0"/>
                        </a:spcAft>
                      </a:pPr>
                      <a:r>
                        <a:rPr lang="fr-FR" sz="1100">
                          <a:solidFill>
                            <a:sysClr val="windowText" lastClr="000000"/>
                          </a:solidFill>
                          <a:effectLst/>
                        </a:rPr>
                        <a:t> </a:t>
                      </a:r>
                      <a:endParaRPr lang="fr-FR" sz="110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2877" marR="62877"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a:lnSpc>
                          <a:spcPct val="107000"/>
                        </a:lnSpc>
                        <a:spcAft>
                          <a:spcPts val="0"/>
                        </a:spcAft>
                      </a:pPr>
                      <a:r>
                        <a:rPr lang="fr-FR" sz="1100" dirty="0">
                          <a:solidFill>
                            <a:sysClr val="windowText" lastClr="000000"/>
                          </a:solidFill>
                          <a:effectLst/>
                        </a:rPr>
                        <a:t> </a:t>
                      </a:r>
                      <a:endParaRPr lang="fr-FR" sz="1100" dirty="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2877" marR="62877"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018992977"/>
                  </a:ext>
                </a:extLst>
              </a:tr>
              <a:tr h="199223">
                <a:tc>
                  <a:txBody>
                    <a:bodyPr/>
                    <a:lstStyle/>
                    <a:p>
                      <a:pPr algn="l">
                        <a:lnSpc>
                          <a:spcPct val="107000"/>
                        </a:lnSpc>
                        <a:spcAft>
                          <a:spcPts val="0"/>
                        </a:spcAft>
                      </a:pPr>
                      <a:r>
                        <a:rPr lang="fr-FR" sz="1100">
                          <a:solidFill>
                            <a:sysClr val="windowText" lastClr="000000"/>
                          </a:solidFill>
                          <a:effectLst/>
                        </a:rPr>
                        <a:t>Adressage :</a:t>
                      </a:r>
                      <a:endParaRPr lang="fr-FR" sz="110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2877" marR="62877"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a:lnSpc>
                          <a:spcPct val="107000"/>
                        </a:lnSpc>
                        <a:spcAft>
                          <a:spcPts val="0"/>
                        </a:spcAft>
                      </a:pPr>
                      <a:r>
                        <a:rPr lang="fr-FR" sz="1100" dirty="0">
                          <a:solidFill>
                            <a:sysClr val="windowText" lastClr="000000"/>
                          </a:solidFill>
                          <a:effectLst/>
                        </a:rPr>
                        <a:t>Filière inter-établissements</a:t>
                      </a:r>
                      <a:endParaRPr lang="fr-FR" sz="1100" dirty="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2877" marR="62877"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844182773"/>
                  </a:ext>
                </a:extLst>
              </a:tr>
              <a:tr h="199223">
                <a:tc>
                  <a:txBody>
                    <a:bodyPr/>
                    <a:lstStyle/>
                    <a:p>
                      <a:pPr algn="l">
                        <a:lnSpc>
                          <a:spcPct val="107000"/>
                        </a:lnSpc>
                        <a:spcAft>
                          <a:spcPts val="0"/>
                        </a:spcAft>
                      </a:pPr>
                      <a:r>
                        <a:rPr lang="fr-FR" sz="1100">
                          <a:solidFill>
                            <a:sysClr val="windowText" lastClr="000000"/>
                          </a:solidFill>
                          <a:effectLst/>
                        </a:rPr>
                        <a:t> </a:t>
                      </a:r>
                      <a:endParaRPr lang="fr-FR" sz="110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2877" marR="62877"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a:lnSpc>
                          <a:spcPct val="107000"/>
                        </a:lnSpc>
                        <a:spcAft>
                          <a:spcPts val="0"/>
                        </a:spcAft>
                      </a:pPr>
                      <a:r>
                        <a:rPr lang="fr-FR" sz="1100" dirty="0">
                          <a:solidFill>
                            <a:sysClr val="windowText" lastClr="000000"/>
                          </a:solidFill>
                          <a:effectLst/>
                        </a:rPr>
                        <a:t> </a:t>
                      </a:r>
                      <a:endParaRPr lang="fr-FR" sz="1100" dirty="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2877" marR="62877"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25709868"/>
                  </a:ext>
                </a:extLst>
              </a:tr>
              <a:tr h="199223">
                <a:tc>
                  <a:txBody>
                    <a:bodyPr/>
                    <a:lstStyle/>
                    <a:p>
                      <a:pPr algn="l">
                        <a:lnSpc>
                          <a:spcPct val="107000"/>
                        </a:lnSpc>
                        <a:spcAft>
                          <a:spcPts val="0"/>
                        </a:spcAft>
                      </a:pPr>
                      <a:r>
                        <a:rPr lang="fr-FR" sz="1100">
                          <a:solidFill>
                            <a:sysClr val="windowText" lastClr="000000"/>
                          </a:solidFill>
                          <a:effectLst/>
                        </a:rPr>
                        <a:t>Partenariat / En lien avec :</a:t>
                      </a:r>
                      <a:endParaRPr lang="fr-FR" sz="110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2877" marR="62877"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a:lnSpc>
                          <a:spcPct val="107000"/>
                        </a:lnSpc>
                        <a:spcAft>
                          <a:spcPts val="0"/>
                        </a:spcAft>
                      </a:pPr>
                      <a:r>
                        <a:rPr lang="fr-FR" sz="1100" dirty="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rPr>
                        <a:t>-</a:t>
                      </a:r>
                    </a:p>
                  </a:txBody>
                  <a:tcPr marL="62877" marR="62877"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352342314"/>
                  </a:ext>
                </a:extLst>
              </a:tr>
              <a:tr h="199223">
                <a:tc>
                  <a:txBody>
                    <a:bodyPr/>
                    <a:lstStyle/>
                    <a:p>
                      <a:pPr algn="l">
                        <a:lnSpc>
                          <a:spcPct val="107000"/>
                        </a:lnSpc>
                        <a:spcAft>
                          <a:spcPts val="0"/>
                        </a:spcAft>
                      </a:pPr>
                      <a:r>
                        <a:rPr lang="fr-FR" sz="1100">
                          <a:solidFill>
                            <a:sysClr val="windowText" lastClr="000000"/>
                          </a:solidFill>
                          <a:effectLst/>
                        </a:rPr>
                        <a:t> </a:t>
                      </a:r>
                      <a:endParaRPr lang="fr-FR" sz="110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2877" marR="62877"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a:lnSpc>
                          <a:spcPct val="107000"/>
                        </a:lnSpc>
                        <a:spcAft>
                          <a:spcPts val="0"/>
                        </a:spcAft>
                      </a:pPr>
                      <a:r>
                        <a:rPr lang="fr-FR" sz="1100" dirty="0">
                          <a:solidFill>
                            <a:sysClr val="windowText" lastClr="000000"/>
                          </a:solidFill>
                          <a:effectLst/>
                        </a:rPr>
                        <a:t> </a:t>
                      </a:r>
                      <a:endParaRPr lang="fr-FR" sz="1100" dirty="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2877" marR="62877"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90406609"/>
                  </a:ext>
                </a:extLst>
              </a:tr>
              <a:tr h="253525">
                <a:tc>
                  <a:txBody>
                    <a:bodyPr/>
                    <a:lstStyle/>
                    <a:p>
                      <a:pPr algn="l">
                        <a:lnSpc>
                          <a:spcPct val="107000"/>
                        </a:lnSpc>
                        <a:spcAft>
                          <a:spcPts val="0"/>
                        </a:spcAft>
                      </a:pPr>
                      <a:r>
                        <a:rPr lang="fr-FR" sz="1400">
                          <a:solidFill>
                            <a:sysClr val="windowText" lastClr="000000"/>
                          </a:solidFill>
                          <a:effectLst/>
                        </a:rPr>
                        <a:t>RCP Douleur</a:t>
                      </a:r>
                      <a:endParaRPr lang="fr-FR" sz="140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2877" marR="62877"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a:lnSpc>
                          <a:spcPct val="107000"/>
                        </a:lnSpc>
                        <a:spcAft>
                          <a:spcPts val="0"/>
                        </a:spcAft>
                      </a:pPr>
                      <a:r>
                        <a:rPr lang="fr-FR" sz="1100" dirty="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rPr>
                        <a:t>-</a:t>
                      </a:r>
                    </a:p>
                    <a:p>
                      <a:pPr algn="l">
                        <a:lnSpc>
                          <a:spcPct val="107000"/>
                        </a:lnSpc>
                        <a:spcAft>
                          <a:spcPts val="0"/>
                        </a:spcAft>
                      </a:pPr>
                      <a:endParaRPr lang="fr-FR" sz="1100" dirty="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6202" marR="46202"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375647727"/>
                  </a:ext>
                </a:extLst>
              </a:tr>
              <a:tr h="199223">
                <a:tc>
                  <a:txBody>
                    <a:bodyPr/>
                    <a:lstStyle/>
                    <a:p>
                      <a:pPr algn="l">
                        <a:lnSpc>
                          <a:spcPct val="107000"/>
                        </a:lnSpc>
                        <a:spcAft>
                          <a:spcPts val="0"/>
                        </a:spcAft>
                      </a:pPr>
                      <a:r>
                        <a:rPr lang="fr-FR" sz="1100" dirty="0">
                          <a:solidFill>
                            <a:sysClr val="windowText" lastClr="000000"/>
                          </a:solidFill>
                          <a:effectLst/>
                        </a:rPr>
                        <a:t> </a:t>
                      </a:r>
                      <a:endParaRPr lang="fr-FR" sz="1100" dirty="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2877" marR="62877"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a:lnSpc>
                          <a:spcPct val="107000"/>
                        </a:lnSpc>
                        <a:spcAft>
                          <a:spcPts val="0"/>
                        </a:spcAft>
                      </a:pPr>
                      <a:endParaRPr lang="fr-FR" sz="1100" dirty="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2877" marR="62877"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392548349"/>
                  </a:ext>
                </a:extLst>
              </a:tr>
              <a:tr h="199223">
                <a:tc>
                  <a:txBody>
                    <a:bodyPr/>
                    <a:lstStyle/>
                    <a:p>
                      <a:pPr algn="l">
                        <a:lnSpc>
                          <a:spcPct val="107000"/>
                        </a:lnSpc>
                        <a:spcAft>
                          <a:spcPts val="0"/>
                        </a:spcAft>
                      </a:pPr>
                      <a:r>
                        <a:rPr lang="fr-FR" sz="1100">
                          <a:solidFill>
                            <a:sysClr val="windowText" lastClr="000000"/>
                          </a:solidFill>
                          <a:effectLst/>
                        </a:rPr>
                        <a:t> </a:t>
                      </a:r>
                      <a:endParaRPr lang="fr-FR" sz="110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2877" marR="62877"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a:lnSpc>
                          <a:spcPct val="107000"/>
                        </a:lnSpc>
                        <a:spcAft>
                          <a:spcPts val="0"/>
                        </a:spcAft>
                      </a:pPr>
                      <a:r>
                        <a:rPr lang="fr-FR" sz="1100">
                          <a:solidFill>
                            <a:sysClr val="windowText" lastClr="000000"/>
                          </a:solidFill>
                          <a:effectLst/>
                        </a:rPr>
                        <a:t> </a:t>
                      </a:r>
                      <a:endParaRPr lang="fr-FR" sz="110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2877" marR="62877"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00260049"/>
                  </a:ext>
                </a:extLst>
              </a:tr>
              <a:tr h="270912">
                <a:tc gridSpan="2">
                  <a:txBody>
                    <a:bodyPr/>
                    <a:lstStyle/>
                    <a:p>
                      <a:pPr algn="l">
                        <a:lnSpc>
                          <a:spcPct val="107000"/>
                        </a:lnSpc>
                        <a:spcAft>
                          <a:spcPts val="0"/>
                        </a:spcAft>
                      </a:pPr>
                      <a:r>
                        <a:rPr lang="fr-FR" sz="1400">
                          <a:solidFill>
                            <a:sysClr val="windowText" lastClr="000000"/>
                          </a:solidFill>
                          <a:effectLst/>
                        </a:rPr>
                        <a:t>Contact</a:t>
                      </a:r>
                      <a:endParaRPr lang="fr-FR" sz="140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2877" marR="62877"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hMerge="1">
                  <a:txBody>
                    <a:bodyPr/>
                    <a:lstStyle/>
                    <a:p>
                      <a:endParaRPr lang="fr-FR"/>
                    </a:p>
                  </a:txBody>
                  <a:tcPr/>
                </a:tc>
                <a:extLst>
                  <a:ext uri="{0D108BD9-81ED-4DB2-BD59-A6C34878D82A}">
                    <a16:rowId xmlns:a16="http://schemas.microsoft.com/office/drawing/2014/main" val="3422579467"/>
                  </a:ext>
                </a:extLst>
              </a:tr>
              <a:tr h="398445">
                <a:tc>
                  <a:txBody>
                    <a:bodyPr/>
                    <a:lstStyle/>
                    <a:p>
                      <a:pPr algn="l">
                        <a:lnSpc>
                          <a:spcPct val="107000"/>
                        </a:lnSpc>
                        <a:spcAft>
                          <a:spcPts val="0"/>
                        </a:spcAft>
                      </a:pPr>
                      <a:r>
                        <a:rPr lang="fr-FR" sz="1100">
                          <a:solidFill>
                            <a:sysClr val="windowText" lastClr="000000"/>
                          </a:solidFill>
                          <a:effectLst/>
                        </a:rPr>
                        <a:t>Adresse :</a:t>
                      </a:r>
                      <a:endParaRPr lang="fr-FR" sz="110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2877" marR="62877"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a:lnSpc>
                          <a:spcPct val="107000"/>
                        </a:lnSpc>
                        <a:spcAft>
                          <a:spcPts val="0"/>
                        </a:spcAft>
                      </a:pPr>
                      <a:r>
                        <a:rPr lang="fr-FR" sz="1100">
                          <a:solidFill>
                            <a:sysClr val="windowText" lastClr="000000"/>
                          </a:solidFill>
                          <a:effectLst/>
                        </a:rPr>
                        <a:t>1 rue Colomé</a:t>
                      </a:r>
                    </a:p>
                    <a:p>
                      <a:pPr algn="l">
                        <a:lnSpc>
                          <a:spcPct val="107000"/>
                        </a:lnSpc>
                        <a:spcAft>
                          <a:spcPts val="0"/>
                        </a:spcAft>
                      </a:pPr>
                      <a:r>
                        <a:rPr lang="fr-FR" sz="1100">
                          <a:solidFill>
                            <a:sysClr val="windowText" lastClr="000000"/>
                          </a:solidFill>
                          <a:effectLst/>
                        </a:rPr>
                        <a:t>67500 HAGUENAU</a:t>
                      </a:r>
                      <a:endParaRPr lang="fr-FR" sz="110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2877" marR="62877"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711929648"/>
                  </a:ext>
                </a:extLst>
              </a:tr>
              <a:tr h="199223">
                <a:tc>
                  <a:txBody>
                    <a:bodyPr/>
                    <a:lstStyle/>
                    <a:p>
                      <a:pPr algn="l">
                        <a:lnSpc>
                          <a:spcPct val="107000"/>
                        </a:lnSpc>
                        <a:spcAft>
                          <a:spcPts val="0"/>
                        </a:spcAft>
                      </a:pPr>
                      <a:r>
                        <a:rPr lang="fr-FR" sz="1100">
                          <a:solidFill>
                            <a:sysClr val="windowText" lastClr="000000"/>
                          </a:solidFill>
                          <a:effectLst/>
                        </a:rPr>
                        <a:t> </a:t>
                      </a:r>
                      <a:endParaRPr lang="fr-FR" sz="110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2877" marR="62877"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a:lnSpc>
                          <a:spcPct val="107000"/>
                        </a:lnSpc>
                        <a:spcAft>
                          <a:spcPts val="0"/>
                        </a:spcAft>
                      </a:pPr>
                      <a:r>
                        <a:rPr lang="fr-FR" sz="1100">
                          <a:solidFill>
                            <a:sysClr val="windowText" lastClr="000000"/>
                          </a:solidFill>
                          <a:effectLst/>
                        </a:rPr>
                        <a:t> </a:t>
                      </a:r>
                      <a:endParaRPr lang="fr-FR" sz="110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2877" marR="62877"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838929749"/>
                  </a:ext>
                </a:extLst>
              </a:tr>
              <a:tr h="199223">
                <a:tc>
                  <a:txBody>
                    <a:bodyPr/>
                    <a:lstStyle/>
                    <a:p>
                      <a:pPr algn="l">
                        <a:lnSpc>
                          <a:spcPct val="107000"/>
                        </a:lnSpc>
                        <a:spcAft>
                          <a:spcPts val="0"/>
                        </a:spcAft>
                      </a:pPr>
                      <a:r>
                        <a:rPr lang="fr-FR" sz="1100">
                          <a:solidFill>
                            <a:sysClr val="windowText" lastClr="000000"/>
                          </a:solidFill>
                          <a:effectLst/>
                        </a:rPr>
                        <a:t>Accueil téléphonique :</a:t>
                      </a:r>
                      <a:endParaRPr lang="fr-FR" sz="110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2877" marR="62877"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a:lnSpc>
                          <a:spcPct val="107000"/>
                        </a:lnSpc>
                        <a:spcAft>
                          <a:spcPts val="0"/>
                        </a:spcAft>
                      </a:pPr>
                      <a:r>
                        <a:rPr lang="fr-FR" sz="1100" dirty="0">
                          <a:solidFill>
                            <a:sysClr val="windowText" lastClr="000000"/>
                          </a:solidFill>
                          <a:effectLst/>
                        </a:rPr>
                        <a:t> 03 88 90 70 70</a:t>
                      </a:r>
                      <a:endParaRPr lang="fr-FR" sz="1100" dirty="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2877" marR="62877"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56777570"/>
                  </a:ext>
                </a:extLst>
              </a:tr>
              <a:tr h="199223">
                <a:tc>
                  <a:txBody>
                    <a:bodyPr/>
                    <a:lstStyle/>
                    <a:p>
                      <a:pPr algn="l">
                        <a:lnSpc>
                          <a:spcPct val="107000"/>
                        </a:lnSpc>
                        <a:spcAft>
                          <a:spcPts val="0"/>
                        </a:spcAft>
                      </a:pPr>
                      <a:r>
                        <a:rPr lang="fr-FR" sz="1100">
                          <a:solidFill>
                            <a:sysClr val="windowText" lastClr="000000"/>
                          </a:solidFill>
                          <a:effectLst/>
                        </a:rPr>
                        <a:t> </a:t>
                      </a:r>
                      <a:endParaRPr lang="fr-FR" sz="110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2877" marR="62877"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a:lnSpc>
                          <a:spcPct val="107000"/>
                        </a:lnSpc>
                        <a:spcAft>
                          <a:spcPts val="0"/>
                        </a:spcAft>
                      </a:pPr>
                      <a:endParaRPr lang="fr-FR" sz="110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2877" marR="62877"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872173863"/>
                  </a:ext>
                </a:extLst>
              </a:tr>
              <a:tr h="199223">
                <a:tc>
                  <a:txBody>
                    <a:bodyPr/>
                    <a:lstStyle/>
                    <a:p>
                      <a:pPr algn="l">
                        <a:lnSpc>
                          <a:spcPct val="107000"/>
                        </a:lnSpc>
                        <a:spcAft>
                          <a:spcPts val="0"/>
                        </a:spcAft>
                      </a:pPr>
                      <a:r>
                        <a:rPr lang="fr-FR" sz="1100">
                          <a:solidFill>
                            <a:sysClr val="windowText" lastClr="000000"/>
                          </a:solidFill>
                          <a:effectLst/>
                        </a:rPr>
                        <a:t> </a:t>
                      </a:r>
                      <a:endParaRPr lang="fr-FR" sz="110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2877" marR="62877"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a:lnSpc>
                          <a:spcPct val="107000"/>
                        </a:lnSpc>
                        <a:spcAft>
                          <a:spcPts val="0"/>
                        </a:spcAft>
                      </a:pPr>
                      <a:r>
                        <a:rPr lang="fr-FR" sz="1100">
                          <a:solidFill>
                            <a:sysClr val="windowText" lastClr="000000"/>
                          </a:solidFill>
                          <a:effectLst/>
                        </a:rPr>
                        <a:t> </a:t>
                      </a:r>
                      <a:endParaRPr lang="fr-FR" sz="110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2877" marR="62877"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609230254"/>
                  </a:ext>
                </a:extLst>
              </a:tr>
              <a:tr h="199223">
                <a:tc>
                  <a:txBody>
                    <a:bodyPr/>
                    <a:lstStyle/>
                    <a:p>
                      <a:pPr algn="l">
                        <a:lnSpc>
                          <a:spcPct val="107000"/>
                        </a:lnSpc>
                        <a:spcAft>
                          <a:spcPts val="0"/>
                        </a:spcAft>
                      </a:pPr>
                      <a:r>
                        <a:rPr lang="fr-FR" sz="1100">
                          <a:solidFill>
                            <a:sysClr val="windowText" lastClr="000000"/>
                          </a:solidFill>
                          <a:effectLst/>
                        </a:rPr>
                        <a:t>Email secrétariat :</a:t>
                      </a:r>
                      <a:endParaRPr lang="fr-FR" sz="110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2877" marR="62877"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a:lnSpc>
                          <a:spcPct val="107000"/>
                        </a:lnSpc>
                        <a:spcAft>
                          <a:spcPts val="0"/>
                        </a:spcAft>
                      </a:pPr>
                      <a:r>
                        <a:rPr lang="fr-FR" sz="1100" dirty="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rPr>
                        <a:t>-</a:t>
                      </a:r>
                    </a:p>
                  </a:txBody>
                  <a:tcPr marL="62877" marR="62877"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571617837"/>
                  </a:ext>
                </a:extLst>
              </a:tr>
              <a:tr h="290706">
                <a:tc>
                  <a:txBody>
                    <a:bodyPr/>
                    <a:lstStyle/>
                    <a:p>
                      <a:pPr algn="l">
                        <a:lnSpc>
                          <a:spcPct val="107000"/>
                        </a:lnSpc>
                        <a:spcAft>
                          <a:spcPts val="0"/>
                        </a:spcAft>
                      </a:pPr>
                      <a:endParaRPr lang="fr-FR" sz="110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2877" marR="62877"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a:lnSpc>
                          <a:spcPct val="107000"/>
                        </a:lnSpc>
                        <a:spcAft>
                          <a:spcPts val="0"/>
                        </a:spcAft>
                      </a:pPr>
                      <a:r>
                        <a:rPr lang="fr-FR" sz="1100">
                          <a:solidFill>
                            <a:sysClr val="windowText" lastClr="000000"/>
                          </a:solidFill>
                          <a:effectLst/>
                        </a:rPr>
                        <a:t> </a:t>
                      </a:r>
                      <a:endParaRPr lang="fr-FR" sz="110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2877" marR="62877"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960790278"/>
                  </a:ext>
                </a:extLst>
              </a:tr>
              <a:tr h="215307">
                <a:tc>
                  <a:txBody>
                    <a:bodyPr/>
                    <a:lstStyle/>
                    <a:p>
                      <a:pPr algn="l">
                        <a:lnSpc>
                          <a:spcPct val="107000"/>
                        </a:lnSpc>
                        <a:spcAft>
                          <a:spcPts val="0"/>
                        </a:spcAft>
                      </a:pPr>
                      <a:endParaRPr lang="fr-FR" sz="110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2877" marR="62877"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a:lnSpc>
                          <a:spcPct val="107000"/>
                        </a:lnSpc>
                        <a:spcAft>
                          <a:spcPts val="0"/>
                        </a:spcAft>
                      </a:pPr>
                      <a:r>
                        <a:rPr lang="fr-FR" sz="1100" dirty="0">
                          <a:solidFill>
                            <a:sysClr val="windowText" lastClr="000000"/>
                          </a:solidFill>
                          <a:effectLst/>
                        </a:rPr>
                        <a:t> </a:t>
                      </a:r>
                      <a:endParaRPr lang="fr-FR" sz="1100" dirty="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2877" marR="62877"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592006425"/>
                  </a:ext>
                </a:extLst>
              </a:tr>
            </a:tbl>
          </a:graphicData>
        </a:graphic>
      </p:graphicFrame>
      <p:graphicFrame>
        <p:nvGraphicFramePr>
          <p:cNvPr id="17" name="Tableau 16"/>
          <p:cNvGraphicFramePr>
            <a:graphicFrameLocks noGrp="1"/>
          </p:cNvGraphicFramePr>
          <p:nvPr>
            <p:extLst>
              <p:ext uri="{D42A27DB-BD31-4B8C-83A1-F6EECF244321}">
                <p14:modId xmlns:p14="http://schemas.microsoft.com/office/powerpoint/2010/main" val="1068209861"/>
              </p:ext>
            </p:extLst>
          </p:nvPr>
        </p:nvGraphicFramePr>
        <p:xfrm>
          <a:off x="6949810" y="818350"/>
          <a:ext cx="4215130" cy="4543063"/>
        </p:xfrm>
        <a:graphic>
          <a:graphicData uri="http://schemas.openxmlformats.org/drawingml/2006/table">
            <a:tbl>
              <a:tblPr firstRow="1" firstCol="1" bandRow="1">
                <a:tableStyleId>{5C22544A-7EE6-4342-B048-85BDC9FD1C3A}</a:tableStyleId>
              </a:tblPr>
              <a:tblGrid>
                <a:gridCol w="1413510">
                  <a:extLst>
                    <a:ext uri="{9D8B030D-6E8A-4147-A177-3AD203B41FA5}">
                      <a16:colId xmlns:a16="http://schemas.microsoft.com/office/drawing/2014/main" val="2102938210"/>
                    </a:ext>
                  </a:extLst>
                </a:gridCol>
                <a:gridCol w="2801620">
                  <a:extLst>
                    <a:ext uri="{9D8B030D-6E8A-4147-A177-3AD203B41FA5}">
                      <a16:colId xmlns:a16="http://schemas.microsoft.com/office/drawing/2014/main" val="268040893"/>
                    </a:ext>
                  </a:extLst>
                </a:gridCol>
              </a:tblGrid>
              <a:tr h="322492">
                <a:tc gridSpan="2">
                  <a:txBody>
                    <a:bodyPr/>
                    <a:lstStyle/>
                    <a:p>
                      <a:pPr algn="l">
                        <a:lnSpc>
                          <a:spcPct val="107000"/>
                        </a:lnSpc>
                        <a:spcAft>
                          <a:spcPts val="0"/>
                        </a:spcAft>
                      </a:pPr>
                      <a:r>
                        <a:rPr lang="fr-FR" sz="1400">
                          <a:solidFill>
                            <a:sysClr val="windowText" lastClr="000000"/>
                          </a:solidFill>
                          <a:effectLst/>
                        </a:rPr>
                        <a:t>Ressources interventionnelles disponibles</a:t>
                      </a:r>
                      <a:endParaRPr lang="fr-FR" sz="140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hMerge="1">
                  <a:txBody>
                    <a:bodyPr/>
                    <a:lstStyle/>
                    <a:p>
                      <a:endParaRPr lang="fr-FR"/>
                    </a:p>
                  </a:txBody>
                  <a:tcPr/>
                </a:tc>
                <a:extLst>
                  <a:ext uri="{0D108BD9-81ED-4DB2-BD59-A6C34878D82A}">
                    <a16:rowId xmlns:a16="http://schemas.microsoft.com/office/drawing/2014/main" val="3785227319"/>
                  </a:ext>
                </a:extLst>
              </a:tr>
              <a:tr h="202495">
                <a:tc>
                  <a:txBody>
                    <a:bodyPr/>
                    <a:lstStyle/>
                    <a:p>
                      <a:pPr algn="l">
                        <a:lnSpc>
                          <a:spcPct val="107000"/>
                        </a:lnSpc>
                        <a:spcAft>
                          <a:spcPts val="0"/>
                        </a:spcAft>
                      </a:pPr>
                      <a:r>
                        <a:rPr lang="fr-FR" sz="1100">
                          <a:solidFill>
                            <a:sysClr val="windowText" lastClr="000000"/>
                          </a:solidFill>
                          <a:effectLst/>
                        </a:rPr>
                        <a:t>Anesthésie :</a:t>
                      </a:r>
                      <a:endParaRPr lang="fr-FR" sz="110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algn="l">
                        <a:lnSpc>
                          <a:spcPct val="107000"/>
                        </a:lnSpc>
                        <a:spcAft>
                          <a:spcPts val="0"/>
                        </a:spcAft>
                      </a:pPr>
                      <a:r>
                        <a:rPr lang="fr-FR" sz="1100">
                          <a:solidFill>
                            <a:sysClr val="windowText" lastClr="000000"/>
                          </a:solidFill>
                          <a:effectLst/>
                        </a:rPr>
                        <a:t>Oui</a:t>
                      </a:r>
                      <a:endParaRPr lang="fr-FR" sz="110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mpd="sng">
                      <a:noFill/>
                    </a:lnL>
                    <a:lnR w="12700" cmpd="sng">
                      <a:noFill/>
                    </a:lnR>
                    <a:lnT w="381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869348388"/>
                  </a:ext>
                </a:extLst>
              </a:tr>
              <a:tr h="202495">
                <a:tc gridSpan="2">
                  <a:txBody>
                    <a:bodyPr/>
                    <a:lstStyle/>
                    <a:p>
                      <a:pPr algn="l">
                        <a:lnSpc>
                          <a:spcPct val="107000"/>
                        </a:lnSpc>
                        <a:spcAft>
                          <a:spcPts val="0"/>
                        </a:spcAft>
                      </a:pPr>
                      <a:r>
                        <a:rPr lang="fr-FR" sz="1100">
                          <a:solidFill>
                            <a:sysClr val="windowText" lastClr="000000"/>
                          </a:solidFill>
                          <a:effectLst/>
                        </a:rPr>
                        <a:t>Pour les blocs nerveux périphériques</a:t>
                      </a:r>
                      <a:endParaRPr lang="fr-FR" sz="110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hMerge="1">
                  <a:txBody>
                    <a:bodyPr/>
                    <a:lstStyle/>
                    <a:p>
                      <a:endParaRPr lang="fr-FR"/>
                    </a:p>
                  </a:txBody>
                  <a:tcPr/>
                </a:tc>
                <a:extLst>
                  <a:ext uri="{0D108BD9-81ED-4DB2-BD59-A6C34878D82A}">
                    <a16:rowId xmlns:a16="http://schemas.microsoft.com/office/drawing/2014/main" val="3897239869"/>
                  </a:ext>
                </a:extLst>
              </a:tr>
              <a:tr h="414364">
                <a:tc>
                  <a:txBody>
                    <a:bodyPr/>
                    <a:lstStyle/>
                    <a:p>
                      <a:pPr algn="l">
                        <a:lnSpc>
                          <a:spcPct val="107000"/>
                        </a:lnSpc>
                        <a:spcAft>
                          <a:spcPts val="0"/>
                        </a:spcAft>
                      </a:pPr>
                      <a:r>
                        <a:rPr lang="fr-FR" sz="1100">
                          <a:solidFill>
                            <a:sysClr val="windowText" lastClr="000000"/>
                          </a:solidFill>
                          <a:effectLst/>
                        </a:rPr>
                        <a:t> </a:t>
                      </a:r>
                      <a:endParaRPr lang="fr-FR" sz="110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a:lnSpc>
                          <a:spcPct val="107000"/>
                        </a:lnSpc>
                        <a:spcAft>
                          <a:spcPts val="0"/>
                        </a:spcAft>
                      </a:pPr>
                      <a:r>
                        <a:rPr lang="fr-FR" sz="1100">
                          <a:solidFill>
                            <a:sysClr val="windowText" lastClr="000000"/>
                          </a:solidFill>
                          <a:effectLst/>
                        </a:rPr>
                        <a:t>Injections itératives;</a:t>
                      </a:r>
                    </a:p>
                    <a:p>
                      <a:pPr algn="l">
                        <a:lnSpc>
                          <a:spcPct val="107000"/>
                        </a:lnSpc>
                        <a:spcAft>
                          <a:spcPts val="0"/>
                        </a:spcAft>
                      </a:pPr>
                      <a:r>
                        <a:rPr lang="fr-FR" sz="1100">
                          <a:solidFill>
                            <a:sysClr val="windowText" lastClr="000000"/>
                          </a:solidFill>
                          <a:effectLst/>
                        </a:rPr>
                        <a:t>Cathéter à demeure</a:t>
                      </a:r>
                      <a:endParaRPr lang="fr-FR" sz="110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809498887"/>
                  </a:ext>
                </a:extLst>
              </a:tr>
              <a:tr h="202495">
                <a:tc>
                  <a:txBody>
                    <a:bodyPr/>
                    <a:lstStyle/>
                    <a:p>
                      <a:pPr algn="l">
                        <a:lnSpc>
                          <a:spcPct val="107000"/>
                        </a:lnSpc>
                        <a:spcAft>
                          <a:spcPts val="0"/>
                        </a:spcAft>
                      </a:pPr>
                      <a:r>
                        <a:rPr lang="fr-FR" sz="1100">
                          <a:solidFill>
                            <a:sysClr val="windowText" lastClr="000000"/>
                          </a:solidFill>
                          <a:effectLst/>
                        </a:rPr>
                        <a:t> </a:t>
                      </a:r>
                      <a:endParaRPr lang="fr-FR" sz="110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a:lnSpc>
                          <a:spcPct val="107000"/>
                        </a:lnSpc>
                        <a:spcAft>
                          <a:spcPts val="0"/>
                        </a:spcAft>
                      </a:pPr>
                      <a:r>
                        <a:rPr lang="fr-FR" sz="1100">
                          <a:solidFill>
                            <a:sysClr val="windowText" lastClr="000000"/>
                          </a:solidFill>
                          <a:effectLst/>
                        </a:rPr>
                        <a:t> </a:t>
                      </a:r>
                      <a:endParaRPr lang="fr-FR" sz="110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273769141"/>
                  </a:ext>
                </a:extLst>
              </a:tr>
              <a:tr h="202495">
                <a:tc gridSpan="2">
                  <a:txBody>
                    <a:bodyPr/>
                    <a:lstStyle/>
                    <a:p>
                      <a:pPr algn="l">
                        <a:lnSpc>
                          <a:spcPct val="107000"/>
                        </a:lnSpc>
                        <a:spcAft>
                          <a:spcPts val="0"/>
                        </a:spcAft>
                      </a:pPr>
                      <a:r>
                        <a:rPr lang="fr-FR" sz="1100" dirty="0">
                          <a:solidFill>
                            <a:sysClr val="windowText" lastClr="000000"/>
                          </a:solidFill>
                          <a:effectLst/>
                        </a:rPr>
                        <a:t>Pour l’analgésie périmédullaire</a:t>
                      </a:r>
                      <a:endParaRPr lang="fr-FR" sz="1100" dirty="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hMerge="1">
                  <a:txBody>
                    <a:bodyPr/>
                    <a:lstStyle/>
                    <a:p>
                      <a:endParaRPr lang="fr-FR"/>
                    </a:p>
                  </a:txBody>
                  <a:tcPr/>
                </a:tc>
                <a:extLst>
                  <a:ext uri="{0D108BD9-81ED-4DB2-BD59-A6C34878D82A}">
                    <a16:rowId xmlns:a16="http://schemas.microsoft.com/office/drawing/2014/main" val="1626848796"/>
                  </a:ext>
                </a:extLst>
              </a:tr>
              <a:tr h="535279">
                <a:tc>
                  <a:txBody>
                    <a:bodyPr/>
                    <a:lstStyle/>
                    <a:p>
                      <a:pPr algn="l">
                        <a:lnSpc>
                          <a:spcPct val="107000"/>
                        </a:lnSpc>
                        <a:spcAft>
                          <a:spcPts val="0"/>
                        </a:spcAft>
                      </a:pPr>
                      <a:r>
                        <a:rPr lang="fr-FR" sz="1100">
                          <a:solidFill>
                            <a:sysClr val="windowText" lastClr="000000"/>
                          </a:solidFill>
                          <a:effectLst/>
                        </a:rPr>
                        <a:t> </a:t>
                      </a:r>
                      <a:endParaRPr lang="fr-FR" sz="110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a:lnSpc>
                          <a:spcPct val="107000"/>
                        </a:lnSpc>
                        <a:spcAft>
                          <a:spcPts val="0"/>
                        </a:spcAft>
                      </a:pPr>
                      <a:r>
                        <a:rPr lang="fr-FR" sz="110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rPr>
                        <a:t>Péridurale avec cathéter à demeure;</a:t>
                      </a:r>
                    </a:p>
                    <a:p>
                      <a:pPr algn="l">
                        <a:lnSpc>
                          <a:spcPct val="107000"/>
                        </a:lnSpc>
                        <a:spcAft>
                          <a:spcPts val="0"/>
                        </a:spcAft>
                      </a:pPr>
                      <a:r>
                        <a:rPr lang="fr-FR" sz="110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rPr>
                        <a:t>Péridurale avec cathéter relié à une chambre implantable</a:t>
                      </a:r>
                    </a:p>
                  </a:txBody>
                  <a:tcPr marL="68580" marR="6858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512052371"/>
                  </a:ext>
                </a:extLst>
              </a:tr>
              <a:tr h="202495">
                <a:tc>
                  <a:txBody>
                    <a:bodyPr/>
                    <a:lstStyle/>
                    <a:p>
                      <a:pPr algn="l">
                        <a:lnSpc>
                          <a:spcPct val="107000"/>
                        </a:lnSpc>
                        <a:spcAft>
                          <a:spcPts val="0"/>
                        </a:spcAft>
                      </a:pPr>
                      <a:r>
                        <a:rPr lang="fr-FR" sz="1100">
                          <a:solidFill>
                            <a:sysClr val="windowText" lastClr="000000"/>
                          </a:solidFill>
                          <a:effectLst/>
                        </a:rPr>
                        <a:t> </a:t>
                      </a:r>
                      <a:endParaRPr lang="fr-FR" sz="110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a:lnSpc>
                          <a:spcPct val="107000"/>
                        </a:lnSpc>
                        <a:spcAft>
                          <a:spcPts val="0"/>
                        </a:spcAft>
                      </a:pPr>
                      <a:r>
                        <a:rPr lang="fr-FR" sz="1100">
                          <a:solidFill>
                            <a:sysClr val="windowText" lastClr="000000"/>
                          </a:solidFill>
                          <a:effectLst/>
                        </a:rPr>
                        <a:t> </a:t>
                      </a:r>
                      <a:endParaRPr lang="fr-FR" sz="110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998397962"/>
                  </a:ext>
                </a:extLst>
              </a:tr>
              <a:tr h="414364">
                <a:tc gridSpan="2">
                  <a:txBody>
                    <a:bodyPr/>
                    <a:lstStyle/>
                    <a:p>
                      <a:pPr algn="l">
                        <a:lnSpc>
                          <a:spcPct val="107000"/>
                        </a:lnSpc>
                        <a:spcAft>
                          <a:spcPts val="0"/>
                        </a:spcAft>
                      </a:pPr>
                      <a:r>
                        <a:rPr lang="fr-FR" sz="1100" dirty="0">
                          <a:solidFill>
                            <a:sysClr val="windowText" lastClr="000000"/>
                          </a:solidFill>
                          <a:effectLst/>
                        </a:rPr>
                        <a:t>Suivi et gestion des dispositifs à demeure (cathéter périnerveux ou péridural, pompe intrathécale)</a:t>
                      </a:r>
                      <a:endParaRPr lang="fr-FR" sz="1100" dirty="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hMerge="1">
                  <a:txBody>
                    <a:bodyPr/>
                    <a:lstStyle/>
                    <a:p>
                      <a:endParaRPr lang="fr-FR"/>
                    </a:p>
                  </a:txBody>
                  <a:tcPr/>
                </a:tc>
                <a:extLst>
                  <a:ext uri="{0D108BD9-81ED-4DB2-BD59-A6C34878D82A}">
                    <a16:rowId xmlns:a16="http://schemas.microsoft.com/office/drawing/2014/main" val="601408442"/>
                  </a:ext>
                </a:extLst>
              </a:tr>
              <a:tr h="202495">
                <a:tc>
                  <a:txBody>
                    <a:bodyPr/>
                    <a:lstStyle/>
                    <a:p>
                      <a:pPr algn="l">
                        <a:lnSpc>
                          <a:spcPct val="107000"/>
                        </a:lnSpc>
                        <a:spcAft>
                          <a:spcPts val="0"/>
                        </a:spcAft>
                      </a:pPr>
                      <a:r>
                        <a:rPr lang="fr-FR" sz="1100">
                          <a:solidFill>
                            <a:sysClr val="windowText" lastClr="000000"/>
                          </a:solidFill>
                          <a:effectLst/>
                        </a:rPr>
                        <a:t> </a:t>
                      </a:r>
                      <a:endParaRPr lang="fr-FR" sz="110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a:lnSpc>
                          <a:spcPct val="107000"/>
                        </a:lnSpc>
                        <a:spcAft>
                          <a:spcPts val="0"/>
                        </a:spcAft>
                      </a:pPr>
                      <a:r>
                        <a:rPr lang="fr-FR" sz="1100">
                          <a:solidFill>
                            <a:sysClr val="windowText" lastClr="000000"/>
                          </a:solidFill>
                          <a:effectLst/>
                        </a:rPr>
                        <a:t>Non</a:t>
                      </a:r>
                      <a:endParaRPr lang="fr-FR" sz="110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440948401"/>
                  </a:ext>
                </a:extLst>
              </a:tr>
              <a:tr h="202495">
                <a:tc>
                  <a:txBody>
                    <a:bodyPr/>
                    <a:lstStyle/>
                    <a:p>
                      <a:pPr algn="l">
                        <a:lnSpc>
                          <a:spcPct val="107000"/>
                        </a:lnSpc>
                        <a:spcAft>
                          <a:spcPts val="0"/>
                        </a:spcAft>
                      </a:pPr>
                      <a:r>
                        <a:rPr lang="fr-FR" sz="1100">
                          <a:solidFill>
                            <a:sysClr val="windowText" lastClr="000000"/>
                          </a:solidFill>
                          <a:effectLst/>
                        </a:rPr>
                        <a:t> </a:t>
                      </a:r>
                      <a:endParaRPr lang="fr-FR" sz="110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a:lnSpc>
                          <a:spcPct val="107000"/>
                        </a:lnSpc>
                        <a:spcAft>
                          <a:spcPts val="0"/>
                        </a:spcAft>
                      </a:pPr>
                      <a:r>
                        <a:rPr lang="fr-FR" sz="1100">
                          <a:solidFill>
                            <a:sysClr val="windowText" lastClr="000000"/>
                          </a:solidFill>
                          <a:effectLst/>
                        </a:rPr>
                        <a:t> </a:t>
                      </a:r>
                      <a:endParaRPr lang="fr-FR" sz="110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795054568"/>
                  </a:ext>
                </a:extLst>
              </a:tr>
              <a:tr h="414364">
                <a:tc>
                  <a:txBody>
                    <a:bodyPr/>
                    <a:lstStyle/>
                    <a:p>
                      <a:pPr algn="l">
                        <a:lnSpc>
                          <a:spcPct val="107000"/>
                        </a:lnSpc>
                        <a:spcAft>
                          <a:spcPts val="0"/>
                        </a:spcAft>
                      </a:pPr>
                      <a:r>
                        <a:rPr lang="fr-FR" sz="1100">
                          <a:solidFill>
                            <a:sysClr val="windowText" lastClr="000000"/>
                          </a:solidFill>
                          <a:effectLst/>
                        </a:rPr>
                        <a:t>Radiologie interventionnelle :</a:t>
                      </a:r>
                      <a:endParaRPr lang="fr-FR" sz="110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a:lnSpc>
                          <a:spcPct val="107000"/>
                        </a:lnSpc>
                        <a:spcAft>
                          <a:spcPts val="0"/>
                        </a:spcAft>
                      </a:pPr>
                      <a:r>
                        <a:rPr lang="fr-FR" sz="1100">
                          <a:solidFill>
                            <a:sysClr val="windowText" lastClr="000000"/>
                          </a:solidFill>
                          <a:effectLst/>
                        </a:rPr>
                        <a:t>Non </a:t>
                      </a:r>
                      <a:endParaRPr lang="fr-FR" sz="110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364652605"/>
                  </a:ext>
                </a:extLst>
              </a:tr>
              <a:tr h="211871">
                <a:tc>
                  <a:txBody>
                    <a:bodyPr/>
                    <a:lstStyle/>
                    <a:p>
                      <a:pPr algn="l">
                        <a:lnSpc>
                          <a:spcPct val="107000"/>
                        </a:lnSpc>
                        <a:spcAft>
                          <a:spcPts val="0"/>
                        </a:spcAft>
                      </a:pPr>
                      <a:r>
                        <a:rPr lang="fr-FR" sz="1100">
                          <a:solidFill>
                            <a:sysClr val="windowText" lastClr="000000"/>
                          </a:solidFill>
                          <a:effectLst/>
                        </a:rPr>
                        <a:t> </a:t>
                      </a:r>
                      <a:endParaRPr lang="fr-FR" sz="110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a:lnSpc>
                          <a:spcPct val="107000"/>
                        </a:lnSpc>
                        <a:spcAft>
                          <a:spcPts val="0"/>
                        </a:spcAft>
                      </a:pPr>
                      <a:endParaRPr lang="fr-FR" sz="110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677387339"/>
                  </a:ext>
                </a:extLst>
              </a:tr>
              <a:tr h="202495">
                <a:tc>
                  <a:txBody>
                    <a:bodyPr/>
                    <a:lstStyle/>
                    <a:p>
                      <a:pPr algn="l">
                        <a:lnSpc>
                          <a:spcPct val="107000"/>
                        </a:lnSpc>
                        <a:spcAft>
                          <a:spcPts val="0"/>
                        </a:spcAft>
                      </a:pPr>
                      <a:r>
                        <a:rPr lang="fr-FR" sz="1100">
                          <a:solidFill>
                            <a:sysClr val="windowText" lastClr="000000"/>
                          </a:solidFill>
                          <a:effectLst/>
                        </a:rPr>
                        <a:t> </a:t>
                      </a:r>
                      <a:endParaRPr lang="fr-FR" sz="110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a:lnSpc>
                          <a:spcPct val="107000"/>
                        </a:lnSpc>
                        <a:spcAft>
                          <a:spcPts val="0"/>
                        </a:spcAft>
                      </a:pPr>
                      <a:r>
                        <a:rPr lang="fr-FR" sz="1100">
                          <a:solidFill>
                            <a:sysClr val="windowText" lastClr="000000"/>
                          </a:solidFill>
                          <a:effectLst/>
                        </a:rPr>
                        <a:t> </a:t>
                      </a:r>
                      <a:endParaRPr lang="fr-FR" sz="110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227659215"/>
                  </a:ext>
                </a:extLst>
              </a:tr>
              <a:tr h="202495">
                <a:tc>
                  <a:txBody>
                    <a:bodyPr/>
                    <a:lstStyle/>
                    <a:p>
                      <a:pPr algn="l">
                        <a:lnSpc>
                          <a:spcPct val="107000"/>
                        </a:lnSpc>
                        <a:spcAft>
                          <a:spcPts val="0"/>
                        </a:spcAft>
                      </a:pPr>
                      <a:r>
                        <a:rPr lang="fr-FR" sz="1100">
                          <a:solidFill>
                            <a:sysClr val="windowText" lastClr="000000"/>
                          </a:solidFill>
                          <a:effectLst/>
                        </a:rPr>
                        <a:t>Chirurgie :</a:t>
                      </a:r>
                      <a:endParaRPr lang="fr-FR" sz="110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a:lnSpc>
                          <a:spcPct val="107000"/>
                        </a:lnSpc>
                        <a:spcAft>
                          <a:spcPts val="0"/>
                        </a:spcAft>
                      </a:pPr>
                      <a:r>
                        <a:rPr lang="fr-FR" sz="1100">
                          <a:solidFill>
                            <a:sysClr val="windowText" lastClr="000000"/>
                          </a:solidFill>
                          <a:effectLst/>
                        </a:rPr>
                        <a:t>Oui</a:t>
                      </a:r>
                      <a:endParaRPr lang="fr-FR" sz="110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651956301"/>
                  </a:ext>
                </a:extLst>
              </a:tr>
              <a:tr h="202495">
                <a:tc>
                  <a:txBody>
                    <a:bodyPr/>
                    <a:lstStyle/>
                    <a:p>
                      <a:pPr algn="l">
                        <a:lnSpc>
                          <a:spcPct val="107000"/>
                        </a:lnSpc>
                        <a:spcAft>
                          <a:spcPts val="0"/>
                        </a:spcAft>
                      </a:pPr>
                      <a:r>
                        <a:rPr lang="fr-FR" sz="1100">
                          <a:solidFill>
                            <a:sysClr val="windowText" lastClr="000000"/>
                          </a:solidFill>
                          <a:effectLst/>
                        </a:rPr>
                        <a:t> </a:t>
                      </a:r>
                      <a:endParaRPr lang="fr-FR" sz="110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a:lnSpc>
                          <a:spcPct val="107000"/>
                        </a:lnSpc>
                        <a:spcAft>
                          <a:spcPts val="0"/>
                        </a:spcAft>
                      </a:pPr>
                      <a:r>
                        <a:rPr lang="fr-FR" sz="1100" dirty="0">
                          <a:solidFill>
                            <a:sysClr val="windowText" lastClr="000000"/>
                          </a:solidFill>
                          <a:effectLst/>
                        </a:rPr>
                        <a:t>Vertébroplastie</a:t>
                      </a:r>
                      <a:endParaRPr lang="fr-FR" sz="1100" dirty="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04197608"/>
                  </a:ext>
                </a:extLst>
              </a:tr>
              <a:tr h="202495">
                <a:tc>
                  <a:txBody>
                    <a:bodyPr/>
                    <a:lstStyle/>
                    <a:p>
                      <a:pPr algn="l">
                        <a:lnSpc>
                          <a:spcPct val="107000"/>
                        </a:lnSpc>
                        <a:spcAft>
                          <a:spcPts val="0"/>
                        </a:spcAft>
                      </a:pPr>
                      <a:r>
                        <a:rPr lang="fr-FR" sz="1100">
                          <a:solidFill>
                            <a:sysClr val="windowText" lastClr="000000"/>
                          </a:solidFill>
                          <a:effectLst/>
                        </a:rPr>
                        <a:t> </a:t>
                      </a:r>
                      <a:endParaRPr lang="fr-FR" sz="110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a:lnSpc>
                          <a:spcPct val="107000"/>
                        </a:lnSpc>
                        <a:spcAft>
                          <a:spcPts val="0"/>
                        </a:spcAft>
                      </a:pPr>
                      <a:r>
                        <a:rPr lang="fr-FR" sz="1100">
                          <a:solidFill>
                            <a:sysClr val="windowText" lastClr="000000"/>
                          </a:solidFill>
                          <a:effectLst/>
                        </a:rPr>
                        <a:t> </a:t>
                      </a:r>
                      <a:endParaRPr lang="fr-FR" sz="110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337603994"/>
                  </a:ext>
                </a:extLst>
              </a:tr>
            </a:tbl>
          </a:graphicData>
        </a:graphic>
      </p:graphicFrame>
      <p:sp>
        <p:nvSpPr>
          <p:cNvPr id="18" name="ZoneTexte 17"/>
          <p:cNvSpPr txBox="1"/>
          <p:nvPr/>
        </p:nvSpPr>
        <p:spPr>
          <a:xfrm>
            <a:off x="9525" y="6594559"/>
            <a:ext cx="1646605" cy="253916"/>
          </a:xfrm>
          <a:prstGeom prst="rect">
            <a:avLst/>
          </a:prstGeom>
        </p:spPr>
        <p:txBody>
          <a:bodyPr wrap="none" rtlCol="0">
            <a:spAutoFit/>
          </a:bodyPr>
          <a:lstStyle/>
          <a:p>
            <a:pPr marL="0" indent="0" algn="ctr">
              <a:buNone/>
            </a:pPr>
            <a:r>
              <a:rPr lang="fr-FR" sz="1050" i="1"/>
              <a:t>Enquête DSRC NEON, 2022</a:t>
            </a:r>
          </a:p>
        </p:txBody>
      </p:sp>
    </p:spTree>
    <p:extLst>
      <p:ext uri="{BB962C8B-B14F-4D97-AF65-F5344CB8AC3E}">
        <p14:creationId xmlns:p14="http://schemas.microsoft.com/office/powerpoint/2010/main" val="28957670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26" name="Image 2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79833" y="5029056"/>
            <a:ext cx="5149542" cy="1289278"/>
          </a:xfrm>
          <a:prstGeom prst="rect">
            <a:avLst/>
          </a:prstGeom>
        </p:spPr>
      </p:pic>
      <p:pic>
        <p:nvPicPr>
          <p:cNvPr id="30" name="Image 2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79833" y="919163"/>
            <a:ext cx="5149542" cy="3719512"/>
          </a:xfrm>
          <a:prstGeom prst="rect">
            <a:avLst/>
          </a:prstGeom>
        </p:spPr>
      </p:pic>
      <p:pic>
        <p:nvPicPr>
          <p:cNvPr id="27" name="Image 2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836409" y="919163"/>
            <a:ext cx="4328535" cy="2633042"/>
          </a:xfrm>
          <a:prstGeom prst="rect">
            <a:avLst/>
          </a:prstGeom>
        </p:spPr>
      </p:pic>
      <p:pic>
        <p:nvPicPr>
          <p:cNvPr id="28" name="Image 2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836407" y="3670300"/>
            <a:ext cx="4328535" cy="1693171"/>
          </a:xfrm>
          <a:prstGeom prst="rect">
            <a:avLst/>
          </a:prstGeom>
        </p:spPr>
      </p:pic>
      <p:pic>
        <p:nvPicPr>
          <p:cNvPr id="29" name="Image 28"/>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836407" y="5481566"/>
            <a:ext cx="4328535" cy="540788"/>
          </a:xfrm>
          <a:prstGeom prst="rect">
            <a:avLst/>
          </a:prstGeom>
        </p:spPr>
      </p:pic>
      <p:sp>
        <p:nvSpPr>
          <p:cNvPr id="31" name="ZoneTexte 30"/>
          <p:cNvSpPr txBox="1"/>
          <p:nvPr/>
        </p:nvSpPr>
        <p:spPr>
          <a:xfrm>
            <a:off x="1288146" y="301666"/>
            <a:ext cx="4993226" cy="400110"/>
          </a:xfrm>
          <a:prstGeom prst="rect">
            <a:avLst/>
          </a:prstGeom>
        </p:spPr>
        <p:txBody>
          <a:bodyPr wrap="none" rtlCol="0">
            <a:spAutoFit/>
          </a:bodyPr>
          <a:lstStyle/>
          <a:p>
            <a:r>
              <a:rPr lang="fr-FR" sz="2000" b="1" dirty="0"/>
              <a:t>GH SAINT VINCENT (Clinique de La Toussaint)</a:t>
            </a:r>
            <a:endParaRPr lang="fr-FR" sz="2000" dirty="0"/>
          </a:p>
        </p:txBody>
      </p:sp>
      <p:pic>
        <p:nvPicPr>
          <p:cNvPr id="7" name="Image 6"/>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rot="5400000">
            <a:off x="6016032" y="331301"/>
            <a:ext cx="400110" cy="400110"/>
          </a:xfrm>
          <a:prstGeom prst="rect">
            <a:avLst/>
          </a:prstGeom>
        </p:spPr>
      </p:pic>
      <p:pic>
        <p:nvPicPr>
          <p:cNvPr id="8" name="Image 7"/>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279833" y="252816"/>
            <a:ext cx="404990" cy="409869"/>
          </a:xfrm>
          <a:prstGeom prst="rect">
            <a:avLst/>
          </a:prstGeom>
        </p:spPr>
      </p:pic>
      <p:graphicFrame>
        <p:nvGraphicFramePr>
          <p:cNvPr id="14" name="Tableau 13"/>
          <p:cNvGraphicFramePr>
            <a:graphicFrameLocks noGrp="1"/>
          </p:cNvGraphicFramePr>
          <p:nvPr>
            <p:extLst>
              <p:ext uri="{D42A27DB-BD31-4B8C-83A1-F6EECF244321}">
                <p14:modId xmlns:p14="http://schemas.microsoft.com/office/powerpoint/2010/main" val="308434341"/>
              </p:ext>
            </p:extLst>
          </p:nvPr>
        </p:nvGraphicFramePr>
        <p:xfrm>
          <a:off x="1411364" y="694818"/>
          <a:ext cx="5028006" cy="5878138"/>
        </p:xfrm>
        <a:graphic>
          <a:graphicData uri="http://schemas.openxmlformats.org/drawingml/2006/table">
            <a:tbl>
              <a:tblPr firstRow="1" firstCol="1" bandRow="1">
                <a:tableStyleId>{5C22544A-7EE6-4342-B048-85BDC9FD1C3A}</a:tableStyleId>
              </a:tblPr>
              <a:tblGrid>
                <a:gridCol w="2139335">
                  <a:extLst>
                    <a:ext uri="{9D8B030D-6E8A-4147-A177-3AD203B41FA5}">
                      <a16:colId xmlns:a16="http://schemas.microsoft.com/office/drawing/2014/main" val="3881847732"/>
                    </a:ext>
                  </a:extLst>
                </a:gridCol>
                <a:gridCol w="2888671">
                  <a:extLst>
                    <a:ext uri="{9D8B030D-6E8A-4147-A177-3AD203B41FA5}">
                      <a16:colId xmlns:a16="http://schemas.microsoft.com/office/drawing/2014/main" val="1512573150"/>
                    </a:ext>
                  </a:extLst>
                </a:gridCol>
              </a:tblGrid>
              <a:tr h="206860">
                <a:tc gridSpan="2">
                  <a:txBody>
                    <a:bodyPr/>
                    <a:lstStyle/>
                    <a:p>
                      <a:pPr algn="l">
                        <a:lnSpc>
                          <a:spcPct val="107000"/>
                        </a:lnSpc>
                        <a:spcAft>
                          <a:spcPts val="0"/>
                        </a:spcAft>
                      </a:pPr>
                      <a:r>
                        <a:rPr lang="fr-FR" sz="1400">
                          <a:solidFill>
                            <a:sysClr val="windowText" lastClr="000000"/>
                          </a:solidFill>
                          <a:effectLst/>
                        </a:rPr>
                        <a:t>Informations générales</a:t>
                      </a:r>
                      <a:endParaRPr lang="fr-FR" sz="140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6917" marR="46917" marT="0" marB="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hMerge="1">
                  <a:txBody>
                    <a:bodyPr/>
                    <a:lstStyle/>
                    <a:p>
                      <a:endParaRPr lang="fr-FR"/>
                    </a:p>
                  </a:txBody>
                  <a:tcPr/>
                </a:tc>
                <a:extLst>
                  <a:ext uri="{0D108BD9-81ED-4DB2-BD59-A6C34878D82A}">
                    <a16:rowId xmlns:a16="http://schemas.microsoft.com/office/drawing/2014/main" val="182136850"/>
                  </a:ext>
                </a:extLst>
              </a:tr>
              <a:tr h="162550">
                <a:tc>
                  <a:txBody>
                    <a:bodyPr/>
                    <a:lstStyle/>
                    <a:p>
                      <a:pPr algn="l">
                        <a:lnSpc>
                          <a:spcPct val="107000"/>
                        </a:lnSpc>
                        <a:spcAft>
                          <a:spcPts val="0"/>
                        </a:spcAft>
                      </a:pPr>
                      <a:r>
                        <a:rPr lang="fr-FR" sz="1100">
                          <a:solidFill>
                            <a:sysClr val="windowText" lastClr="000000"/>
                          </a:solidFill>
                          <a:effectLst/>
                        </a:rPr>
                        <a:t> Médecin responsable :</a:t>
                      </a:r>
                      <a:endParaRPr lang="fr-FR" sz="110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6917" marR="46917" marT="0" marB="0">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algn="l">
                        <a:lnSpc>
                          <a:spcPct val="107000"/>
                        </a:lnSpc>
                        <a:spcAft>
                          <a:spcPts val="0"/>
                        </a:spcAft>
                      </a:pPr>
                      <a:r>
                        <a:rPr lang="fr-FR" sz="1100">
                          <a:solidFill>
                            <a:sysClr val="windowText" lastClr="000000"/>
                          </a:solidFill>
                          <a:effectLst/>
                        </a:rPr>
                        <a:t>Dr Anna SIMON </a:t>
                      </a:r>
                      <a:endParaRPr lang="fr-FR" sz="110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6917" marR="46917" marT="0" marB="0">
                    <a:lnL w="12700" cmpd="sng">
                      <a:noFill/>
                    </a:lnL>
                    <a:lnR w="12700" cmpd="sng">
                      <a:noFill/>
                    </a:lnR>
                    <a:lnT w="381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639262694"/>
                  </a:ext>
                </a:extLst>
              </a:tr>
              <a:tr h="162550">
                <a:tc>
                  <a:txBody>
                    <a:bodyPr/>
                    <a:lstStyle/>
                    <a:p>
                      <a:pPr algn="l">
                        <a:lnSpc>
                          <a:spcPct val="107000"/>
                        </a:lnSpc>
                        <a:spcAft>
                          <a:spcPts val="0"/>
                        </a:spcAft>
                      </a:pPr>
                      <a:r>
                        <a:rPr lang="fr-FR" sz="1100">
                          <a:solidFill>
                            <a:sysClr val="windowText" lastClr="000000"/>
                          </a:solidFill>
                          <a:effectLst/>
                        </a:rPr>
                        <a:t> </a:t>
                      </a:r>
                      <a:endParaRPr lang="fr-FR" sz="110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6917" marR="46917"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a:lnSpc>
                          <a:spcPct val="107000"/>
                        </a:lnSpc>
                        <a:spcAft>
                          <a:spcPts val="0"/>
                        </a:spcAft>
                      </a:pPr>
                      <a:r>
                        <a:rPr lang="fr-FR" sz="1100">
                          <a:solidFill>
                            <a:sysClr val="windowText" lastClr="000000"/>
                          </a:solidFill>
                          <a:effectLst/>
                        </a:rPr>
                        <a:t> </a:t>
                      </a:r>
                      <a:endParaRPr lang="fr-FR" sz="110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6917" marR="46917"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015865427"/>
                  </a:ext>
                </a:extLst>
              </a:tr>
              <a:tr h="162550">
                <a:tc>
                  <a:txBody>
                    <a:bodyPr/>
                    <a:lstStyle/>
                    <a:p>
                      <a:pPr algn="l">
                        <a:lnSpc>
                          <a:spcPct val="107000"/>
                        </a:lnSpc>
                        <a:spcAft>
                          <a:spcPts val="0"/>
                        </a:spcAft>
                      </a:pPr>
                      <a:r>
                        <a:rPr lang="fr-FR" sz="1100">
                          <a:solidFill>
                            <a:sysClr val="windowText" lastClr="000000"/>
                          </a:solidFill>
                          <a:effectLst/>
                        </a:rPr>
                        <a:t>Labellisation SDC :</a:t>
                      </a:r>
                      <a:endParaRPr lang="fr-FR" sz="110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6917" marR="46917"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a:lnSpc>
                          <a:spcPct val="107000"/>
                        </a:lnSpc>
                        <a:spcAft>
                          <a:spcPts val="0"/>
                        </a:spcAft>
                      </a:pPr>
                      <a:r>
                        <a:rPr lang="fr-FR" sz="1100">
                          <a:solidFill>
                            <a:sysClr val="windowText" lastClr="000000"/>
                          </a:solidFill>
                          <a:effectLst/>
                        </a:rPr>
                        <a:t>Consultation</a:t>
                      </a:r>
                      <a:endParaRPr lang="fr-FR" sz="110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6917" marR="46917"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68717064"/>
                  </a:ext>
                </a:extLst>
              </a:tr>
              <a:tr h="162550">
                <a:tc>
                  <a:txBody>
                    <a:bodyPr/>
                    <a:lstStyle/>
                    <a:p>
                      <a:pPr algn="l">
                        <a:lnSpc>
                          <a:spcPct val="107000"/>
                        </a:lnSpc>
                        <a:spcAft>
                          <a:spcPts val="0"/>
                        </a:spcAft>
                      </a:pPr>
                      <a:r>
                        <a:rPr lang="fr-FR" sz="1100">
                          <a:solidFill>
                            <a:sysClr val="windowText" lastClr="000000"/>
                          </a:solidFill>
                          <a:effectLst/>
                        </a:rPr>
                        <a:t>Type pédiatrique :</a:t>
                      </a:r>
                      <a:endParaRPr lang="fr-FR" sz="110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6917" marR="46917"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a:lnSpc>
                          <a:spcPct val="107000"/>
                        </a:lnSpc>
                        <a:spcAft>
                          <a:spcPts val="0"/>
                        </a:spcAft>
                      </a:pPr>
                      <a:r>
                        <a:rPr lang="fr-FR" sz="1100" dirty="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rPr>
                        <a:t>-</a:t>
                      </a:r>
                    </a:p>
                  </a:txBody>
                  <a:tcPr marL="46917" marR="46917"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762643789"/>
                  </a:ext>
                </a:extLst>
              </a:tr>
              <a:tr h="162550">
                <a:tc>
                  <a:txBody>
                    <a:bodyPr/>
                    <a:lstStyle/>
                    <a:p>
                      <a:pPr algn="l">
                        <a:lnSpc>
                          <a:spcPct val="107000"/>
                        </a:lnSpc>
                        <a:spcAft>
                          <a:spcPts val="0"/>
                        </a:spcAft>
                      </a:pPr>
                      <a:r>
                        <a:rPr lang="fr-FR" sz="1100">
                          <a:solidFill>
                            <a:sysClr val="windowText" lastClr="000000"/>
                          </a:solidFill>
                          <a:effectLst/>
                        </a:rPr>
                        <a:t>Type oncologique :</a:t>
                      </a:r>
                      <a:endParaRPr lang="fr-FR" sz="110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6917" marR="46917"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a:lnSpc>
                          <a:spcPct val="107000"/>
                        </a:lnSpc>
                        <a:spcAft>
                          <a:spcPts val="0"/>
                        </a:spcAft>
                      </a:pPr>
                      <a:r>
                        <a:rPr lang="fr-FR" sz="1100" dirty="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rPr>
                        <a:t>-</a:t>
                      </a:r>
                    </a:p>
                  </a:txBody>
                  <a:tcPr marL="46917" marR="46917"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535459844"/>
                  </a:ext>
                </a:extLst>
              </a:tr>
              <a:tr h="162550">
                <a:tc>
                  <a:txBody>
                    <a:bodyPr/>
                    <a:lstStyle/>
                    <a:p>
                      <a:pPr algn="l">
                        <a:lnSpc>
                          <a:spcPct val="107000"/>
                        </a:lnSpc>
                        <a:spcAft>
                          <a:spcPts val="0"/>
                        </a:spcAft>
                      </a:pPr>
                      <a:r>
                        <a:rPr lang="fr-FR" sz="1100">
                          <a:solidFill>
                            <a:sysClr val="windowText" lastClr="000000"/>
                          </a:solidFill>
                          <a:effectLst/>
                        </a:rPr>
                        <a:t> </a:t>
                      </a:r>
                      <a:endParaRPr lang="fr-FR" sz="110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6917" marR="46917"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a:lnSpc>
                          <a:spcPct val="107000"/>
                        </a:lnSpc>
                        <a:spcAft>
                          <a:spcPts val="0"/>
                        </a:spcAft>
                      </a:pPr>
                      <a:r>
                        <a:rPr lang="fr-FR" sz="1100">
                          <a:solidFill>
                            <a:sysClr val="windowText" lastClr="000000"/>
                          </a:solidFill>
                          <a:effectLst/>
                        </a:rPr>
                        <a:t> </a:t>
                      </a:r>
                      <a:endParaRPr lang="fr-FR" sz="110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6917" marR="46917"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381209736"/>
                  </a:ext>
                </a:extLst>
              </a:tr>
              <a:tr h="1012928">
                <a:tc>
                  <a:txBody>
                    <a:bodyPr/>
                    <a:lstStyle/>
                    <a:p>
                      <a:pPr algn="l">
                        <a:lnSpc>
                          <a:spcPct val="107000"/>
                        </a:lnSpc>
                        <a:spcAft>
                          <a:spcPts val="0"/>
                        </a:spcAft>
                      </a:pPr>
                      <a:r>
                        <a:rPr lang="fr-FR" sz="1100">
                          <a:solidFill>
                            <a:sysClr val="windowText" lastClr="000000"/>
                          </a:solidFill>
                          <a:effectLst/>
                        </a:rPr>
                        <a:t>Adressage :</a:t>
                      </a:r>
                      <a:endParaRPr lang="fr-FR" sz="110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6917" marR="46917"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a:lnSpc>
                          <a:spcPct val="107000"/>
                        </a:lnSpc>
                        <a:spcAft>
                          <a:spcPts val="0"/>
                        </a:spcAft>
                      </a:pPr>
                      <a:r>
                        <a:rPr lang="fr-FR" sz="1100">
                          <a:solidFill>
                            <a:sysClr val="windowText" lastClr="000000"/>
                          </a:solidFill>
                          <a:effectLst/>
                        </a:rPr>
                        <a:t>Filière interne à la structure;</a:t>
                      </a:r>
                    </a:p>
                    <a:p>
                      <a:pPr algn="l">
                        <a:lnSpc>
                          <a:spcPct val="107000"/>
                        </a:lnSpc>
                        <a:spcAft>
                          <a:spcPts val="0"/>
                        </a:spcAft>
                      </a:pPr>
                      <a:r>
                        <a:rPr lang="fr-FR" sz="1100">
                          <a:solidFill>
                            <a:sysClr val="windowText" lastClr="000000"/>
                          </a:solidFill>
                          <a:effectLst/>
                        </a:rPr>
                        <a:t>Filière inter-établissements;</a:t>
                      </a:r>
                    </a:p>
                    <a:p>
                      <a:pPr algn="l">
                        <a:lnSpc>
                          <a:spcPct val="107000"/>
                        </a:lnSpc>
                        <a:spcAft>
                          <a:spcPts val="0"/>
                        </a:spcAft>
                      </a:pPr>
                      <a:r>
                        <a:rPr lang="fr-FR" sz="1100">
                          <a:solidFill>
                            <a:sysClr val="windowText" lastClr="000000"/>
                          </a:solidFill>
                          <a:effectLst/>
                        </a:rPr>
                        <a:t>Adressage direct Ville-Hôpital;</a:t>
                      </a:r>
                    </a:p>
                    <a:p>
                      <a:pPr algn="l">
                        <a:lnSpc>
                          <a:spcPct val="107000"/>
                        </a:lnSpc>
                        <a:spcAft>
                          <a:spcPts val="0"/>
                        </a:spcAft>
                      </a:pPr>
                      <a:r>
                        <a:rPr lang="fr-FR" sz="1100">
                          <a:solidFill>
                            <a:sysClr val="windowText" lastClr="000000"/>
                          </a:solidFill>
                          <a:effectLst/>
                        </a:rPr>
                        <a:t>Adressage au sein d’un GHT;</a:t>
                      </a:r>
                    </a:p>
                    <a:p>
                      <a:pPr algn="l">
                        <a:lnSpc>
                          <a:spcPct val="107000"/>
                        </a:lnSpc>
                        <a:spcAft>
                          <a:spcPts val="0"/>
                        </a:spcAft>
                      </a:pPr>
                      <a:r>
                        <a:rPr lang="fr-FR" sz="1100">
                          <a:solidFill>
                            <a:sysClr val="windowText" lastClr="000000"/>
                          </a:solidFill>
                          <a:effectLst/>
                        </a:rPr>
                        <a:t>Adressage hors territoires d’intervention habituelle</a:t>
                      </a:r>
                      <a:endParaRPr lang="fr-FR" sz="110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6917" marR="46917"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711628901"/>
                  </a:ext>
                </a:extLst>
              </a:tr>
              <a:tr h="162550">
                <a:tc>
                  <a:txBody>
                    <a:bodyPr/>
                    <a:lstStyle/>
                    <a:p>
                      <a:pPr algn="l">
                        <a:lnSpc>
                          <a:spcPct val="107000"/>
                        </a:lnSpc>
                        <a:spcAft>
                          <a:spcPts val="0"/>
                        </a:spcAft>
                      </a:pPr>
                      <a:r>
                        <a:rPr lang="fr-FR" sz="1100">
                          <a:solidFill>
                            <a:sysClr val="windowText" lastClr="000000"/>
                          </a:solidFill>
                          <a:effectLst/>
                        </a:rPr>
                        <a:t> </a:t>
                      </a:r>
                      <a:endParaRPr lang="fr-FR" sz="110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6917" marR="46917"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a:lnSpc>
                          <a:spcPct val="107000"/>
                        </a:lnSpc>
                        <a:spcAft>
                          <a:spcPts val="0"/>
                        </a:spcAft>
                      </a:pPr>
                      <a:r>
                        <a:rPr lang="fr-FR" sz="1100">
                          <a:solidFill>
                            <a:sysClr val="windowText" lastClr="000000"/>
                          </a:solidFill>
                          <a:effectLst/>
                        </a:rPr>
                        <a:t> </a:t>
                      </a:r>
                      <a:endParaRPr lang="fr-FR" sz="110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6917" marR="46917"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615314913"/>
                  </a:ext>
                </a:extLst>
              </a:tr>
              <a:tr h="657033">
                <a:tc>
                  <a:txBody>
                    <a:bodyPr/>
                    <a:lstStyle/>
                    <a:p>
                      <a:pPr algn="l">
                        <a:lnSpc>
                          <a:spcPct val="107000"/>
                        </a:lnSpc>
                        <a:spcAft>
                          <a:spcPts val="0"/>
                        </a:spcAft>
                      </a:pPr>
                      <a:r>
                        <a:rPr lang="fr-FR" sz="1100" dirty="0">
                          <a:solidFill>
                            <a:sysClr val="windowText" lastClr="000000"/>
                          </a:solidFill>
                          <a:effectLst/>
                        </a:rPr>
                        <a:t>Partenariat :</a:t>
                      </a:r>
                      <a:endParaRPr lang="fr-FR" sz="1100" dirty="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6917" marR="46917"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a:lnSpc>
                          <a:spcPct val="107000"/>
                        </a:lnSpc>
                        <a:spcAft>
                          <a:spcPts val="0"/>
                        </a:spcAft>
                      </a:pPr>
                      <a:r>
                        <a:rPr lang="fr-FR" sz="1100" dirty="0">
                          <a:solidFill>
                            <a:sysClr val="windowText" lastClr="000000"/>
                          </a:solidFill>
                          <a:effectLst/>
                        </a:rPr>
                        <a:t>Hôpitaux Universitaires de Strasbourg (RCP, centre douleur, radiologie interventionnelle)</a:t>
                      </a:r>
                    </a:p>
                    <a:p>
                      <a:pPr algn="l">
                        <a:lnSpc>
                          <a:spcPct val="107000"/>
                        </a:lnSpc>
                        <a:spcAft>
                          <a:spcPts val="0"/>
                        </a:spcAft>
                      </a:pPr>
                      <a:r>
                        <a:rPr lang="fr-FR" sz="1100" dirty="0">
                          <a:solidFill>
                            <a:sysClr val="windowText" lastClr="000000"/>
                          </a:solidFill>
                          <a:effectLst/>
                        </a:rPr>
                        <a:t>Clinique Rhéna (radiologie interventionnelle)</a:t>
                      </a:r>
                      <a:endParaRPr lang="fr-FR" sz="1100" dirty="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6917" marR="46917"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164930397"/>
                  </a:ext>
                </a:extLst>
              </a:tr>
              <a:tr h="162550">
                <a:tc>
                  <a:txBody>
                    <a:bodyPr/>
                    <a:lstStyle/>
                    <a:p>
                      <a:pPr algn="l">
                        <a:lnSpc>
                          <a:spcPct val="107000"/>
                        </a:lnSpc>
                        <a:spcAft>
                          <a:spcPts val="0"/>
                        </a:spcAft>
                      </a:pPr>
                      <a:r>
                        <a:rPr lang="fr-FR" sz="1100">
                          <a:solidFill>
                            <a:sysClr val="windowText" lastClr="000000"/>
                          </a:solidFill>
                          <a:effectLst/>
                        </a:rPr>
                        <a:t> </a:t>
                      </a:r>
                      <a:endParaRPr lang="fr-FR" sz="110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6917" marR="46917"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a:lnSpc>
                          <a:spcPct val="107000"/>
                        </a:lnSpc>
                        <a:spcAft>
                          <a:spcPts val="0"/>
                        </a:spcAft>
                      </a:pPr>
                      <a:r>
                        <a:rPr lang="fr-FR" sz="1100">
                          <a:solidFill>
                            <a:sysClr val="windowText" lastClr="000000"/>
                          </a:solidFill>
                          <a:effectLst/>
                        </a:rPr>
                        <a:t> </a:t>
                      </a:r>
                      <a:endParaRPr lang="fr-FR" sz="110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6917" marR="46917"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24186859"/>
                  </a:ext>
                </a:extLst>
              </a:tr>
              <a:tr h="332626">
                <a:tc>
                  <a:txBody>
                    <a:bodyPr/>
                    <a:lstStyle/>
                    <a:p>
                      <a:pPr algn="l">
                        <a:lnSpc>
                          <a:spcPct val="107000"/>
                        </a:lnSpc>
                        <a:spcAft>
                          <a:spcPts val="0"/>
                        </a:spcAft>
                      </a:pPr>
                      <a:r>
                        <a:rPr lang="fr-FR" sz="1400">
                          <a:solidFill>
                            <a:sysClr val="windowText" lastClr="000000"/>
                          </a:solidFill>
                          <a:effectLst/>
                        </a:rPr>
                        <a:t>RCP Douleur</a:t>
                      </a:r>
                      <a:endParaRPr lang="fr-FR" sz="140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6917" marR="46917"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a:lnSpc>
                          <a:spcPct val="107000"/>
                        </a:lnSpc>
                        <a:spcAft>
                          <a:spcPts val="0"/>
                        </a:spcAft>
                      </a:pPr>
                      <a:r>
                        <a:rPr lang="fr-FR" sz="1100">
                          <a:solidFill>
                            <a:sysClr val="windowText" lastClr="000000"/>
                          </a:solidFill>
                          <a:effectLst/>
                        </a:rPr>
                        <a:t>Prise en charge interventionnelle des douleurs réfractaire du cancer (3C</a:t>
                      </a:r>
                      <a:r>
                        <a:rPr lang="fr-FR" sz="1100" baseline="0">
                          <a:solidFill>
                            <a:sysClr val="windowText" lastClr="000000"/>
                          </a:solidFill>
                          <a:effectLst/>
                        </a:rPr>
                        <a:t> HUS-ICANS)</a:t>
                      </a:r>
                      <a:endParaRPr lang="fr-FR" sz="110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6202" marR="46202"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138313660"/>
                  </a:ext>
                </a:extLst>
              </a:tr>
              <a:tr h="162550">
                <a:tc>
                  <a:txBody>
                    <a:bodyPr/>
                    <a:lstStyle/>
                    <a:p>
                      <a:pPr algn="l">
                        <a:lnSpc>
                          <a:spcPct val="107000"/>
                        </a:lnSpc>
                        <a:spcAft>
                          <a:spcPts val="0"/>
                        </a:spcAft>
                      </a:pPr>
                      <a:r>
                        <a:rPr lang="fr-FR" sz="1100">
                          <a:solidFill>
                            <a:sysClr val="windowText" lastClr="000000"/>
                          </a:solidFill>
                          <a:effectLst/>
                        </a:rPr>
                        <a:t>Coordonnateur</a:t>
                      </a:r>
                      <a:endParaRPr lang="fr-FR" sz="110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6917" marR="46917"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a:lnSpc>
                          <a:spcPct val="107000"/>
                        </a:lnSpc>
                        <a:spcAft>
                          <a:spcPts val="0"/>
                        </a:spcAft>
                      </a:pPr>
                      <a:r>
                        <a:rPr lang="fr-FR" sz="1100" dirty="0">
                          <a:solidFill>
                            <a:sysClr val="windowText" lastClr="000000"/>
                          </a:solidFill>
                          <a:effectLst/>
                        </a:rPr>
                        <a:t>Pr Éric SALVAT (HUS)</a:t>
                      </a:r>
                      <a:endParaRPr lang="fr-FR" sz="1100" dirty="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6202" marR="46202"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490632288"/>
                  </a:ext>
                </a:extLst>
              </a:tr>
              <a:tr h="263531">
                <a:tc>
                  <a:txBody>
                    <a:bodyPr/>
                    <a:lstStyle/>
                    <a:p>
                      <a:pPr algn="l">
                        <a:lnSpc>
                          <a:spcPct val="107000"/>
                        </a:lnSpc>
                        <a:spcAft>
                          <a:spcPts val="0"/>
                        </a:spcAft>
                      </a:pPr>
                      <a:r>
                        <a:rPr lang="fr-FR" sz="1100" dirty="0">
                          <a:solidFill>
                            <a:sysClr val="windowText" lastClr="000000"/>
                          </a:solidFill>
                          <a:effectLst/>
                        </a:rPr>
                        <a:t> </a:t>
                      </a:r>
                      <a:endParaRPr lang="fr-FR" sz="1100" dirty="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6917" marR="46917"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a:lnSpc>
                          <a:spcPct val="107000"/>
                        </a:lnSpc>
                        <a:spcAft>
                          <a:spcPts val="0"/>
                        </a:spcAft>
                      </a:pPr>
                      <a:r>
                        <a:rPr lang="fr-FR" sz="1100">
                          <a:solidFill>
                            <a:sysClr val="windowText" lastClr="000000"/>
                          </a:solidFill>
                          <a:effectLst/>
                        </a:rPr>
                        <a:t> </a:t>
                      </a:r>
                      <a:endParaRPr lang="fr-FR" sz="110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6917" marR="46917"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172637940"/>
                  </a:ext>
                </a:extLst>
              </a:tr>
              <a:tr h="206860">
                <a:tc gridSpan="2">
                  <a:txBody>
                    <a:bodyPr/>
                    <a:lstStyle/>
                    <a:p>
                      <a:pPr algn="l">
                        <a:lnSpc>
                          <a:spcPct val="107000"/>
                        </a:lnSpc>
                        <a:spcAft>
                          <a:spcPts val="0"/>
                        </a:spcAft>
                      </a:pPr>
                      <a:r>
                        <a:rPr lang="fr-FR" sz="1400" dirty="0">
                          <a:solidFill>
                            <a:sysClr val="windowText" lastClr="000000"/>
                          </a:solidFill>
                          <a:effectLst/>
                        </a:rPr>
                        <a:t>Contact</a:t>
                      </a:r>
                      <a:endParaRPr lang="fr-FR" sz="1400" dirty="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6917" marR="46917"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hMerge="1">
                  <a:txBody>
                    <a:bodyPr/>
                    <a:lstStyle/>
                    <a:p>
                      <a:endParaRPr lang="fr-FR"/>
                    </a:p>
                  </a:txBody>
                  <a:tcPr/>
                </a:tc>
                <a:extLst>
                  <a:ext uri="{0D108BD9-81ED-4DB2-BD59-A6C34878D82A}">
                    <a16:rowId xmlns:a16="http://schemas.microsoft.com/office/drawing/2014/main" val="1191235393"/>
                  </a:ext>
                </a:extLst>
              </a:tr>
              <a:tr h="332626">
                <a:tc>
                  <a:txBody>
                    <a:bodyPr/>
                    <a:lstStyle/>
                    <a:p>
                      <a:pPr algn="l">
                        <a:lnSpc>
                          <a:spcPct val="107000"/>
                        </a:lnSpc>
                        <a:spcAft>
                          <a:spcPts val="0"/>
                        </a:spcAft>
                      </a:pPr>
                      <a:r>
                        <a:rPr lang="fr-FR" sz="1100">
                          <a:solidFill>
                            <a:sysClr val="windowText" lastClr="000000"/>
                          </a:solidFill>
                          <a:effectLst/>
                        </a:rPr>
                        <a:t>Adresse :</a:t>
                      </a:r>
                      <a:endParaRPr lang="fr-FR" sz="110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6917" marR="46917"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a:lnSpc>
                          <a:spcPct val="107000"/>
                        </a:lnSpc>
                        <a:spcAft>
                          <a:spcPts val="0"/>
                        </a:spcAft>
                      </a:pPr>
                      <a:r>
                        <a:rPr lang="fr-FR" sz="1100">
                          <a:solidFill>
                            <a:sysClr val="windowText" lastClr="000000"/>
                          </a:solidFill>
                          <a:effectLst/>
                        </a:rPr>
                        <a:t>11 rue de la Toussaint</a:t>
                      </a:r>
                    </a:p>
                    <a:p>
                      <a:pPr algn="l">
                        <a:lnSpc>
                          <a:spcPct val="107000"/>
                        </a:lnSpc>
                        <a:spcAft>
                          <a:spcPts val="0"/>
                        </a:spcAft>
                      </a:pPr>
                      <a:r>
                        <a:rPr lang="fr-FR" sz="1100">
                          <a:solidFill>
                            <a:sysClr val="windowText" lastClr="000000"/>
                          </a:solidFill>
                          <a:effectLst/>
                        </a:rPr>
                        <a:t>67081 STRASBOURG</a:t>
                      </a:r>
                      <a:endParaRPr lang="fr-FR" sz="110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6917" marR="46917"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91140087"/>
                  </a:ext>
                </a:extLst>
              </a:tr>
              <a:tr h="162550">
                <a:tc>
                  <a:txBody>
                    <a:bodyPr/>
                    <a:lstStyle/>
                    <a:p>
                      <a:pPr algn="l">
                        <a:lnSpc>
                          <a:spcPct val="107000"/>
                        </a:lnSpc>
                        <a:spcAft>
                          <a:spcPts val="0"/>
                        </a:spcAft>
                      </a:pPr>
                      <a:r>
                        <a:rPr lang="fr-FR" sz="1100">
                          <a:solidFill>
                            <a:sysClr val="windowText" lastClr="000000"/>
                          </a:solidFill>
                          <a:effectLst/>
                        </a:rPr>
                        <a:t> </a:t>
                      </a:r>
                      <a:endParaRPr lang="fr-FR" sz="110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6917" marR="46917"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a:lnSpc>
                          <a:spcPct val="107000"/>
                        </a:lnSpc>
                        <a:spcAft>
                          <a:spcPts val="0"/>
                        </a:spcAft>
                      </a:pPr>
                      <a:r>
                        <a:rPr lang="fr-FR" sz="1100" dirty="0">
                          <a:solidFill>
                            <a:sysClr val="windowText" lastClr="000000"/>
                          </a:solidFill>
                          <a:effectLst/>
                        </a:rPr>
                        <a:t> </a:t>
                      </a:r>
                      <a:endParaRPr lang="fr-FR" sz="1100" dirty="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6917" marR="46917"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542802344"/>
                  </a:ext>
                </a:extLst>
              </a:tr>
              <a:tr h="162550">
                <a:tc>
                  <a:txBody>
                    <a:bodyPr/>
                    <a:lstStyle/>
                    <a:p>
                      <a:pPr algn="l">
                        <a:lnSpc>
                          <a:spcPct val="107000"/>
                        </a:lnSpc>
                        <a:spcAft>
                          <a:spcPts val="0"/>
                        </a:spcAft>
                      </a:pPr>
                      <a:r>
                        <a:rPr lang="fr-FR" sz="1100">
                          <a:solidFill>
                            <a:sysClr val="windowText" lastClr="000000"/>
                          </a:solidFill>
                          <a:effectLst/>
                        </a:rPr>
                        <a:t>Accueil téléphonique :</a:t>
                      </a:r>
                      <a:endParaRPr lang="fr-FR" sz="110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6917" marR="46917"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a:lnSpc>
                          <a:spcPct val="107000"/>
                        </a:lnSpc>
                        <a:spcAft>
                          <a:spcPts val="0"/>
                        </a:spcAft>
                      </a:pPr>
                      <a:r>
                        <a:rPr lang="fr-FR" sz="1100">
                          <a:solidFill>
                            <a:sysClr val="windowText" lastClr="000000"/>
                          </a:solidFill>
                          <a:effectLst/>
                        </a:rPr>
                        <a:t>03 88 21 75 11 </a:t>
                      </a:r>
                      <a:endParaRPr lang="fr-FR" sz="110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6917" marR="46917"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633578660"/>
                  </a:ext>
                </a:extLst>
              </a:tr>
              <a:tr h="162550">
                <a:tc>
                  <a:txBody>
                    <a:bodyPr/>
                    <a:lstStyle/>
                    <a:p>
                      <a:pPr algn="l">
                        <a:lnSpc>
                          <a:spcPct val="107000"/>
                        </a:lnSpc>
                        <a:spcAft>
                          <a:spcPts val="0"/>
                        </a:spcAft>
                      </a:pPr>
                      <a:r>
                        <a:rPr lang="fr-FR" sz="1100">
                          <a:solidFill>
                            <a:sysClr val="windowText" lastClr="000000"/>
                          </a:solidFill>
                          <a:effectLst/>
                        </a:rPr>
                        <a:t> </a:t>
                      </a:r>
                      <a:endParaRPr lang="fr-FR" sz="110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6917" marR="46917"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a:lnSpc>
                          <a:spcPct val="107000"/>
                        </a:lnSpc>
                        <a:spcAft>
                          <a:spcPts val="0"/>
                        </a:spcAft>
                      </a:pPr>
                      <a:r>
                        <a:rPr lang="fr-FR" sz="1100" dirty="0">
                          <a:solidFill>
                            <a:sysClr val="windowText" lastClr="000000"/>
                          </a:solidFill>
                          <a:effectLst/>
                        </a:rPr>
                        <a:t>9-12h et 13h30-17h (sauf vendredi après-midi)</a:t>
                      </a:r>
                      <a:endParaRPr lang="fr-FR" sz="1100" dirty="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6917" marR="46917"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447061503"/>
                  </a:ext>
                </a:extLst>
              </a:tr>
              <a:tr h="162550">
                <a:tc>
                  <a:txBody>
                    <a:bodyPr/>
                    <a:lstStyle/>
                    <a:p>
                      <a:pPr algn="l">
                        <a:lnSpc>
                          <a:spcPct val="107000"/>
                        </a:lnSpc>
                        <a:spcAft>
                          <a:spcPts val="0"/>
                        </a:spcAft>
                      </a:pPr>
                      <a:r>
                        <a:rPr lang="fr-FR" sz="1100">
                          <a:solidFill>
                            <a:sysClr val="windowText" lastClr="000000"/>
                          </a:solidFill>
                          <a:effectLst/>
                        </a:rPr>
                        <a:t> </a:t>
                      </a:r>
                      <a:endParaRPr lang="fr-FR" sz="110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6917" marR="46917"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a:lnSpc>
                          <a:spcPct val="107000"/>
                        </a:lnSpc>
                        <a:spcAft>
                          <a:spcPts val="0"/>
                        </a:spcAft>
                      </a:pPr>
                      <a:r>
                        <a:rPr lang="fr-FR" sz="1100">
                          <a:solidFill>
                            <a:sysClr val="windowText" lastClr="000000"/>
                          </a:solidFill>
                          <a:effectLst/>
                        </a:rPr>
                        <a:t> </a:t>
                      </a:r>
                      <a:endParaRPr lang="fr-FR" sz="110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6917" marR="46917"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139806431"/>
                  </a:ext>
                </a:extLst>
              </a:tr>
              <a:tr h="162550">
                <a:tc>
                  <a:txBody>
                    <a:bodyPr/>
                    <a:lstStyle/>
                    <a:p>
                      <a:pPr algn="l">
                        <a:lnSpc>
                          <a:spcPct val="107000"/>
                        </a:lnSpc>
                        <a:spcAft>
                          <a:spcPts val="0"/>
                        </a:spcAft>
                      </a:pPr>
                      <a:r>
                        <a:rPr lang="fr-FR" sz="1100">
                          <a:solidFill>
                            <a:sysClr val="windowText" lastClr="000000"/>
                          </a:solidFill>
                          <a:effectLst/>
                        </a:rPr>
                        <a:t>Email secrétariat :</a:t>
                      </a:r>
                      <a:endParaRPr lang="fr-FR" sz="110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6917" marR="46917"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a:lnSpc>
                          <a:spcPct val="107000"/>
                        </a:lnSpc>
                        <a:spcAft>
                          <a:spcPts val="0"/>
                        </a:spcAft>
                      </a:pPr>
                      <a:r>
                        <a:rPr lang="fr-FR" sz="1100">
                          <a:solidFill>
                            <a:sysClr val="windowText" lastClr="000000"/>
                          </a:solidFill>
                          <a:effectLst/>
                        </a:rPr>
                        <a:t>secr.douleur.to@ghsv.org</a:t>
                      </a:r>
                      <a:endParaRPr lang="fr-FR" sz="110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6917" marR="46917"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983931859"/>
                  </a:ext>
                </a:extLst>
              </a:tr>
              <a:tr h="162550">
                <a:tc>
                  <a:txBody>
                    <a:bodyPr/>
                    <a:lstStyle/>
                    <a:p>
                      <a:pPr algn="l">
                        <a:lnSpc>
                          <a:spcPct val="107000"/>
                        </a:lnSpc>
                        <a:spcAft>
                          <a:spcPts val="0"/>
                        </a:spcAft>
                      </a:pPr>
                      <a:r>
                        <a:rPr lang="fr-FR" sz="1100">
                          <a:solidFill>
                            <a:sysClr val="windowText" lastClr="000000"/>
                          </a:solidFill>
                          <a:effectLst/>
                        </a:rPr>
                        <a:t> </a:t>
                      </a:r>
                      <a:endParaRPr lang="fr-FR" sz="110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6917" marR="46917"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a:lnSpc>
                          <a:spcPct val="107000"/>
                        </a:lnSpc>
                        <a:spcAft>
                          <a:spcPts val="0"/>
                        </a:spcAft>
                      </a:pPr>
                      <a:r>
                        <a:rPr lang="fr-FR" sz="1100">
                          <a:solidFill>
                            <a:sysClr val="windowText" lastClr="000000"/>
                          </a:solidFill>
                          <a:effectLst/>
                        </a:rPr>
                        <a:t> </a:t>
                      </a:r>
                      <a:endParaRPr lang="fr-FR" sz="110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6917" marR="46917"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71487398"/>
                  </a:ext>
                </a:extLst>
              </a:tr>
              <a:tr h="162550">
                <a:tc>
                  <a:txBody>
                    <a:bodyPr/>
                    <a:lstStyle/>
                    <a:p>
                      <a:pPr algn="l">
                        <a:lnSpc>
                          <a:spcPct val="107000"/>
                        </a:lnSpc>
                        <a:spcAft>
                          <a:spcPts val="0"/>
                        </a:spcAft>
                      </a:pPr>
                      <a:endParaRPr lang="fr-FR" sz="110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6917" marR="46917"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a:lnSpc>
                          <a:spcPct val="107000"/>
                        </a:lnSpc>
                        <a:spcAft>
                          <a:spcPts val="0"/>
                        </a:spcAft>
                      </a:pPr>
                      <a:endParaRPr lang="fr-FR" sz="1100" dirty="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6917" marR="46917"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434010084"/>
                  </a:ext>
                </a:extLst>
              </a:tr>
            </a:tbl>
          </a:graphicData>
        </a:graphic>
      </p:graphicFrame>
      <p:graphicFrame>
        <p:nvGraphicFramePr>
          <p:cNvPr id="15" name="Tableau 14"/>
          <p:cNvGraphicFramePr>
            <a:graphicFrameLocks noGrp="1"/>
          </p:cNvGraphicFramePr>
          <p:nvPr>
            <p:extLst>
              <p:ext uri="{D42A27DB-BD31-4B8C-83A1-F6EECF244321}">
                <p14:modId xmlns:p14="http://schemas.microsoft.com/office/powerpoint/2010/main" val="2165547919"/>
              </p:ext>
            </p:extLst>
          </p:nvPr>
        </p:nvGraphicFramePr>
        <p:xfrm>
          <a:off x="6949767" y="700785"/>
          <a:ext cx="4195185" cy="5414264"/>
        </p:xfrm>
        <a:graphic>
          <a:graphicData uri="http://schemas.openxmlformats.org/drawingml/2006/table">
            <a:tbl>
              <a:tblPr firstRow="1" firstCol="1" bandRow="1">
                <a:tableStyleId>{5C22544A-7EE6-4342-B048-85BDC9FD1C3A}</a:tableStyleId>
              </a:tblPr>
              <a:tblGrid>
                <a:gridCol w="1406822">
                  <a:extLst>
                    <a:ext uri="{9D8B030D-6E8A-4147-A177-3AD203B41FA5}">
                      <a16:colId xmlns:a16="http://schemas.microsoft.com/office/drawing/2014/main" val="1983206972"/>
                    </a:ext>
                  </a:extLst>
                </a:gridCol>
                <a:gridCol w="2788363">
                  <a:extLst>
                    <a:ext uri="{9D8B030D-6E8A-4147-A177-3AD203B41FA5}">
                      <a16:colId xmlns:a16="http://schemas.microsoft.com/office/drawing/2014/main" val="3930673328"/>
                    </a:ext>
                  </a:extLst>
                </a:gridCol>
              </a:tblGrid>
              <a:tr h="235375">
                <a:tc gridSpan="2">
                  <a:txBody>
                    <a:bodyPr/>
                    <a:lstStyle/>
                    <a:p>
                      <a:pPr algn="l">
                        <a:lnSpc>
                          <a:spcPct val="107000"/>
                        </a:lnSpc>
                        <a:spcAft>
                          <a:spcPts val="0"/>
                        </a:spcAft>
                      </a:pPr>
                      <a:r>
                        <a:rPr lang="fr-FR" sz="1400">
                          <a:solidFill>
                            <a:sysClr val="windowText" lastClr="000000"/>
                          </a:solidFill>
                          <a:effectLst/>
                        </a:rPr>
                        <a:t>Ressources interventionnelles disponibles</a:t>
                      </a:r>
                      <a:endParaRPr lang="fr-FR" sz="140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6348" marR="56348" marT="0" marB="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hMerge="1">
                  <a:txBody>
                    <a:bodyPr/>
                    <a:lstStyle/>
                    <a:p>
                      <a:endParaRPr lang="fr-FR"/>
                    </a:p>
                  </a:txBody>
                  <a:tcPr/>
                </a:tc>
                <a:extLst>
                  <a:ext uri="{0D108BD9-81ED-4DB2-BD59-A6C34878D82A}">
                    <a16:rowId xmlns:a16="http://schemas.microsoft.com/office/drawing/2014/main" val="4174859301"/>
                  </a:ext>
                </a:extLst>
              </a:tr>
              <a:tr h="184960">
                <a:tc>
                  <a:txBody>
                    <a:bodyPr/>
                    <a:lstStyle/>
                    <a:p>
                      <a:pPr algn="l">
                        <a:lnSpc>
                          <a:spcPct val="107000"/>
                        </a:lnSpc>
                        <a:spcAft>
                          <a:spcPts val="0"/>
                        </a:spcAft>
                      </a:pPr>
                      <a:r>
                        <a:rPr lang="fr-FR" sz="1100">
                          <a:solidFill>
                            <a:sysClr val="windowText" lastClr="000000"/>
                          </a:solidFill>
                          <a:effectLst/>
                        </a:rPr>
                        <a:t>Anesthésie :</a:t>
                      </a:r>
                      <a:endParaRPr lang="fr-FR" sz="110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6348" marR="56348" marT="0" marB="0">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algn="l">
                        <a:lnSpc>
                          <a:spcPct val="107000"/>
                        </a:lnSpc>
                        <a:spcAft>
                          <a:spcPts val="0"/>
                        </a:spcAft>
                      </a:pPr>
                      <a:r>
                        <a:rPr lang="fr-FR" sz="1100">
                          <a:solidFill>
                            <a:sysClr val="windowText" lastClr="000000"/>
                          </a:solidFill>
                          <a:effectLst/>
                        </a:rPr>
                        <a:t>Adressage </a:t>
                      </a:r>
                      <a:r>
                        <a:rPr lang="fr-FR" sz="1100">
                          <a:solidFill>
                            <a:sysClr val="windowText" lastClr="000000"/>
                          </a:solidFill>
                          <a:effectLst/>
                          <a:sym typeface="Wingdings" panose="05000000000000000000" pitchFamily="2" charset="2"/>
                        </a:rPr>
                        <a:t> HUS</a:t>
                      </a:r>
                      <a:endParaRPr lang="fr-FR" sz="110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6348" marR="56348" marT="0" marB="0">
                    <a:lnL w="12700" cmpd="sng">
                      <a:noFill/>
                    </a:lnL>
                    <a:lnR w="12700" cmpd="sng">
                      <a:noFill/>
                    </a:lnR>
                    <a:lnT w="381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21250642"/>
                  </a:ext>
                </a:extLst>
              </a:tr>
              <a:tr h="184960">
                <a:tc gridSpan="2">
                  <a:txBody>
                    <a:bodyPr/>
                    <a:lstStyle/>
                    <a:p>
                      <a:pPr algn="l">
                        <a:lnSpc>
                          <a:spcPct val="107000"/>
                        </a:lnSpc>
                        <a:spcAft>
                          <a:spcPts val="0"/>
                        </a:spcAft>
                      </a:pPr>
                      <a:r>
                        <a:rPr lang="fr-FR" sz="1100">
                          <a:solidFill>
                            <a:sysClr val="windowText" lastClr="000000"/>
                          </a:solidFill>
                          <a:effectLst/>
                        </a:rPr>
                        <a:t>Pour les blocs nerveux périphériques</a:t>
                      </a:r>
                      <a:endParaRPr lang="fr-FR" sz="110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6348" marR="56348"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hMerge="1">
                  <a:txBody>
                    <a:bodyPr/>
                    <a:lstStyle/>
                    <a:p>
                      <a:endParaRPr lang="fr-FR"/>
                    </a:p>
                  </a:txBody>
                  <a:tcPr/>
                </a:tc>
                <a:extLst>
                  <a:ext uri="{0D108BD9-81ED-4DB2-BD59-A6C34878D82A}">
                    <a16:rowId xmlns:a16="http://schemas.microsoft.com/office/drawing/2014/main" val="1506803051"/>
                  </a:ext>
                </a:extLst>
              </a:tr>
              <a:tr h="554882">
                <a:tc>
                  <a:txBody>
                    <a:bodyPr/>
                    <a:lstStyle/>
                    <a:p>
                      <a:pPr algn="l">
                        <a:lnSpc>
                          <a:spcPct val="107000"/>
                        </a:lnSpc>
                        <a:spcAft>
                          <a:spcPts val="0"/>
                        </a:spcAft>
                      </a:pPr>
                      <a:r>
                        <a:rPr lang="fr-FR" sz="1100">
                          <a:solidFill>
                            <a:sysClr val="windowText" lastClr="000000"/>
                          </a:solidFill>
                          <a:effectLst/>
                        </a:rPr>
                        <a:t> </a:t>
                      </a:r>
                      <a:endParaRPr lang="fr-FR" sz="110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6348" marR="56348"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a:lnSpc>
                          <a:spcPct val="107000"/>
                        </a:lnSpc>
                        <a:spcAft>
                          <a:spcPts val="0"/>
                        </a:spcAft>
                      </a:pPr>
                      <a:r>
                        <a:rPr lang="fr-FR" sz="1100">
                          <a:solidFill>
                            <a:sysClr val="windowText" lastClr="000000"/>
                          </a:solidFill>
                          <a:effectLst/>
                        </a:rPr>
                        <a:t>Injections itératives;</a:t>
                      </a:r>
                    </a:p>
                    <a:p>
                      <a:pPr algn="l">
                        <a:lnSpc>
                          <a:spcPct val="107000"/>
                        </a:lnSpc>
                        <a:spcAft>
                          <a:spcPts val="0"/>
                        </a:spcAft>
                      </a:pPr>
                      <a:r>
                        <a:rPr lang="fr-FR" sz="1100">
                          <a:solidFill>
                            <a:sysClr val="windowText" lastClr="000000"/>
                          </a:solidFill>
                          <a:effectLst/>
                        </a:rPr>
                        <a:t>Cathéter à demeure;</a:t>
                      </a:r>
                    </a:p>
                    <a:p>
                      <a:pPr algn="l">
                        <a:lnSpc>
                          <a:spcPct val="107000"/>
                        </a:lnSpc>
                        <a:spcAft>
                          <a:spcPts val="0"/>
                        </a:spcAft>
                      </a:pPr>
                      <a:r>
                        <a:rPr lang="fr-FR" sz="1100">
                          <a:solidFill>
                            <a:sysClr val="windowText" lastClr="000000"/>
                          </a:solidFill>
                          <a:effectLst/>
                        </a:rPr>
                        <a:t> </a:t>
                      </a:r>
                      <a:endParaRPr lang="fr-FR" sz="110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6348" marR="56348"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341384424"/>
                  </a:ext>
                </a:extLst>
              </a:tr>
              <a:tr h="184960">
                <a:tc>
                  <a:txBody>
                    <a:bodyPr/>
                    <a:lstStyle/>
                    <a:p>
                      <a:pPr algn="l">
                        <a:lnSpc>
                          <a:spcPct val="107000"/>
                        </a:lnSpc>
                        <a:spcAft>
                          <a:spcPts val="0"/>
                        </a:spcAft>
                      </a:pPr>
                      <a:r>
                        <a:rPr lang="fr-FR" sz="1100">
                          <a:solidFill>
                            <a:sysClr val="windowText" lastClr="000000"/>
                          </a:solidFill>
                          <a:effectLst/>
                        </a:rPr>
                        <a:t> </a:t>
                      </a:r>
                      <a:endParaRPr lang="fr-FR" sz="110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6348" marR="56348"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a:lnSpc>
                          <a:spcPct val="107000"/>
                        </a:lnSpc>
                        <a:spcAft>
                          <a:spcPts val="0"/>
                        </a:spcAft>
                      </a:pPr>
                      <a:r>
                        <a:rPr lang="fr-FR" sz="1100">
                          <a:solidFill>
                            <a:sysClr val="windowText" lastClr="000000"/>
                          </a:solidFill>
                          <a:effectLst/>
                        </a:rPr>
                        <a:t> </a:t>
                      </a:r>
                      <a:endParaRPr lang="fr-FR" sz="110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6348" marR="56348"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946597939"/>
                  </a:ext>
                </a:extLst>
              </a:tr>
              <a:tr h="184960">
                <a:tc gridSpan="2">
                  <a:txBody>
                    <a:bodyPr/>
                    <a:lstStyle/>
                    <a:p>
                      <a:pPr algn="l">
                        <a:lnSpc>
                          <a:spcPct val="107000"/>
                        </a:lnSpc>
                        <a:spcAft>
                          <a:spcPts val="0"/>
                        </a:spcAft>
                      </a:pPr>
                      <a:r>
                        <a:rPr lang="fr-FR" sz="1100" dirty="0">
                          <a:solidFill>
                            <a:sysClr val="windowText" lastClr="000000"/>
                          </a:solidFill>
                          <a:effectLst/>
                        </a:rPr>
                        <a:t>Pour l’analgésie périmédullaire</a:t>
                      </a:r>
                      <a:endParaRPr lang="fr-FR" sz="1100" dirty="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6348" marR="56348"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hMerge="1">
                  <a:txBody>
                    <a:bodyPr/>
                    <a:lstStyle/>
                    <a:p>
                      <a:endParaRPr lang="fr-FR"/>
                    </a:p>
                  </a:txBody>
                  <a:tcPr/>
                </a:tc>
                <a:extLst>
                  <a:ext uri="{0D108BD9-81ED-4DB2-BD59-A6C34878D82A}">
                    <a16:rowId xmlns:a16="http://schemas.microsoft.com/office/drawing/2014/main" val="1061569662"/>
                  </a:ext>
                </a:extLst>
              </a:tr>
              <a:tr h="554882">
                <a:tc>
                  <a:txBody>
                    <a:bodyPr/>
                    <a:lstStyle/>
                    <a:p>
                      <a:pPr algn="l">
                        <a:lnSpc>
                          <a:spcPct val="107000"/>
                        </a:lnSpc>
                        <a:spcAft>
                          <a:spcPts val="0"/>
                        </a:spcAft>
                      </a:pPr>
                      <a:r>
                        <a:rPr lang="fr-FR" sz="1100">
                          <a:solidFill>
                            <a:sysClr val="windowText" lastClr="000000"/>
                          </a:solidFill>
                          <a:effectLst/>
                        </a:rPr>
                        <a:t> </a:t>
                      </a:r>
                      <a:endParaRPr lang="fr-FR" sz="110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6348" marR="56348"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a:lnSpc>
                          <a:spcPct val="107000"/>
                        </a:lnSpc>
                        <a:spcAft>
                          <a:spcPts val="0"/>
                        </a:spcAft>
                      </a:pPr>
                      <a:r>
                        <a:rPr lang="fr-FR" sz="1100" dirty="0">
                          <a:solidFill>
                            <a:sysClr val="windowText" lastClr="000000"/>
                          </a:solidFill>
                          <a:effectLst/>
                        </a:rPr>
                        <a:t>Péridurale avec cathéter à demeure; </a:t>
                      </a:r>
                    </a:p>
                    <a:p>
                      <a:pPr algn="l">
                        <a:lnSpc>
                          <a:spcPct val="107000"/>
                        </a:lnSpc>
                        <a:spcAft>
                          <a:spcPts val="0"/>
                        </a:spcAft>
                      </a:pPr>
                      <a:r>
                        <a:rPr lang="fr-FR" sz="1100" dirty="0">
                          <a:solidFill>
                            <a:sysClr val="windowText" lastClr="000000"/>
                          </a:solidFill>
                          <a:effectLst/>
                        </a:rPr>
                        <a:t>Cathéter intrathécal relié à une pompe </a:t>
                      </a:r>
                      <a:endParaRPr lang="fr-FR" sz="1100" dirty="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6348" marR="56348"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63191618"/>
                  </a:ext>
                </a:extLst>
              </a:tr>
              <a:tr h="184960">
                <a:tc>
                  <a:txBody>
                    <a:bodyPr/>
                    <a:lstStyle/>
                    <a:p>
                      <a:pPr algn="l">
                        <a:lnSpc>
                          <a:spcPct val="107000"/>
                        </a:lnSpc>
                        <a:spcAft>
                          <a:spcPts val="0"/>
                        </a:spcAft>
                      </a:pPr>
                      <a:r>
                        <a:rPr lang="fr-FR" sz="1100">
                          <a:solidFill>
                            <a:sysClr val="windowText" lastClr="000000"/>
                          </a:solidFill>
                          <a:effectLst/>
                        </a:rPr>
                        <a:t> </a:t>
                      </a:r>
                      <a:endParaRPr lang="fr-FR" sz="110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6348" marR="56348"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a:lnSpc>
                          <a:spcPct val="107000"/>
                        </a:lnSpc>
                        <a:spcAft>
                          <a:spcPts val="0"/>
                        </a:spcAft>
                      </a:pPr>
                      <a:r>
                        <a:rPr lang="fr-FR" sz="1100">
                          <a:solidFill>
                            <a:sysClr val="windowText" lastClr="000000"/>
                          </a:solidFill>
                          <a:effectLst/>
                        </a:rPr>
                        <a:t> </a:t>
                      </a:r>
                      <a:endParaRPr lang="fr-FR" sz="110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6348" marR="56348"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226293240"/>
                  </a:ext>
                </a:extLst>
              </a:tr>
              <a:tr h="369921">
                <a:tc gridSpan="2">
                  <a:txBody>
                    <a:bodyPr/>
                    <a:lstStyle/>
                    <a:p>
                      <a:pPr algn="l">
                        <a:lnSpc>
                          <a:spcPct val="107000"/>
                        </a:lnSpc>
                        <a:spcAft>
                          <a:spcPts val="0"/>
                        </a:spcAft>
                      </a:pPr>
                      <a:r>
                        <a:rPr lang="fr-FR" sz="1100" dirty="0">
                          <a:solidFill>
                            <a:sysClr val="windowText" lastClr="000000"/>
                          </a:solidFill>
                          <a:effectLst/>
                        </a:rPr>
                        <a:t>Suivi et gestion des dispositifs à demeure (cathéter périnerveux ou péridural, pompe intrathécale)</a:t>
                      </a:r>
                      <a:endParaRPr lang="fr-FR" sz="1100" dirty="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6348" marR="56348"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hMerge="1">
                  <a:txBody>
                    <a:bodyPr/>
                    <a:lstStyle/>
                    <a:p>
                      <a:endParaRPr lang="fr-FR"/>
                    </a:p>
                  </a:txBody>
                  <a:tcPr/>
                </a:tc>
                <a:extLst>
                  <a:ext uri="{0D108BD9-81ED-4DB2-BD59-A6C34878D82A}">
                    <a16:rowId xmlns:a16="http://schemas.microsoft.com/office/drawing/2014/main" val="347231069"/>
                  </a:ext>
                </a:extLst>
              </a:tr>
              <a:tr h="184960">
                <a:tc>
                  <a:txBody>
                    <a:bodyPr/>
                    <a:lstStyle/>
                    <a:p>
                      <a:pPr algn="l">
                        <a:lnSpc>
                          <a:spcPct val="107000"/>
                        </a:lnSpc>
                        <a:spcAft>
                          <a:spcPts val="0"/>
                        </a:spcAft>
                      </a:pPr>
                      <a:r>
                        <a:rPr lang="fr-FR" sz="1100">
                          <a:solidFill>
                            <a:sysClr val="windowText" lastClr="000000"/>
                          </a:solidFill>
                          <a:effectLst/>
                        </a:rPr>
                        <a:t> </a:t>
                      </a:r>
                      <a:endParaRPr lang="fr-FR" sz="110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6348" marR="56348"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a:lnSpc>
                          <a:spcPct val="107000"/>
                        </a:lnSpc>
                        <a:spcAft>
                          <a:spcPts val="0"/>
                        </a:spcAft>
                      </a:pPr>
                      <a:r>
                        <a:rPr lang="fr-FR" sz="1100">
                          <a:solidFill>
                            <a:sysClr val="windowText" lastClr="000000"/>
                          </a:solidFill>
                          <a:effectLst/>
                        </a:rPr>
                        <a:t>Non</a:t>
                      </a:r>
                      <a:endParaRPr lang="fr-FR" sz="110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6348" marR="56348"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417199389"/>
                  </a:ext>
                </a:extLst>
              </a:tr>
              <a:tr h="184960">
                <a:tc>
                  <a:txBody>
                    <a:bodyPr/>
                    <a:lstStyle/>
                    <a:p>
                      <a:pPr algn="l">
                        <a:lnSpc>
                          <a:spcPct val="107000"/>
                        </a:lnSpc>
                        <a:spcAft>
                          <a:spcPts val="0"/>
                        </a:spcAft>
                      </a:pPr>
                      <a:r>
                        <a:rPr lang="fr-FR" sz="1100">
                          <a:solidFill>
                            <a:sysClr val="windowText" lastClr="000000"/>
                          </a:solidFill>
                          <a:effectLst/>
                        </a:rPr>
                        <a:t> </a:t>
                      </a:r>
                      <a:endParaRPr lang="fr-FR" sz="110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6348" marR="56348"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a:lnSpc>
                          <a:spcPct val="107000"/>
                        </a:lnSpc>
                        <a:spcAft>
                          <a:spcPts val="0"/>
                        </a:spcAft>
                      </a:pPr>
                      <a:r>
                        <a:rPr lang="fr-FR" sz="1100">
                          <a:solidFill>
                            <a:sysClr val="windowText" lastClr="000000"/>
                          </a:solidFill>
                          <a:effectLst/>
                        </a:rPr>
                        <a:t> </a:t>
                      </a:r>
                      <a:endParaRPr lang="fr-FR" sz="110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6348" marR="56348"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4250933444"/>
                  </a:ext>
                </a:extLst>
              </a:tr>
              <a:tr h="369921">
                <a:tc>
                  <a:txBody>
                    <a:bodyPr/>
                    <a:lstStyle/>
                    <a:p>
                      <a:pPr algn="l">
                        <a:lnSpc>
                          <a:spcPct val="107000"/>
                        </a:lnSpc>
                        <a:spcAft>
                          <a:spcPts val="0"/>
                        </a:spcAft>
                      </a:pPr>
                      <a:r>
                        <a:rPr lang="fr-FR" sz="1100">
                          <a:solidFill>
                            <a:sysClr val="windowText" lastClr="000000"/>
                          </a:solidFill>
                          <a:effectLst/>
                        </a:rPr>
                        <a:t>Radiologie interventionnelle :</a:t>
                      </a:r>
                      <a:endParaRPr lang="fr-FR" sz="110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6348" marR="56348"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a:lnSpc>
                          <a:spcPct val="107000"/>
                        </a:lnSpc>
                        <a:spcAft>
                          <a:spcPts val="0"/>
                        </a:spcAft>
                      </a:pPr>
                      <a:r>
                        <a:rPr lang="fr-FR" sz="1100" dirty="0">
                          <a:solidFill>
                            <a:sysClr val="windowText" lastClr="000000"/>
                          </a:solidFill>
                          <a:effectLst/>
                        </a:rPr>
                        <a:t>Adressage </a:t>
                      </a:r>
                      <a:r>
                        <a:rPr lang="fr-FR" sz="1100" dirty="0">
                          <a:solidFill>
                            <a:sysClr val="windowText" lastClr="000000"/>
                          </a:solidFill>
                          <a:effectLst/>
                          <a:sym typeface="Wingdings" panose="05000000000000000000" pitchFamily="2" charset="2"/>
                        </a:rPr>
                        <a:t> HUS et Clinique Rhéna</a:t>
                      </a:r>
                      <a:r>
                        <a:rPr lang="fr-FR" sz="1100" dirty="0">
                          <a:solidFill>
                            <a:sysClr val="windowText" lastClr="000000"/>
                          </a:solidFill>
                          <a:effectLst/>
                        </a:rPr>
                        <a:t> </a:t>
                      </a:r>
                      <a:endParaRPr lang="fr-FR" sz="1100" dirty="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6348" marR="56348"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856646756"/>
                  </a:ext>
                </a:extLst>
              </a:tr>
              <a:tr h="1294723">
                <a:tc>
                  <a:txBody>
                    <a:bodyPr/>
                    <a:lstStyle/>
                    <a:p>
                      <a:pPr algn="l">
                        <a:lnSpc>
                          <a:spcPct val="107000"/>
                        </a:lnSpc>
                        <a:spcAft>
                          <a:spcPts val="0"/>
                        </a:spcAft>
                      </a:pPr>
                      <a:r>
                        <a:rPr lang="fr-FR" sz="1100">
                          <a:solidFill>
                            <a:sysClr val="windowText" lastClr="000000"/>
                          </a:solidFill>
                          <a:effectLst/>
                        </a:rPr>
                        <a:t> </a:t>
                      </a:r>
                      <a:endParaRPr lang="fr-FR" sz="110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6348" marR="56348"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a:lnSpc>
                          <a:spcPct val="107000"/>
                        </a:lnSpc>
                        <a:spcAft>
                          <a:spcPts val="0"/>
                        </a:spcAft>
                      </a:pPr>
                      <a:r>
                        <a:rPr lang="fr-FR" sz="1100" dirty="0">
                          <a:solidFill>
                            <a:sysClr val="windowText" lastClr="000000"/>
                          </a:solidFill>
                          <a:effectLst/>
                        </a:rPr>
                        <a:t>Alcoolisation/phénolisation des plexus sympathique (cœliaque, hypogastrique, impar);</a:t>
                      </a:r>
                    </a:p>
                    <a:p>
                      <a:pPr algn="l">
                        <a:lnSpc>
                          <a:spcPct val="107000"/>
                        </a:lnSpc>
                        <a:spcAft>
                          <a:spcPts val="0"/>
                        </a:spcAft>
                      </a:pPr>
                      <a:r>
                        <a:rPr lang="fr-FR" sz="1100" dirty="0">
                          <a:solidFill>
                            <a:sysClr val="windowText" lastClr="000000"/>
                          </a:solidFill>
                          <a:effectLst/>
                        </a:rPr>
                        <a:t>Embolisation/ chimio-embolisation;</a:t>
                      </a:r>
                    </a:p>
                    <a:p>
                      <a:pPr algn="l">
                        <a:lnSpc>
                          <a:spcPct val="107000"/>
                        </a:lnSpc>
                        <a:spcAft>
                          <a:spcPts val="0"/>
                        </a:spcAft>
                      </a:pPr>
                      <a:r>
                        <a:rPr lang="fr-FR" sz="1100" dirty="0">
                          <a:solidFill>
                            <a:sysClr val="windowText" lastClr="000000"/>
                          </a:solidFill>
                          <a:effectLst/>
                        </a:rPr>
                        <a:t>Radiofréquence;</a:t>
                      </a:r>
                    </a:p>
                    <a:p>
                      <a:pPr algn="l">
                        <a:lnSpc>
                          <a:spcPct val="107000"/>
                        </a:lnSpc>
                        <a:spcAft>
                          <a:spcPts val="0"/>
                        </a:spcAft>
                      </a:pPr>
                      <a:r>
                        <a:rPr lang="fr-FR" sz="1100" dirty="0">
                          <a:solidFill>
                            <a:sysClr val="windowText" lastClr="000000"/>
                          </a:solidFill>
                          <a:effectLst/>
                        </a:rPr>
                        <a:t>Cryothérapie;</a:t>
                      </a:r>
                    </a:p>
                    <a:p>
                      <a:pPr algn="l">
                        <a:lnSpc>
                          <a:spcPct val="107000"/>
                        </a:lnSpc>
                        <a:spcAft>
                          <a:spcPts val="0"/>
                        </a:spcAft>
                      </a:pPr>
                      <a:r>
                        <a:rPr lang="fr-FR" sz="1100" dirty="0">
                          <a:solidFill>
                            <a:sysClr val="windowText" lastClr="000000"/>
                          </a:solidFill>
                          <a:effectLst/>
                        </a:rPr>
                        <a:t>Cimentoplastie</a:t>
                      </a:r>
                      <a:endParaRPr lang="fr-FR" sz="1100" dirty="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6348" marR="56348"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207613333"/>
                  </a:ext>
                </a:extLst>
              </a:tr>
              <a:tr h="184960">
                <a:tc>
                  <a:txBody>
                    <a:bodyPr/>
                    <a:lstStyle/>
                    <a:p>
                      <a:pPr algn="l">
                        <a:lnSpc>
                          <a:spcPct val="107000"/>
                        </a:lnSpc>
                        <a:spcAft>
                          <a:spcPts val="0"/>
                        </a:spcAft>
                      </a:pPr>
                      <a:r>
                        <a:rPr lang="fr-FR" sz="1100" dirty="0">
                          <a:solidFill>
                            <a:sysClr val="windowText" lastClr="000000"/>
                          </a:solidFill>
                          <a:effectLst/>
                        </a:rPr>
                        <a:t> </a:t>
                      </a:r>
                      <a:endParaRPr lang="fr-FR" sz="1100" dirty="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6348" marR="56348"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a:lnSpc>
                          <a:spcPct val="107000"/>
                        </a:lnSpc>
                        <a:spcAft>
                          <a:spcPts val="0"/>
                        </a:spcAft>
                      </a:pPr>
                      <a:r>
                        <a:rPr lang="fr-FR" sz="1100" dirty="0">
                          <a:solidFill>
                            <a:sysClr val="windowText" lastClr="000000"/>
                          </a:solidFill>
                          <a:effectLst/>
                        </a:rPr>
                        <a:t> </a:t>
                      </a:r>
                      <a:endParaRPr lang="fr-FR" sz="1100" dirty="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6348" marR="56348"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673579406"/>
                  </a:ext>
                </a:extLst>
              </a:tr>
              <a:tr h="184960">
                <a:tc>
                  <a:txBody>
                    <a:bodyPr/>
                    <a:lstStyle/>
                    <a:p>
                      <a:pPr algn="l">
                        <a:lnSpc>
                          <a:spcPct val="107000"/>
                        </a:lnSpc>
                        <a:spcAft>
                          <a:spcPts val="0"/>
                        </a:spcAft>
                      </a:pPr>
                      <a:r>
                        <a:rPr lang="fr-FR" sz="1100" dirty="0">
                          <a:solidFill>
                            <a:sysClr val="windowText" lastClr="000000"/>
                          </a:solidFill>
                          <a:effectLst/>
                        </a:rPr>
                        <a:t>Chirurgie :</a:t>
                      </a:r>
                      <a:endParaRPr lang="fr-FR" sz="1100" dirty="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6348" marR="56348"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a:lnSpc>
                          <a:spcPct val="107000"/>
                        </a:lnSpc>
                        <a:spcAft>
                          <a:spcPts val="0"/>
                        </a:spcAft>
                      </a:pPr>
                      <a:r>
                        <a:rPr lang="fr-FR" sz="1100" dirty="0">
                          <a:solidFill>
                            <a:sysClr val="windowText" lastClr="000000"/>
                          </a:solidFill>
                          <a:effectLst/>
                        </a:rPr>
                        <a:t>Adressage </a:t>
                      </a:r>
                      <a:r>
                        <a:rPr lang="fr-FR" sz="1100" dirty="0">
                          <a:solidFill>
                            <a:sysClr val="windowText" lastClr="000000"/>
                          </a:solidFill>
                          <a:effectLst/>
                          <a:sym typeface="Wingdings" panose="05000000000000000000" pitchFamily="2" charset="2"/>
                        </a:rPr>
                        <a:t> HUS</a:t>
                      </a:r>
                      <a:endParaRPr lang="fr-FR" sz="1100" dirty="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6348" marR="56348"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505138720"/>
                  </a:ext>
                </a:extLst>
              </a:tr>
              <a:tr h="184960">
                <a:tc>
                  <a:txBody>
                    <a:bodyPr/>
                    <a:lstStyle/>
                    <a:p>
                      <a:pPr algn="l">
                        <a:lnSpc>
                          <a:spcPct val="107000"/>
                        </a:lnSpc>
                        <a:spcAft>
                          <a:spcPts val="0"/>
                        </a:spcAft>
                      </a:pPr>
                      <a:r>
                        <a:rPr lang="fr-FR" sz="1100" dirty="0">
                          <a:solidFill>
                            <a:sysClr val="windowText" lastClr="000000"/>
                          </a:solidFill>
                          <a:effectLst/>
                        </a:rPr>
                        <a:t> </a:t>
                      </a:r>
                      <a:endParaRPr lang="fr-FR" sz="1100" dirty="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6348" marR="56348"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a:lnSpc>
                          <a:spcPct val="107000"/>
                        </a:lnSpc>
                        <a:spcAft>
                          <a:spcPts val="0"/>
                        </a:spcAft>
                      </a:pPr>
                      <a:r>
                        <a:rPr lang="fr-FR" sz="1100" dirty="0">
                          <a:solidFill>
                            <a:sysClr val="windowText" lastClr="000000"/>
                          </a:solidFill>
                          <a:effectLst/>
                        </a:rPr>
                        <a:t>Cordotomie</a:t>
                      </a:r>
                      <a:endParaRPr lang="fr-FR" sz="1100" dirty="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6348" marR="56348"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904628013"/>
                  </a:ext>
                </a:extLst>
              </a:tr>
              <a:tr h="184960">
                <a:tc>
                  <a:txBody>
                    <a:bodyPr/>
                    <a:lstStyle/>
                    <a:p>
                      <a:pPr algn="l">
                        <a:lnSpc>
                          <a:spcPct val="107000"/>
                        </a:lnSpc>
                        <a:spcAft>
                          <a:spcPts val="0"/>
                        </a:spcAft>
                      </a:pPr>
                      <a:r>
                        <a:rPr lang="fr-FR" sz="1100" dirty="0">
                          <a:solidFill>
                            <a:sysClr val="windowText" lastClr="000000"/>
                          </a:solidFill>
                          <a:effectLst/>
                        </a:rPr>
                        <a:t> </a:t>
                      </a:r>
                      <a:endParaRPr lang="fr-FR" sz="1100" dirty="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6348" marR="56348"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a:lnSpc>
                          <a:spcPct val="107000"/>
                        </a:lnSpc>
                        <a:spcAft>
                          <a:spcPts val="0"/>
                        </a:spcAft>
                      </a:pPr>
                      <a:endParaRPr lang="fr-FR" sz="1100" dirty="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6348" marR="56348"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855591690"/>
                  </a:ext>
                </a:extLst>
              </a:tr>
            </a:tbl>
          </a:graphicData>
        </a:graphic>
      </p:graphicFrame>
      <p:sp>
        <p:nvSpPr>
          <p:cNvPr id="12" name="Bouton d'action : Retour 11">
            <a:hlinkClick r:id="rId10" action="ppaction://hlinksldjump" highlightClick="1"/>
          </p:cNvPr>
          <p:cNvSpPr/>
          <p:nvPr/>
        </p:nvSpPr>
        <p:spPr>
          <a:xfrm>
            <a:off x="11604625" y="138516"/>
            <a:ext cx="476250" cy="478595"/>
          </a:xfrm>
          <a:prstGeom prst="actionButtonReturn">
            <a:avLst/>
          </a:prstGeom>
          <a:solidFill>
            <a:srgbClr val="EADB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3" name="ZoneTexte 12"/>
          <p:cNvSpPr txBox="1"/>
          <p:nvPr/>
        </p:nvSpPr>
        <p:spPr>
          <a:xfrm>
            <a:off x="9525" y="6594559"/>
            <a:ext cx="1646605" cy="253916"/>
          </a:xfrm>
          <a:prstGeom prst="rect">
            <a:avLst/>
          </a:prstGeom>
        </p:spPr>
        <p:txBody>
          <a:bodyPr wrap="none" rtlCol="0">
            <a:spAutoFit/>
          </a:bodyPr>
          <a:lstStyle/>
          <a:p>
            <a:pPr marL="0" indent="0" algn="ctr">
              <a:buNone/>
            </a:pPr>
            <a:r>
              <a:rPr lang="fr-FR" sz="1050" i="1" dirty="0"/>
              <a:t>Enquête DSRC NEON, 2022</a:t>
            </a:r>
          </a:p>
        </p:txBody>
      </p:sp>
    </p:spTree>
    <p:extLst>
      <p:ext uri="{BB962C8B-B14F-4D97-AF65-F5344CB8AC3E}">
        <p14:creationId xmlns:p14="http://schemas.microsoft.com/office/powerpoint/2010/main" val="211481714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26" name="Image 2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79833" y="3906954"/>
            <a:ext cx="5149542" cy="1376413"/>
          </a:xfrm>
          <a:prstGeom prst="rect">
            <a:avLst/>
          </a:prstGeom>
        </p:spPr>
      </p:pic>
      <p:pic>
        <p:nvPicPr>
          <p:cNvPr id="30" name="Image 2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79833" y="1033464"/>
            <a:ext cx="5149542" cy="2325753"/>
          </a:xfrm>
          <a:prstGeom prst="rect">
            <a:avLst/>
          </a:prstGeom>
        </p:spPr>
      </p:pic>
      <p:sp>
        <p:nvSpPr>
          <p:cNvPr id="31" name="ZoneTexte 30"/>
          <p:cNvSpPr txBox="1"/>
          <p:nvPr/>
        </p:nvSpPr>
        <p:spPr>
          <a:xfrm>
            <a:off x="1279833" y="301666"/>
            <a:ext cx="3864328" cy="369332"/>
          </a:xfrm>
          <a:prstGeom prst="rect">
            <a:avLst/>
          </a:prstGeom>
        </p:spPr>
        <p:txBody>
          <a:bodyPr wrap="none" rtlCol="0">
            <a:spAutoFit/>
          </a:bodyPr>
          <a:lstStyle/>
          <a:p>
            <a:r>
              <a:rPr lang="fr-FR" b="1" dirty="0"/>
              <a:t>GH SAINT VINCENT (site de Schirmeck)</a:t>
            </a:r>
            <a:endParaRPr lang="fr-FR" dirty="0"/>
          </a:p>
        </p:txBody>
      </p:sp>
      <p:pic>
        <p:nvPicPr>
          <p:cNvPr id="7" name="Imag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5400000">
            <a:off x="4882739" y="331301"/>
            <a:ext cx="400110" cy="400110"/>
          </a:xfrm>
          <a:prstGeom prst="rect">
            <a:avLst/>
          </a:prstGeom>
        </p:spPr>
      </p:pic>
      <p:pic>
        <p:nvPicPr>
          <p:cNvPr id="8" name="Image 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279833" y="252816"/>
            <a:ext cx="404990" cy="409869"/>
          </a:xfrm>
          <a:prstGeom prst="rect">
            <a:avLst/>
          </a:prstGeom>
        </p:spPr>
      </p:pic>
      <p:sp>
        <p:nvSpPr>
          <p:cNvPr id="11" name="Bouton d'action : Retour 10">
            <a:hlinkClick r:id="rId7" action="ppaction://hlinksldjump" highlightClick="1"/>
          </p:cNvPr>
          <p:cNvSpPr/>
          <p:nvPr/>
        </p:nvSpPr>
        <p:spPr>
          <a:xfrm>
            <a:off x="11604625" y="138516"/>
            <a:ext cx="476250" cy="478595"/>
          </a:xfrm>
          <a:prstGeom prst="actionButtonReturn">
            <a:avLst/>
          </a:prstGeom>
          <a:solidFill>
            <a:srgbClr val="EADB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8" name="ZoneTexte 17"/>
          <p:cNvSpPr txBox="1"/>
          <p:nvPr/>
        </p:nvSpPr>
        <p:spPr>
          <a:xfrm>
            <a:off x="12214" y="6604084"/>
            <a:ext cx="2940228" cy="253916"/>
          </a:xfrm>
          <a:prstGeom prst="rect">
            <a:avLst/>
          </a:prstGeom>
        </p:spPr>
        <p:txBody>
          <a:bodyPr wrap="none" rtlCol="0">
            <a:spAutoFit/>
          </a:bodyPr>
          <a:lstStyle/>
          <a:p>
            <a:pPr marL="0" indent="0" algn="ctr">
              <a:buNone/>
            </a:pPr>
            <a:r>
              <a:rPr lang="fr-FR" sz="1050" i="1" dirty="0"/>
              <a:t>Enquête DSRC NEON et GT Douleur et Cancer 2024</a:t>
            </a:r>
          </a:p>
        </p:txBody>
      </p:sp>
      <p:graphicFrame>
        <p:nvGraphicFramePr>
          <p:cNvPr id="44" name="Tableau 43"/>
          <p:cNvGraphicFramePr>
            <a:graphicFrameLocks noGrp="1"/>
          </p:cNvGraphicFramePr>
          <p:nvPr>
            <p:extLst>
              <p:ext uri="{D42A27DB-BD31-4B8C-83A1-F6EECF244321}">
                <p14:modId xmlns:p14="http://schemas.microsoft.com/office/powerpoint/2010/main" val="1109239789"/>
              </p:ext>
            </p:extLst>
          </p:nvPr>
        </p:nvGraphicFramePr>
        <p:xfrm>
          <a:off x="1404464" y="789921"/>
          <a:ext cx="5024911" cy="4814077"/>
        </p:xfrm>
        <a:graphic>
          <a:graphicData uri="http://schemas.openxmlformats.org/drawingml/2006/table">
            <a:tbl>
              <a:tblPr firstRow="1" firstCol="1" bandRow="1">
                <a:tableStyleId>{5C22544A-7EE6-4342-B048-85BDC9FD1C3A}</a:tableStyleId>
              </a:tblPr>
              <a:tblGrid>
                <a:gridCol w="2138018">
                  <a:extLst>
                    <a:ext uri="{9D8B030D-6E8A-4147-A177-3AD203B41FA5}">
                      <a16:colId xmlns:a16="http://schemas.microsoft.com/office/drawing/2014/main" val="2646668372"/>
                    </a:ext>
                  </a:extLst>
                </a:gridCol>
                <a:gridCol w="2886893">
                  <a:extLst>
                    <a:ext uri="{9D8B030D-6E8A-4147-A177-3AD203B41FA5}">
                      <a16:colId xmlns:a16="http://schemas.microsoft.com/office/drawing/2014/main" val="2787354032"/>
                    </a:ext>
                  </a:extLst>
                </a:gridCol>
              </a:tblGrid>
              <a:tr h="250344">
                <a:tc gridSpan="2">
                  <a:txBody>
                    <a:bodyPr/>
                    <a:lstStyle/>
                    <a:p>
                      <a:pPr algn="l">
                        <a:lnSpc>
                          <a:spcPct val="107000"/>
                        </a:lnSpc>
                        <a:spcAft>
                          <a:spcPts val="0"/>
                        </a:spcAft>
                      </a:pPr>
                      <a:r>
                        <a:rPr lang="fr-FR" sz="1400" dirty="0">
                          <a:solidFill>
                            <a:sysClr val="windowText" lastClr="000000"/>
                          </a:solidFill>
                          <a:effectLst/>
                        </a:rPr>
                        <a:t>Informations générales</a:t>
                      </a:r>
                      <a:endParaRPr lang="fr-FR" sz="1400" dirty="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2877" marR="62877" marT="0" marB="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hMerge="1">
                  <a:txBody>
                    <a:bodyPr/>
                    <a:lstStyle/>
                    <a:p>
                      <a:endParaRPr lang="fr-FR"/>
                    </a:p>
                  </a:txBody>
                  <a:tcPr/>
                </a:tc>
                <a:extLst>
                  <a:ext uri="{0D108BD9-81ED-4DB2-BD59-A6C34878D82A}">
                    <a16:rowId xmlns:a16="http://schemas.microsoft.com/office/drawing/2014/main" val="3189449424"/>
                  </a:ext>
                </a:extLst>
              </a:tr>
              <a:tr h="164471">
                <a:tc>
                  <a:txBody>
                    <a:bodyPr/>
                    <a:lstStyle/>
                    <a:p>
                      <a:pPr algn="l">
                        <a:lnSpc>
                          <a:spcPct val="107000"/>
                        </a:lnSpc>
                        <a:spcAft>
                          <a:spcPts val="0"/>
                        </a:spcAft>
                      </a:pPr>
                      <a:r>
                        <a:rPr lang="fr-FR" sz="1100" dirty="0">
                          <a:solidFill>
                            <a:sysClr val="windowText" lastClr="000000"/>
                          </a:solidFill>
                          <a:effectLst/>
                        </a:rPr>
                        <a:t> Médecin responsable :</a:t>
                      </a:r>
                      <a:endParaRPr lang="fr-FR" sz="1100" dirty="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2877" marR="62877" marT="0" marB="0">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algn="l">
                        <a:lnSpc>
                          <a:spcPct val="107000"/>
                        </a:lnSpc>
                        <a:spcAft>
                          <a:spcPts val="0"/>
                        </a:spcAft>
                      </a:pPr>
                      <a:r>
                        <a:rPr lang="fr-FR" sz="1100" dirty="0">
                          <a:solidFill>
                            <a:sysClr val="windowText" lastClr="000000"/>
                          </a:solidFill>
                          <a:effectLst/>
                        </a:rPr>
                        <a:t>Dr Anna SIMON </a:t>
                      </a:r>
                      <a:endParaRPr lang="fr-FR" sz="1100" dirty="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2877" marR="62877" marT="0" marB="0">
                    <a:lnL w="12700" cmpd="sng">
                      <a:noFill/>
                    </a:lnL>
                    <a:lnR w="12700" cmpd="sng">
                      <a:noFill/>
                    </a:lnR>
                    <a:lnT w="381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587584288"/>
                  </a:ext>
                </a:extLst>
              </a:tr>
              <a:tr h="164471">
                <a:tc>
                  <a:txBody>
                    <a:bodyPr/>
                    <a:lstStyle/>
                    <a:p>
                      <a:pPr algn="l">
                        <a:lnSpc>
                          <a:spcPct val="107000"/>
                        </a:lnSpc>
                        <a:spcAft>
                          <a:spcPts val="0"/>
                        </a:spcAft>
                      </a:pPr>
                      <a:r>
                        <a:rPr lang="fr-FR" sz="1100" dirty="0">
                          <a:solidFill>
                            <a:sysClr val="windowText" lastClr="000000"/>
                          </a:solidFill>
                          <a:effectLst/>
                        </a:rPr>
                        <a:t> </a:t>
                      </a:r>
                      <a:endParaRPr lang="fr-FR" sz="1100" dirty="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2877" marR="62877"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a:lnSpc>
                          <a:spcPct val="107000"/>
                        </a:lnSpc>
                        <a:spcAft>
                          <a:spcPts val="0"/>
                        </a:spcAft>
                      </a:pPr>
                      <a:r>
                        <a:rPr lang="fr-FR" sz="1100" dirty="0">
                          <a:solidFill>
                            <a:sysClr val="windowText" lastClr="000000"/>
                          </a:solidFill>
                          <a:effectLst/>
                        </a:rPr>
                        <a:t> </a:t>
                      </a:r>
                      <a:endParaRPr lang="fr-FR" sz="1100" dirty="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2877" marR="62877"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765325339"/>
                  </a:ext>
                </a:extLst>
              </a:tr>
              <a:tr h="164471">
                <a:tc>
                  <a:txBody>
                    <a:bodyPr/>
                    <a:lstStyle/>
                    <a:p>
                      <a:pPr algn="l">
                        <a:lnSpc>
                          <a:spcPct val="107000"/>
                        </a:lnSpc>
                        <a:spcAft>
                          <a:spcPts val="0"/>
                        </a:spcAft>
                      </a:pPr>
                      <a:r>
                        <a:rPr lang="fr-FR" sz="1100" dirty="0">
                          <a:solidFill>
                            <a:sysClr val="windowText" lastClr="000000"/>
                          </a:solidFill>
                          <a:effectLst/>
                        </a:rPr>
                        <a:t>Labellisation SDC :</a:t>
                      </a:r>
                      <a:endParaRPr lang="fr-FR" sz="1100" dirty="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2877" marR="62877"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a:lnSpc>
                          <a:spcPct val="107000"/>
                        </a:lnSpc>
                        <a:spcAft>
                          <a:spcPts val="0"/>
                        </a:spcAft>
                      </a:pPr>
                      <a:r>
                        <a:rPr lang="fr-FR" sz="1100" dirty="0">
                          <a:solidFill>
                            <a:sysClr val="windowText" lastClr="000000"/>
                          </a:solidFill>
                          <a:effectLst/>
                        </a:rPr>
                        <a:t>Permanence avancée</a:t>
                      </a:r>
                      <a:endParaRPr lang="fr-FR" sz="1100" dirty="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2877" marR="62877"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040898042"/>
                  </a:ext>
                </a:extLst>
              </a:tr>
              <a:tr h="164471">
                <a:tc>
                  <a:txBody>
                    <a:bodyPr/>
                    <a:lstStyle/>
                    <a:p>
                      <a:pPr algn="l">
                        <a:lnSpc>
                          <a:spcPct val="107000"/>
                        </a:lnSpc>
                        <a:spcAft>
                          <a:spcPts val="0"/>
                        </a:spcAft>
                      </a:pPr>
                      <a:r>
                        <a:rPr lang="fr-FR" sz="1100" dirty="0">
                          <a:solidFill>
                            <a:sysClr val="windowText" lastClr="000000"/>
                          </a:solidFill>
                          <a:effectLst/>
                        </a:rPr>
                        <a:t>Type pédiatrique :</a:t>
                      </a:r>
                      <a:endParaRPr lang="fr-FR" sz="1100" dirty="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2877" marR="62877"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a:lnSpc>
                          <a:spcPct val="107000"/>
                        </a:lnSpc>
                        <a:spcAft>
                          <a:spcPts val="0"/>
                        </a:spcAft>
                      </a:pPr>
                      <a:r>
                        <a:rPr lang="fr-FR" sz="1100" dirty="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rPr>
                        <a:t>-</a:t>
                      </a:r>
                    </a:p>
                  </a:txBody>
                  <a:tcPr marL="62877" marR="62877"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567649445"/>
                  </a:ext>
                </a:extLst>
              </a:tr>
              <a:tr h="164471">
                <a:tc>
                  <a:txBody>
                    <a:bodyPr/>
                    <a:lstStyle/>
                    <a:p>
                      <a:pPr algn="l">
                        <a:lnSpc>
                          <a:spcPct val="107000"/>
                        </a:lnSpc>
                        <a:spcAft>
                          <a:spcPts val="0"/>
                        </a:spcAft>
                      </a:pPr>
                      <a:r>
                        <a:rPr lang="fr-FR" sz="1100" dirty="0">
                          <a:solidFill>
                            <a:sysClr val="windowText" lastClr="000000"/>
                          </a:solidFill>
                          <a:effectLst/>
                        </a:rPr>
                        <a:t>Type oncologique :</a:t>
                      </a:r>
                      <a:endParaRPr lang="fr-FR" sz="1100" dirty="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2877" marR="62877"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a:lnSpc>
                          <a:spcPct val="107000"/>
                        </a:lnSpc>
                        <a:spcAft>
                          <a:spcPts val="0"/>
                        </a:spcAft>
                      </a:pPr>
                      <a:r>
                        <a:rPr lang="fr-FR" sz="1100" dirty="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rPr>
                        <a:t>-</a:t>
                      </a:r>
                    </a:p>
                  </a:txBody>
                  <a:tcPr marL="62877" marR="62877"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590762585"/>
                  </a:ext>
                </a:extLst>
              </a:tr>
              <a:tr h="164471">
                <a:tc>
                  <a:txBody>
                    <a:bodyPr/>
                    <a:lstStyle/>
                    <a:p>
                      <a:pPr algn="l">
                        <a:lnSpc>
                          <a:spcPct val="107000"/>
                        </a:lnSpc>
                        <a:spcAft>
                          <a:spcPts val="0"/>
                        </a:spcAft>
                      </a:pPr>
                      <a:r>
                        <a:rPr lang="fr-FR" sz="1100" dirty="0">
                          <a:solidFill>
                            <a:sysClr val="windowText" lastClr="000000"/>
                          </a:solidFill>
                          <a:effectLst/>
                        </a:rPr>
                        <a:t> </a:t>
                      </a:r>
                      <a:endParaRPr lang="fr-FR" sz="1100" dirty="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2877" marR="62877"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a:lnSpc>
                          <a:spcPct val="107000"/>
                        </a:lnSpc>
                        <a:spcAft>
                          <a:spcPts val="0"/>
                        </a:spcAft>
                      </a:pPr>
                      <a:r>
                        <a:rPr lang="fr-FR" sz="1100" dirty="0">
                          <a:solidFill>
                            <a:sysClr val="windowText" lastClr="000000"/>
                          </a:solidFill>
                          <a:effectLst/>
                        </a:rPr>
                        <a:t> </a:t>
                      </a:r>
                      <a:endParaRPr lang="fr-FR" sz="1100" dirty="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2877" marR="62877"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697539488"/>
                  </a:ext>
                </a:extLst>
              </a:tr>
              <a:tr h="164471">
                <a:tc>
                  <a:txBody>
                    <a:bodyPr/>
                    <a:lstStyle/>
                    <a:p>
                      <a:pPr algn="l">
                        <a:lnSpc>
                          <a:spcPct val="107000"/>
                        </a:lnSpc>
                        <a:spcAft>
                          <a:spcPts val="0"/>
                        </a:spcAft>
                      </a:pPr>
                      <a:r>
                        <a:rPr lang="fr-FR" sz="1100" dirty="0">
                          <a:solidFill>
                            <a:sysClr val="windowText" lastClr="000000"/>
                          </a:solidFill>
                          <a:effectLst/>
                        </a:rPr>
                        <a:t>Adressage :</a:t>
                      </a:r>
                      <a:endParaRPr lang="fr-FR" sz="1100" dirty="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2877" marR="62877"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l" defTabSz="914377" rtl="0" eaLnBrk="1" fontAlgn="auto" latinLnBrk="0" hangingPunct="1">
                        <a:lnSpc>
                          <a:spcPct val="107000"/>
                        </a:lnSpc>
                        <a:spcBef>
                          <a:spcPts val="0"/>
                        </a:spcBef>
                        <a:spcAft>
                          <a:spcPts val="0"/>
                        </a:spcAft>
                        <a:buClrTx/>
                        <a:buSzTx/>
                        <a:buFontTx/>
                        <a:buNone/>
                        <a:tabLst/>
                        <a:defRPr/>
                      </a:pPr>
                      <a:r>
                        <a:rPr lang="fr-FR" sz="1100" i="1" dirty="0">
                          <a:solidFill>
                            <a:sysClr val="windowText" lastClr="000000"/>
                          </a:solidFill>
                          <a:effectLst/>
                        </a:rPr>
                        <a:t>Information</a:t>
                      </a:r>
                      <a:r>
                        <a:rPr lang="fr-FR" sz="1100" i="1" baseline="0" dirty="0">
                          <a:solidFill>
                            <a:sysClr val="windowText" lastClr="000000"/>
                          </a:solidFill>
                          <a:effectLst/>
                        </a:rPr>
                        <a:t> non disponible</a:t>
                      </a:r>
                      <a:endParaRPr lang="fr-FR" sz="1100" i="1" dirty="0">
                        <a:solidFill>
                          <a:sysClr val="windowText" lastClr="000000"/>
                        </a:solidFill>
                        <a:effectLst/>
                      </a:endParaRPr>
                    </a:p>
                  </a:txBody>
                  <a:tcPr marL="62877" marR="62877"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4261296350"/>
                  </a:ext>
                </a:extLst>
              </a:tr>
              <a:tr h="164471">
                <a:tc>
                  <a:txBody>
                    <a:bodyPr/>
                    <a:lstStyle/>
                    <a:p>
                      <a:pPr algn="l">
                        <a:lnSpc>
                          <a:spcPct val="107000"/>
                        </a:lnSpc>
                        <a:spcAft>
                          <a:spcPts val="0"/>
                        </a:spcAft>
                      </a:pPr>
                      <a:r>
                        <a:rPr lang="fr-FR" sz="1100" dirty="0">
                          <a:solidFill>
                            <a:sysClr val="windowText" lastClr="000000"/>
                          </a:solidFill>
                          <a:effectLst/>
                        </a:rPr>
                        <a:t> </a:t>
                      </a:r>
                      <a:endParaRPr lang="fr-FR" sz="1100" dirty="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2877" marR="62877"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a:lnSpc>
                          <a:spcPct val="107000"/>
                        </a:lnSpc>
                        <a:spcAft>
                          <a:spcPts val="0"/>
                        </a:spcAft>
                      </a:pPr>
                      <a:r>
                        <a:rPr lang="fr-FR" sz="1100" dirty="0">
                          <a:solidFill>
                            <a:sysClr val="windowText" lastClr="000000"/>
                          </a:solidFill>
                          <a:effectLst/>
                        </a:rPr>
                        <a:t> </a:t>
                      </a:r>
                      <a:endParaRPr lang="fr-FR" sz="1100" dirty="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2877" marR="62877"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897637661"/>
                  </a:ext>
                </a:extLst>
              </a:tr>
              <a:tr h="164471">
                <a:tc>
                  <a:txBody>
                    <a:bodyPr/>
                    <a:lstStyle/>
                    <a:p>
                      <a:pPr algn="l">
                        <a:lnSpc>
                          <a:spcPct val="107000"/>
                        </a:lnSpc>
                        <a:spcAft>
                          <a:spcPts val="0"/>
                        </a:spcAft>
                      </a:pPr>
                      <a:r>
                        <a:rPr lang="fr-FR" sz="1100" dirty="0">
                          <a:solidFill>
                            <a:sysClr val="windowText" lastClr="000000"/>
                          </a:solidFill>
                          <a:effectLst/>
                        </a:rPr>
                        <a:t>Partenariat / En lien avec :</a:t>
                      </a:r>
                      <a:endParaRPr lang="fr-FR" sz="1100" dirty="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2877" marR="62877"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l" defTabSz="914377" rtl="0" eaLnBrk="1" fontAlgn="auto" latinLnBrk="0" hangingPunct="1">
                        <a:lnSpc>
                          <a:spcPct val="107000"/>
                        </a:lnSpc>
                        <a:spcBef>
                          <a:spcPts val="0"/>
                        </a:spcBef>
                        <a:spcAft>
                          <a:spcPts val="0"/>
                        </a:spcAft>
                        <a:buClrTx/>
                        <a:buSzTx/>
                        <a:buFontTx/>
                        <a:buNone/>
                        <a:tabLst/>
                        <a:defRPr/>
                      </a:pPr>
                      <a:r>
                        <a:rPr lang="fr-FR" sz="1100" i="1" dirty="0">
                          <a:solidFill>
                            <a:sysClr val="windowText" lastClr="000000"/>
                          </a:solidFill>
                          <a:effectLst/>
                        </a:rPr>
                        <a:t>Information</a:t>
                      </a:r>
                      <a:r>
                        <a:rPr lang="fr-FR" sz="1100" i="1" baseline="0" dirty="0">
                          <a:solidFill>
                            <a:sysClr val="windowText" lastClr="000000"/>
                          </a:solidFill>
                          <a:effectLst/>
                        </a:rPr>
                        <a:t> non disponible</a:t>
                      </a:r>
                      <a:endParaRPr lang="fr-FR" sz="1100" i="1" dirty="0">
                        <a:solidFill>
                          <a:sysClr val="windowText" lastClr="000000"/>
                        </a:solidFill>
                        <a:effectLst/>
                      </a:endParaRPr>
                    </a:p>
                  </a:txBody>
                  <a:tcPr marL="62877" marR="62877"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264596561"/>
                  </a:ext>
                </a:extLst>
              </a:tr>
              <a:tr h="164471">
                <a:tc>
                  <a:txBody>
                    <a:bodyPr/>
                    <a:lstStyle/>
                    <a:p>
                      <a:pPr algn="l">
                        <a:lnSpc>
                          <a:spcPct val="107000"/>
                        </a:lnSpc>
                        <a:spcAft>
                          <a:spcPts val="0"/>
                        </a:spcAft>
                      </a:pPr>
                      <a:r>
                        <a:rPr lang="fr-FR" sz="1100" dirty="0">
                          <a:solidFill>
                            <a:sysClr val="windowText" lastClr="000000"/>
                          </a:solidFill>
                          <a:effectLst/>
                        </a:rPr>
                        <a:t> </a:t>
                      </a:r>
                      <a:endParaRPr lang="fr-FR" sz="1100" dirty="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2877" marR="62877"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a:lnSpc>
                          <a:spcPct val="107000"/>
                        </a:lnSpc>
                        <a:spcAft>
                          <a:spcPts val="0"/>
                        </a:spcAft>
                      </a:pPr>
                      <a:r>
                        <a:rPr lang="fr-FR" sz="1100" dirty="0">
                          <a:solidFill>
                            <a:sysClr val="windowText" lastClr="000000"/>
                          </a:solidFill>
                          <a:effectLst/>
                        </a:rPr>
                        <a:t> </a:t>
                      </a:r>
                      <a:endParaRPr lang="fr-FR" sz="1100" dirty="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2877" marR="62877"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081026023"/>
                  </a:ext>
                </a:extLst>
              </a:tr>
              <a:tr h="209300">
                <a:tc>
                  <a:txBody>
                    <a:bodyPr/>
                    <a:lstStyle/>
                    <a:p>
                      <a:pPr algn="l">
                        <a:lnSpc>
                          <a:spcPct val="107000"/>
                        </a:lnSpc>
                        <a:spcAft>
                          <a:spcPts val="0"/>
                        </a:spcAft>
                      </a:pPr>
                      <a:r>
                        <a:rPr lang="fr-FR" sz="1400" dirty="0">
                          <a:solidFill>
                            <a:sysClr val="windowText" lastClr="000000"/>
                          </a:solidFill>
                          <a:effectLst/>
                        </a:rPr>
                        <a:t>RCP Douleur</a:t>
                      </a:r>
                      <a:endParaRPr lang="fr-FR" sz="1400" dirty="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2877" marR="62877"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a:lnSpc>
                          <a:spcPct val="107000"/>
                        </a:lnSpc>
                        <a:spcAft>
                          <a:spcPts val="0"/>
                        </a:spcAft>
                      </a:pPr>
                      <a:r>
                        <a:rPr lang="fr-FR" sz="1100" dirty="0">
                          <a:solidFill>
                            <a:sysClr val="windowText" lastClr="000000"/>
                          </a:solidFill>
                          <a:effectLst/>
                        </a:rPr>
                        <a:t>Prise en charge interventionnelle des douleurs réfractaire du cancer (3C</a:t>
                      </a:r>
                      <a:r>
                        <a:rPr lang="fr-FR" sz="1100" baseline="0" dirty="0">
                          <a:solidFill>
                            <a:sysClr val="windowText" lastClr="000000"/>
                          </a:solidFill>
                          <a:effectLst/>
                        </a:rPr>
                        <a:t> HUS-ICANS)</a:t>
                      </a:r>
                      <a:endParaRPr lang="fr-FR" sz="1100" dirty="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6202" marR="46202"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929274063"/>
                  </a:ext>
                </a:extLst>
              </a:tr>
              <a:tr h="164471">
                <a:tc>
                  <a:txBody>
                    <a:bodyPr/>
                    <a:lstStyle/>
                    <a:p>
                      <a:pPr algn="l">
                        <a:lnSpc>
                          <a:spcPct val="107000"/>
                        </a:lnSpc>
                        <a:spcAft>
                          <a:spcPts val="0"/>
                        </a:spcAft>
                      </a:pPr>
                      <a:r>
                        <a:rPr lang="fr-FR" sz="1100" dirty="0">
                          <a:solidFill>
                            <a:sysClr val="windowText" lastClr="000000"/>
                          </a:solidFill>
                          <a:effectLst/>
                        </a:rPr>
                        <a:t>Coordonnateur</a:t>
                      </a:r>
                      <a:endParaRPr lang="fr-FR" sz="1100" dirty="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2877" marR="62877"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a:lnSpc>
                          <a:spcPct val="107000"/>
                        </a:lnSpc>
                        <a:spcAft>
                          <a:spcPts val="0"/>
                        </a:spcAft>
                      </a:pPr>
                      <a:r>
                        <a:rPr lang="fr-FR" sz="1100" dirty="0">
                          <a:solidFill>
                            <a:sysClr val="windowText" lastClr="000000"/>
                          </a:solidFill>
                          <a:effectLst/>
                        </a:rPr>
                        <a:t>Pr Éric SALVAT (HUS)</a:t>
                      </a:r>
                      <a:endParaRPr lang="fr-FR" sz="1100" dirty="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6202" marR="46202"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57362191"/>
                  </a:ext>
                </a:extLst>
              </a:tr>
              <a:tr h="164471">
                <a:tc>
                  <a:txBody>
                    <a:bodyPr/>
                    <a:lstStyle/>
                    <a:p>
                      <a:pPr algn="l">
                        <a:lnSpc>
                          <a:spcPct val="107000"/>
                        </a:lnSpc>
                        <a:spcAft>
                          <a:spcPts val="0"/>
                        </a:spcAft>
                      </a:pPr>
                      <a:r>
                        <a:rPr lang="fr-FR" sz="1100" dirty="0">
                          <a:solidFill>
                            <a:sysClr val="windowText" lastClr="000000"/>
                          </a:solidFill>
                          <a:effectLst/>
                        </a:rPr>
                        <a:t> </a:t>
                      </a:r>
                      <a:endParaRPr lang="fr-FR" sz="1100" dirty="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2877" marR="62877"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a:lnSpc>
                          <a:spcPct val="107000"/>
                        </a:lnSpc>
                        <a:spcAft>
                          <a:spcPts val="0"/>
                        </a:spcAft>
                      </a:pPr>
                      <a:r>
                        <a:rPr lang="fr-FR" sz="1100" dirty="0">
                          <a:solidFill>
                            <a:sysClr val="windowText" lastClr="000000"/>
                          </a:solidFill>
                          <a:effectLst/>
                        </a:rPr>
                        <a:t> </a:t>
                      </a:r>
                      <a:endParaRPr lang="fr-FR" sz="1100" dirty="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2877" marR="62877"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926224461"/>
                  </a:ext>
                </a:extLst>
              </a:tr>
              <a:tr h="164471">
                <a:tc>
                  <a:txBody>
                    <a:bodyPr/>
                    <a:lstStyle/>
                    <a:p>
                      <a:pPr algn="l">
                        <a:lnSpc>
                          <a:spcPct val="107000"/>
                        </a:lnSpc>
                        <a:spcAft>
                          <a:spcPts val="0"/>
                        </a:spcAft>
                      </a:pPr>
                      <a:r>
                        <a:rPr lang="fr-FR" sz="1100" dirty="0">
                          <a:solidFill>
                            <a:sysClr val="windowText" lastClr="000000"/>
                          </a:solidFill>
                          <a:effectLst/>
                        </a:rPr>
                        <a:t> </a:t>
                      </a:r>
                      <a:endParaRPr lang="fr-FR" sz="1100" dirty="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2877" marR="62877"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a:lnSpc>
                          <a:spcPct val="107000"/>
                        </a:lnSpc>
                        <a:spcAft>
                          <a:spcPts val="0"/>
                        </a:spcAft>
                      </a:pPr>
                      <a:r>
                        <a:rPr lang="fr-FR" sz="1100" dirty="0">
                          <a:solidFill>
                            <a:sysClr val="windowText" lastClr="000000"/>
                          </a:solidFill>
                          <a:effectLst/>
                        </a:rPr>
                        <a:t> </a:t>
                      </a:r>
                      <a:endParaRPr lang="fr-FR" sz="1100" dirty="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2877" marR="62877"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617904855"/>
                  </a:ext>
                </a:extLst>
              </a:tr>
              <a:tr h="243940">
                <a:tc gridSpan="2">
                  <a:txBody>
                    <a:bodyPr/>
                    <a:lstStyle/>
                    <a:p>
                      <a:pPr algn="l">
                        <a:lnSpc>
                          <a:spcPct val="107000"/>
                        </a:lnSpc>
                        <a:spcAft>
                          <a:spcPts val="0"/>
                        </a:spcAft>
                      </a:pPr>
                      <a:r>
                        <a:rPr lang="fr-FR" sz="1400" dirty="0">
                          <a:solidFill>
                            <a:sysClr val="windowText" lastClr="000000"/>
                          </a:solidFill>
                          <a:effectLst/>
                        </a:rPr>
                        <a:t>Contact</a:t>
                      </a:r>
                      <a:endParaRPr lang="fr-FR" sz="1400" dirty="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2877" marR="62877"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hMerge="1">
                  <a:txBody>
                    <a:bodyPr/>
                    <a:lstStyle/>
                    <a:p>
                      <a:endParaRPr lang="fr-FR"/>
                    </a:p>
                  </a:txBody>
                  <a:tcPr/>
                </a:tc>
                <a:extLst>
                  <a:ext uri="{0D108BD9-81ED-4DB2-BD59-A6C34878D82A}">
                    <a16:rowId xmlns:a16="http://schemas.microsoft.com/office/drawing/2014/main" val="2332261889"/>
                  </a:ext>
                </a:extLst>
              </a:tr>
              <a:tr h="328940">
                <a:tc>
                  <a:txBody>
                    <a:bodyPr/>
                    <a:lstStyle/>
                    <a:p>
                      <a:pPr algn="l">
                        <a:lnSpc>
                          <a:spcPct val="107000"/>
                        </a:lnSpc>
                        <a:spcAft>
                          <a:spcPts val="0"/>
                        </a:spcAft>
                      </a:pPr>
                      <a:r>
                        <a:rPr lang="fr-FR" sz="1100" dirty="0">
                          <a:solidFill>
                            <a:sysClr val="windowText" lastClr="000000"/>
                          </a:solidFill>
                          <a:effectLst/>
                        </a:rPr>
                        <a:t>Adresse :</a:t>
                      </a:r>
                      <a:endParaRPr lang="fr-FR" sz="1100" dirty="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2877" marR="62877"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a:lnSpc>
                          <a:spcPct val="107000"/>
                        </a:lnSpc>
                        <a:spcAft>
                          <a:spcPts val="0"/>
                        </a:spcAft>
                      </a:pPr>
                      <a:r>
                        <a:rPr lang="fr-FR" sz="1100" dirty="0">
                          <a:solidFill>
                            <a:sysClr val="windowText" lastClr="000000"/>
                          </a:solidFill>
                          <a:effectLst/>
                        </a:rPr>
                        <a:t>10 rue des Forges</a:t>
                      </a:r>
                    </a:p>
                    <a:p>
                      <a:pPr algn="l">
                        <a:lnSpc>
                          <a:spcPct val="107000"/>
                        </a:lnSpc>
                        <a:spcAft>
                          <a:spcPts val="0"/>
                        </a:spcAft>
                      </a:pPr>
                      <a:r>
                        <a:rPr lang="fr-FR" sz="1100" dirty="0">
                          <a:solidFill>
                            <a:sysClr val="windowText" lastClr="000000"/>
                          </a:solidFill>
                          <a:effectLst/>
                        </a:rPr>
                        <a:t>67133 SCHIRMECK</a:t>
                      </a:r>
                      <a:endParaRPr lang="fr-FR" sz="1100" dirty="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2877" marR="62877"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725923658"/>
                  </a:ext>
                </a:extLst>
              </a:tr>
              <a:tr h="164471">
                <a:tc>
                  <a:txBody>
                    <a:bodyPr/>
                    <a:lstStyle/>
                    <a:p>
                      <a:pPr algn="l">
                        <a:lnSpc>
                          <a:spcPct val="107000"/>
                        </a:lnSpc>
                        <a:spcAft>
                          <a:spcPts val="0"/>
                        </a:spcAft>
                      </a:pPr>
                      <a:r>
                        <a:rPr lang="fr-FR" sz="1100" dirty="0">
                          <a:solidFill>
                            <a:sysClr val="windowText" lastClr="000000"/>
                          </a:solidFill>
                          <a:effectLst/>
                        </a:rPr>
                        <a:t> </a:t>
                      </a:r>
                      <a:endParaRPr lang="fr-FR" sz="1100" dirty="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2877" marR="62877"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a:lnSpc>
                          <a:spcPct val="107000"/>
                        </a:lnSpc>
                        <a:spcAft>
                          <a:spcPts val="0"/>
                        </a:spcAft>
                      </a:pPr>
                      <a:r>
                        <a:rPr lang="fr-FR" sz="1100" dirty="0">
                          <a:solidFill>
                            <a:sysClr val="windowText" lastClr="000000"/>
                          </a:solidFill>
                          <a:effectLst/>
                        </a:rPr>
                        <a:t> </a:t>
                      </a:r>
                      <a:endParaRPr lang="fr-FR" sz="1100" dirty="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2877" marR="62877"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71940281"/>
                  </a:ext>
                </a:extLst>
              </a:tr>
              <a:tr h="164471">
                <a:tc>
                  <a:txBody>
                    <a:bodyPr/>
                    <a:lstStyle/>
                    <a:p>
                      <a:pPr algn="l">
                        <a:lnSpc>
                          <a:spcPct val="107000"/>
                        </a:lnSpc>
                        <a:spcAft>
                          <a:spcPts val="0"/>
                        </a:spcAft>
                      </a:pPr>
                      <a:r>
                        <a:rPr lang="fr-FR" sz="1100" dirty="0">
                          <a:solidFill>
                            <a:sysClr val="windowText" lastClr="000000"/>
                          </a:solidFill>
                          <a:effectLst/>
                        </a:rPr>
                        <a:t>Accueil téléphonique :</a:t>
                      </a:r>
                      <a:endParaRPr lang="fr-FR" sz="1100" dirty="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2877" marR="62877"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a:lnSpc>
                          <a:spcPct val="107000"/>
                        </a:lnSpc>
                        <a:spcAft>
                          <a:spcPts val="0"/>
                        </a:spcAft>
                      </a:pPr>
                      <a:r>
                        <a:rPr lang="fr-FR" sz="1100" dirty="0">
                          <a:solidFill>
                            <a:sysClr val="windowText" lastClr="000000"/>
                          </a:solidFill>
                          <a:effectLst/>
                        </a:rPr>
                        <a:t>03 88 47 41 20 </a:t>
                      </a:r>
                      <a:endParaRPr lang="fr-FR" sz="1100" dirty="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2877" marR="62877"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474125"/>
                  </a:ext>
                </a:extLst>
              </a:tr>
              <a:tr h="164471">
                <a:tc>
                  <a:txBody>
                    <a:bodyPr/>
                    <a:lstStyle/>
                    <a:p>
                      <a:pPr algn="l">
                        <a:lnSpc>
                          <a:spcPct val="107000"/>
                        </a:lnSpc>
                        <a:spcAft>
                          <a:spcPts val="0"/>
                        </a:spcAft>
                      </a:pPr>
                      <a:r>
                        <a:rPr lang="fr-FR" sz="1100" dirty="0">
                          <a:solidFill>
                            <a:sysClr val="windowText" lastClr="000000"/>
                          </a:solidFill>
                          <a:effectLst/>
                        </a:rPr>
                        <a:t> </a:t>
                      </a:r>
                      <a:endParaRPr lang="fr-FR" sz="1100" dirty="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2877" marR="62877"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a:lnSpc>
                          <a:spcPct val="107000"/>
                        </a:lnSpc>
                        <a:spcAft>
                          <a:spcPts val="0"/>
                        </a:spcAft>
                      </a:pPr>
                      <a:endParaRPr lang="fr-FR" sz="1100" dirty="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2877" marR="62877"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4040975717"/>
                  </a:ext>
                </a:extLst>
              </a:tr>
              <a:tr h="164471">
                <a:tc>
                  <a:txBody>
                    <a:bodyPr/>
                    <a:lstStyle/>
                    <a:p>
                      <a:pPr algn="l">
                        <a:lnSpc>
                          <a:spcPct val="107000"/>
                        </a:lnSpc>
                        <a:spcAft>
                          <a:spcPts val="0"/>
                        </a:spcAft>
                      </a:pPr>
                      <a:r>
                        <a:rPr lang="fr-FR" sz="1100" dirty="0">
                          <a:solidFill>
                            <a:sysClr val="windowText" lastClr="000000"/>
                          </a:solidFill>
                          <a:effectLst/>
                        </a:rPr>
                        <a:t> </a:t>
                      </a:r>
                      <a:endParaRPr lang="fr-FR" sz="1100" dirty="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2877" marR="62877"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a:lnSpc>
                          <a:spcPct val="107000"/>
                        </a:lnSpc>
                        <a:spcAft>
                          <a:spcPts val="0"/>
                        </a:spcAft>
                      </a:pPr>
                      <a:r>
                        <a:rPr lang="fr-FR" sz="1100" dirty="0">
                          <a:solidFill>
                            <a:sysClr val="windowText" lastClr="000000"/>
                          </a:solidFill>
                          <a:effectLst/>
                        </a:rPr>
                        <a:t> </a:t>
                      </a:r>
                      <a:endParaRPr lang="fr-FR" sz="1100" dirty="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2877" marR="62877"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800863773"/>
                  </a:ext>
                </a:extLst>
              </a:tr>
              <a:tr h="164471">
                <a:tc>
                  <a:txBody>
                    <a:bodyPr/>
                    <a:lstStyle/>
                    <a:p>
                      <a:pPr algn="l">
                        <a:lnSpc>
                          <a:spcPct val="107000"/>
                        </a:lnSpc>
                        <a:spcAft>
                          <a:spcPts val="0"/>
                        </a:spcAft>
                      </a:pPr>
                      <a:r>
                        <a:rPr lang="fr-FR" sz="1100" dirty="0">
                          <a:solidFill>
                            <a:sysClr val="windowText" lastClr="000000"/>
                          </a:solidFill>
                          <a:effectLst/>
                        </a:rPr>
                        <a:t>Email secrétariat :</a:t>
                      </a:r>
                      <a:endParaRPr lang="fr-FR" sz="1100" dirty="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2877" marR="62877"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a:lnSpc>
                          <a:spcPct val="107000"/>
                        </a:lnSpc>
                        <a:spcAft>
                          <a:spcPts val="0"/>
                        </a:spcAft>
                      </a:pPr>
                      <a:r>
                        <a:rPr lang="fr-FR" sz="1100" dirty="0">
                          <a:solidFill>
                            <a:sysClr val="windowText" lastClr="000000"/>
                          </a:solidFill>
                          <a:effectLst/>
                        </a:rPr>
                        <a:t>secr.douleur.to@ghsv.org</a:t>
                      </a:r>
                      <a:endParaRPr lang="fr-FR" sz="1100" dirty="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2877" marR="62877"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422671706"/>
                  </a:ext>
                </a:extLst>
              </a:tr>
              <a:tr h="164471">
                <a:tc>
                  <a:txBody>
                    <a:bodyPr/>
                    <a:lstStyle/>
                    <a:p>
                      <a:pPr algn="l">
                        <a:lnSpc>
                          <a:spcPct val="107000"/>
                        </a:lnSpc>
                        <a:spcAft>
                          <a:spcPts val="0"/>
                        </a:spcAft>
                      </a:pPr>
                      <a:r>
                        <a:rPr lang="fr-FR" sz="1100" dirty="0">
                          <a:solidFill>
                            <a:sysClr val="windowText" lastClr="000000"/>
                          </a:solidFill>
                          <a:effectLst/>
                        </a:rPr>
                        <a:t> </a:t>
                      </a:r>
                      <a:endParaRPr lang="fr-FR" sz="1100" dirty="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2877" marR="62877"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a:lnSpc>
                          <a:spcPct val="107000"/>
                        </a:lnSpc>
                        <a:spcAft>
                          <a:spcPts val="0"/>
                        </a:spcAft>
                      </a:pPr>
                      <a:r>
                        <a:rPr lang="fr-FR" sz="1100" dirty="0">
                          <a:solidFill>
                            <a:sysClr val="windowText" lastClr="000000"/>
                          </a:solidFill>
                          <a:effectLst/>
                        </a:rPr>
                        <a:t> </a:t>
                      </a:r>
                      <a:endParaRPr lang="fr-FR" sz="1100" dirty="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2877" marR="62877"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808287915"/>
                  </a:ext>
                </a:extLst>
              </a:tr>
              <a:tr h="193871">
                <a:tc>
                  <a:txBody>
                    <a:bodyPr/>
                    <a:lstStyle/>
                    <a:p>
                      <a:pPr algn="l">
                        <a:lnSpc>
                          <a:spcPct val="107000"/>
                        </a:lnSpc>
                        <a:spcAft>
                          <a:spcPts val="0"/>
                        </a:spcAft>
                      </a:pPr>
                      <a:endParaRPr lang="fr-FR" sz="1100" dirty="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2877" marR="62877"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a:lnSpc>
                          <a:spcPct val="107000"/>
                        </a:lnSpc>
                        <a:spcAft>
                          <a:spcPts val="0"/>
                        </a:spcAft>
                      </a:pPr>
                      <a:r>
                        <a:rPr lang="fr-FR" sz="1100" dirty="0">
                          <a:solidFill>
                            <a:sysClr val="windowText" lastClr="000000"/>
                          </a:solidFill>
                          <a:effectLst/>
                        </a:rPr>
                        <a:t> </a:t>
                      </a:r>
                      <a:endParaRPr lang="fr-FR" sz="1100" dirty="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2877" marR="62877"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480693838"/>
                  </a:ext>
                </a:extLst>
              </a:tr>
            </a:tbl>
          </a:graphicData>
        </a:graphic>
      </p:graphicFrame>
      <p:pic>
        <p:nvPicPr>
          <p:cNvPr id="12" name="Image 11">
            <a:extLst>
              <a:ext uri="{FF2B5EF4-FFF2-40B4-BE49-F238E27FC236}">
                <a16:creationId xmlns:a16="http://schemas.microsoft.com/office/drawing/2014/main" id="{BC0A0850-807D-3596-DC7A-24580AA4B02E}"/>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836409" y="1033464"/>
            <a:ext cx="4328535" cy="2083810"/>
          </a:xfrm>
          <a:prstGeom prst="rect">
            <a:avLst/>
          </a:prstGeom>
        </p:spPr>
      </p:pic>
      <p:pic>
        <p:nvPicPr>
          <p:cNvPr id="13" name="Image 12" descr="Une image contenant capture d’écran, conception&#10;&#10;Description générée automatiquement">
            <a:extLst>
              <a:ext uri="{FF2B5EF4-FFF2-40B4-BE49-F238E27FC236}">
                <a16:creationId xmlns:a16="http://schemas.microsoft.com/office/drawing/2014/main" id="{935E2131-4B55-92F7-E1B5-1AFEEB7E06A4}"/>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6836410" y="3241965"/>
            <a:ext cx="4328535" cy="556951"/>
          </a:xfrm>
          <a:prstGeom prst="rect">
            <a:avLst/>
          </a:prstGeom>
        </p:spPr>
      </p:pic>
      <p:pic>
        <p:nvPicPr>
          <p:cNvPr id="14" name="Image 13" descr="Une image contenant capture d’écran, rouge, Rectangle, conception&#10;&#10;Description générée automatiquement">
            <a:extLst>
              <a:ext uri="{FF2B5EF4-FFF2-40B4-BE49-F238E27FC236}">
                <a16:creationId xmlns:a16="http://schemas.microsoft.com/office/drawing/2014/main" id="{F3ACE56C-BA61-7156-4A11-47BB9218B72A}"/>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6836408" y="3932125"/>
            <a:ext cx="4328535" cy="549299"/>
          </a:xfrm>
          <a:prstGeom prst="rect">
            <a:avLst/>
          </a:prstGeom>
        </p:spPr>
      </p:pic>
      <p:graphicFrame>
        <p:nvGraphicFramePr>
          <p:cNvPr id="15" name="Tableau 14">
            <a:extLst>
              <a:ext uri="{FF2B5EF4-FFF2-40B4-BE49-F238E27FC236}">
                <a16:creationId xmlns:a16="http://schemas.microsoft.com/office/drawing/2014/main" id="{B014234F-1687-0D14-3B8F-C162302AFF38}"/>
              </a:ext>
            </a:extLst>
          </p:cNvPr>
          <p:cNvGraphicFramePr>
            <a:graphicFrameLocks noGrp="1"/>
          </p:cNvGraphicFramePr>
          <p:nvPr>
            <p:extLst>
              <p:ext uri="{D42A27DB-BD31-4B8C-83A1-F6EECF244321}">
                <p14:modId xmlns:p14="http://schemas.microsoft.com/office/powerpoint/2010/main" val="3447469764"/>
              </p:ext>
            </p:extLst>
          </p:nvPr>
        </p:nvGraphicFramePr>
        <p:xfrm>
          <a:off x="6928338" y="816076"/>
          <a:ext cx="4236605" cy="3706377"/>
        </p:xfrm>
        <a:graphic>
          <a:graphicData uri="http://schemas.openxmlformats.org/drawingml/2006/table">
            <a:tbl>
              <a:tblPr firstRow="1" firstCol="1" bandRow="1">
                <a:tableStyleId>{5C22544A-7EE6-4342-B048-85BDC9FD1C3A}</a:tableStyleId>
              </a:tblPr>
              <a:tblGrid>
                <a:gridCol w="1420712">
                  <a:extLst>
                    <a:ext uri="{9D8B030D-6E8A-4147-A177-3AD203B41FA5}">
                      <a16:colId xmlns:a16="http://schemas.microsoft.com/office/drawing/2014/main" val="970256776"/>
                    </a:ext>
                  </a:extLst>
                </a:gridCol>
                <a:gridCol w="90100">
                  <a:extLst>
                    <a:ext uri="{9D8B030D-6E8A-4147-A177-3AD203B41FA5}">
                      <a16:colId xmlns:a16="http://schemas.microsoft.com/office/drawing/2014/main" val="4012095683"/>
                    </a:ext>
                  </a:extLst>
                </a:gridCol>
                <a:gridCol w="2725793">
                  <a:extLst>
                    <a:ext uri="{9D8B030D-6E8A-4147-A177-3AD203B41FA5}">
                      <a16:colId xmlns:a16="http://schemas.microsoft.com/office/drawing/2014/main" val="765973923"/>
                    </a:ext>
                  </a:extLst>
                </a:gridCol>
              </a:tblGrid>
              <a:tr h="216999">
                <a:tc gridSpan="3">
                  <a:txBody>
                    <a:bodyPr/>
                    <a:lstStyle/>
                    <a:p>
                      <a:pPr algn="l">
                        <a:lnSpc>
                          <a:spcPct val="107000"/>
                        </a:lnSpc>
                        <a:spcAft>
                          <a:spcPts val="0"/>
                        </a:spcAft>
                      </a:pPr>
                      <a:r>
                        <a:rPr lang="fr-FR" sz="1400" dirty="0">
                          <a:solidFill>
                            <a:sysClr val="windowText" lastClr="000000"/>
                          </a:solidFill>
                          <a:effectLst/>
                        </a:rPr>
                        <a:t>Ressources interventionnelles disponibles</a:t>
                      </a:r>
                      <a:endParaRPr lang="fr-FR" sz="1400" dirty="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4502" marR="54502" marT="0" marB="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hMerge="1">
                  <a:txBody>
                    <a:bodyPr/>
                    <a:lstStyle/>
                    <a:p>
                      <a:endParaRPr lang="fr-FR"/>
                    </a:p>
                  </a:txBody>
                  <a:tcPr/>
                </a:tc>
                <a:tc hMerge="1">
                  <a:txBody>
                    <a:bodyPr/>
                    <a:lstStyle/>
                    <a:p>
                      <a:endParaRPr lang="fr-FR"/>
                    </a:p>
                  </a:txBody>
                  <a:tcPr/>
                </a:tc>
                <a:extLst>
                  <a:ext uri="{0D108BD9-81ED-4DB2-BD59-A6C34878D82A}">
                    <a16:rowId xmlns:a16="http://schemas.microsoft.com/office/drawing/2014/main" val="3720993350"/>
                  </a:ext>
                </a:extLst>
              </a:tr>
              <a:tr h="142564">
                <a:tc>
                  <a:txBody>
                    <a:bodyPr/>
                    <a:lstStyle/>
                    <a:p>
                      <a:pPr algn="l">
                        <a:lnSpc>
                          <a:spcPct val="107000"/>
                        </a:lnSpc>
                        <a:spcAft>
                          <a:spcPts val="0"/>
                        </a:spcAft>
                      </a:pPr>
                      <a:r>
                        <a:rPr lang="fr-FR" sz="1100" dirty="0">
                          <a:solidFill>
                            <a:sysClr val="windowText" lastClr="000000"/>
                          </a:solidFill>
                          <a:effectLst/>
                        </a:rPr>
                        <a:t>Anesthésie :</a:t>
                      </a:r>
                      <a:endParaRPr lang="fr-FR" sz="1100" dirty="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4502" marR="54502" marT="0" marB="0">
                    <a:lnL w="12700" cmpd="sng">
                      <a:noFill/>
                    </a:lnL>
                    <a:lnR w="12700" cmpd="sng">
                      <a:noFill/>
                    </a:lnR>
                    <a:lnT w="38100" cmpd="sng">
                      <a:noFill/>
                    </a:lnT>
                    <a:lnB w="12700" cmpd="sng">
                      <a:noFill/>
                    </a:lnB>
                    <a:lnTlToBr w="12700" cmpd="sng">
                      <a:noFill/>
                      <a:prstDash val="solid"/>
                    </a:lnTlToBr>
                    <a:lnBlToTr w="12700" cmpd="sng">
                      <a:noFill/>
                      <a:prstDash val="solid"/>
                    </a:lnBlToTr>
                    <a:noFill/>
                  </a:tcPr>
                </a:tc>
                <a:tc gridSpan="2">
                  <a:txBody>
                    <a:bodyPr/>
                    <a:lstStyle/>
                    <a:p>
                      <a:pPr lvl="0" algn="l">
                        <a:lnSpc>
                          <a:spcPct val="107000"/>
                        </a:lnSpc>
                        <a:spcAft>
                          <a:spcPts val="0"/>
                        </a:spcAft>
                        <a:buNone/>
                      </a:pPr>
                      <a:r>
                        <a:rPr lang="fr-FR" sz="1100" i="1" dirty="0">
                          <a:solidFill>
                            <a:sysClr val="windowText" lastClr="000000"/>
                          </a:solidFill>
                          <a:effectLst/>
                        </a:rPr>
                        <a:t>Information</a:t>
                      </a:r>
                      <a:r>
                        <a:rPr lang="fr-FR" sz="1100" i="1" baseline="0" dirty="0">
                          <a:solidFill>
                            <a:sysClr val="windowText" lastClr="000000"/>
                          </a:solidFill>
                          <a:effectLst/>
                        </a:rPr>
                        <a:t> non disponible</a:t>
                      </a:r>
                      <a:endParaRPr lang="fr-FR" sz="1100" i="1" dirty="0">
                        <a:solidFill>
                          <a:sysClr val="windowText" lastClr="000000"/>
                        </a:solidFill>
                        <a:effectLst/>
                      </a:endParaRPr>
                    </a:p>
                  </a:txBody>
                  <a:tcPr marL="54502" marR="54502" marT="0" marB="0">
                    <a:lnL w="12700" cmpd="sng">
                      <a:noFill/>
                    </a:lnL>
                    <a:lnR w="12700" cmpd="sng">
                      <a:noFill/>
                    </a:lnR>
                    <a:lnT w="38100" cmpd="sng">
                      <a:noFill/>
                    </a:lnT>
                    <a:lnB w="12700" cmpd="sng">
                      <a:noFill/>
                    </a:lnB>
                    <a:lnTlToBr w="12700" cmpd="sng">
                      <a:noFill/>
                      <a:prstDash val="solid"/>
                    </a:lnTlToBr>
                    <a:lnBlToTr w="12700" cmpd="sng">
                      <a:noFill/>
                      <a:prstDash val="solid"/>
                    </a:lnBlToTr>
                    <a:noFill/>
                  </a:tcPr>
                </a:tc>
                <a:tc hMerge="1">
                  <a:txBody>
                    <a:bodyPr/>
                    <a:lstStyle/>
                    <a:p>
                      <a:endParaRPr lang="fr-FR"/>
                    </a:p>
                  </a:txBody>
                  <a:tcPr/>
                </a:tc>
                <a:extLst>
                  <a:ext uri="{0D108BD9-81ED-4DB2-BD59-A6C34878D82A}">
                    <a16:rowId xmlns:a16="http://schemas.microsoft.com/office/drawing/2014/main" val="1838210331"/>
                  </a:ext>
                </a:extLst>
              </a:tr>
              <a:tr h="142564">
                <a:tc gridSpan="3">
                  <a:txBody>
                    <a:bodyPr/>
                    <a:lstStyle/>
                    <a:p>
                      <a:pPr algn="l">
                        <a:lnSpc>
                          <a:spcPct val="107000"/>
                        </a:lnSpc>
                        <a:spcAft>
                          <a:spcPts val="0"/>
                        </a:spcAft>
                      </a:pPr>
                      <a:r>
                        <a:rPr lang="fr-FR" sz="1100" dirty="0">
                          <a:solidFill>
                            <a:sysClr val="windowText" lastClr="000000"/>
                          </a:solidFill>
                          <a:effectLst/>
                        </a:rPr>
                        <a:t>Pour les blocs nerveux périphériques</a:t>
                      </a:r>
                      <a:endParaRPr lang="fr-FR" sz="1100" dirty="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4502" marR="54502"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hMerge="1">
                  <a:txBody>
                    <a:bodyPr/>
                    <a:lstStyle/>
                    <a:p>
                      <a:endParaRPr lang="fr-FR"/>
                    </a:p>
                  </a:txBody>
                  <a:tcPr/>
                </a:tc>
                <a:tc hMerge="1">
                  <a:txBody>
                    <a:bodyPr/>
                    <a:lstStyle/>
                    <a:p>
                      <a:endParaRPr lang="fr-FR"/>
                    </a:p>
                  </a:txBody>
                  <a:tcPr/>
                </a:tc>
                <a:extLst>
                  <a:ext uri="{0D108BD9-81ED-4DB2-BD59-A6C34878D82A}">
                    <a16:rowId xmlns:a16="http://schemas.microsoft.com/office/drawing/2014/main" val="3333731504"/>
                  </a:ext>
                </a:extLst>
              </a:tr>
              <a:tr h="296883">
                <a:tc>
                  <a:txBody>
                    <a:bodyPr/>
                    <a:lstStyle/>
                    <a:p>
                      <a:pPr algn="l">
                        <a:lnSpc>
                          <a:spcPct val="107000"/>
                        </a:lnSpc>
                        <a:spcAft>
                          <a:spcPts val="0"/>
                        </a:spcAft>
                      </a:pPr>
                      <a:endParaRPr lang="fr-FR" sz="1100" dirty="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4502" marR="54502"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gridSpan="2">
                  <a:txBody>
                    <a:bodyPr/>
                    <a:lstStyle/>
                    <a:p>
                      <a:pPr algn="l">
                        <a:lnSpc>
                          <a:spcPct val="107000"/>
                        </a:lnSpc>
                        <a:spcAft>
                          <a:spcPts val="0"/>
                        </a:spcAft>
                      </a:pPr>
                      <a:r>
                        <a:rPr lang="fr-FR" sz="1100" dirty="0">
                          <a:solidFill>
                            <a:sysClr val="windowText" lastClr="000000"/>
                          </a:solidFill>
                          <a:effectLst/>
                        </a:rPr>
                        <a:t>-</a:t>
                      </a:r>
                    </a:p>
                  </a:txBody>
                  <a:tcPr marL="54502" marR="54502"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hMerge="1">
                  <a:txBody>
                    <a:bodyPr/>
                    <a:lstStyle/>
                    <a:p>
                      <a:endParaRPr lang="fr-FR"/>
                    </a:p>
                  </a:txBody>
                  <a:tcPr/>
                </a:tc>
                <a:extLst>
                  <a:ext uri="{0D108BD9-81ED-4DB2-BD59-A6C34878D82A}">
                    <a16:rowId xmlns:a16="http://schemas.microsoft.com/office/drawing/2014/main" val="1595574779"/>
                  </a:ext>
                </a:extLst>
              </a:tr>
              <a:tr h="142564">
                <a:tc>
                  <a:txBody>
                    <a:bodyPr/>
                    <a:lstStyle/>
                    <a:p>
                      <a:pPr algn="l">
                        <a:lnSpc>
                          <a:spcPct val="107000"/>
                        </a:lnSpc>
                        <a:spcAft>
                          <a:spcPts val="0"/>
                        </a:spcAft>
                      </a:pPr>
                      <a:endParaRPr lang="fr-FR" sz="1100" dirty="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4502" marR="54502"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gridSpan="2">
                  <a:txBody>
                    <a:bodyPr/>
                    <a:lstStyle/>
                    <a:p>
                      <a:pPr algn="l">
                        <a:lnSpc>
                          <a:spcPct val="107000"/>
                        </a:lnSpc>
                        <a:spcAft>
                          <a:spcPts val="0"/>
                        </a:spcAft>
                      </a:pPr>
                      <a:r>
                        <a:rPr lang="fr-FR" sz="1100" dirty="0">
                          <a:solidFill>
                            <a:sysClr val="windowText" lastClr="000000"/>
                          </a:solidFill>
                          <a:effectLst/>
                        </a:rPr>
                        <a:t> </a:t>
                      </a:r>
                      <a:endParaRPr lang="fr-FR" sz="1100" dirty="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4502" marR="54502"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hMerge="1">
                  <a:txBody>
                    <a:bodyPr/>
                    <a:lstStyle/>
                    <a:p>
                      <a:endParaRPr lang="fr-FR"/>
                    </a:p>
                  </a:txBody>
                  <a:tcPr/>
                </a:tc>
                <a:extLst>
                  <a:ext uri="{0D108BD9-81ED-4DB2-BD59-A6C34878D82A}">
                    <a16:rowId xmlns:a16="http://schemas.microsoft.com/office/drawing/2014/main" val="1932000985"/>
                  </a:ext>
                </a:extLst>
              </a:tr>
              <a:tr h="142564">
                <a:tc gridSpan="3">
                  <a:txBody>
                    <a:bodyPr/>
                    <a:lstStyle/>
                    <a:p>
                      <a:pPr algn="l">
                        <a:lnSpc>
                          <a:spcPct val="107000"/>
                        </a:lnSpc>
                        <a:spcAft>
                          <a:spcPts val="0"/>
                        </a:spcAft>
                      </a:pPr>
                      <a:r>
                        <a:rPr lang="fr-FR" sz="1100" dirty="0">
                          <a:solidFill>
                            <a:sysClr val="windowText" lastClr="000000"/>
                          </a:solidFill>
                          <a:effectLst/>
                        </a:rPr>
                        <a:t>Pour l’analgésie périmédullaire</a:t>
                      </a:r>
                      <a:endParaRPr lang="fr-FR" sz="1100" dirty="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4502" marR="54502"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hMerge="1">
                  <a:txBody>
                    <a:bodyPr/>
                    <a:lstStyle/>
                    <a:p>
                      <a:endParaRPr lang="fr-FR"/>
                    </a:p>
                  </a:txBody>
                  <a:tcPr/>
                </a:tc>
                <a:tc hMerge="1">
                  <a:txBody>
                    <a:bodyPr/>
                    <a:lstStyle/>
                    <a:p>
                      <a:endParaRPr lang="fr-FR"/>
                    </a:p>
                  </a:txBody>
                  <a:tcPr/>
                </a:tc>
                <a:extLst>
                  <a:ext uri="{0D108BD9-81ED-4DB2-BD59-A6C34878D82A}">
                    <a16:rowId xmlns:a16="http://schemas.microsoft.com/office/drawing/2014/main" val="3389767837"/>
                  </a:ext>
                </a:extLst>
              </a:tr>
              <a:tr h="227610">
                <a:tc>
                  <a:txBody>
                    <a:bodyPr/>
                    <a:lstStyle/>
                    <a:p>
                      <a:pPr algn="l">
                        <a:lnSpc>
                          <a:spcPct val="107000"/>
                        </a:lnSpc>
                        <a:spcAft>
                          <a:spcPts val="0"/>
                        </a:spcAft>
                      </a:pPr>
                      <a:endParaRPr lang="fr-FR" sz="1100" dirty="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4502" marR="54502"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gridSpan="2">
                  <a:txBody>
                    <a:bodyPr/>
                    <a:lstStyle/>
                    <a:p>
                      <a:pPr algn="l">
                        <a:lnSpc>
                          <a:spcPct val="107000"/>
                        </a:lnSpc>
                        <a:spcAft>
                          <a:spcPts val="0"/>
                        </a:spcAft>
                      </a:pPr>
                      <a:r>
                        <a:rPr lang="fr-FR" sz="1100" dirty="0">
                          <a:solidFill>
                            <a:sysClr val="windowText" lastClr="000000"/>
                          </a:solidFill>
                          <a:effectLst/>
                        </a:rPr>
                        <a:t>-</a:t>
                      </a:r>
                      <a:endParaRPr lang="fr-FR" sz="1100" i="1" dirty="0">
                        <a:solidFill>
                          <a:sysClr val="windowText" lastClr="000000"/>
                        </a:solidFill>
                        <a:effectLst/>
                      </a:endParaRPr>
                    </a:p>
                  </a:txBody>
                  <a:tcPr marL="54502" marR="54502"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hMerge="1">
                  <a:txBody>
                    <a:bodyPr/>
                    <a:lstStyle/>
                    <a:p>
                      <a:endParaRPr lang="fr-FR"/>
                    </a:p>
                  </a:txBody>
                  <a:tcPr/>
                </a:tc>
                <a:extLst>
                  <a:ext uri="{0D108BD9-81ED-4DB2-BD59-A6C34878D82A}">
                    <a16:rowId xmlns:a16="http://schemas.microsoft.com/office/drawing/2014/main" val="1440542034"/>
                  </a:ext>
                </a:extLst>
              </a:tr>
              <a:tr h="142564">
                <a:tc>
                  <a:txBody>
                    <a:bodyPr/>
                    <a:lstStyle/>
                    <a:p>
                      <a:pPr algn="l">
                        <a:lnSpc>
                          <a:spcPct val="107000"/>
                        </a:lnSpc>
                        <a:spcAft>
                          <a:spcPts val="0"/>
                        </a:spcAft>
                      </a:pPr>
                      <a:endParaRPr lang="fr-FR" sz="1100" dirty="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4502" marR="54502"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gridSpan="2">
                  <a:txBody>
                    <a:bodyPr/>
                    <a:lstStyle/>
                    <a:p>
                      <a:pPr algn="l">
                        <a:lnSpc>
                          <a:spcPct val="107000"/>
                        </a:lnSpc>
                        <a:spcAft>
                          <a:spcPts val="0"/>
                        </a:spcAft>
                      </a:pPr>
                      <a:endParaRPr lang="fr-FR" sz="1100" dirty="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4502" marR="54502"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hMerge="1">
                  <a:txBody>
                    <a:bodyPr/>
                    <a:lstStyle/>
                    <a:p>
                      <a:endParaRPr lang="fr-FR"/>
                    </a:p>
                  </a:txBody>
                  <a:tcPr/>
                </a:tc>
                <a:extLst>
                  <a:ext uri="{0D108BD9-81ED-4DB2-BD59-A6C34878D82A}">
                    <a16:rowId xmlns:a16="http://schemas.microsoft.com/office/drawing/2014/main" val="3411203135"/>
                  </a:ext>
                </a:extLst>
              </a:tr>
              <a:tr h="285126">
                <a:tc gridSpan="3">
                  <a:txBody>
                    <a:bodyPr/>
                    <a:lstStyle/>
                    <a:p>
                      <a:pPr algn="l">
                        <a:lnSpc>
                          <a:spcPct val="107000"/>
                        </a:lnSpc>
                        <a:spcAft>
                          <a:spcPts val="0"/>
                        </a:spcAft>
                      </a:pPr>
                      <a:r>
                        <a:rPr lang="fr-FR" sz="1100" dirty="0">
                          <a:solidFill>
                            <a:sysClr val="windowText" lastClr="000000"/>
                          </a:solidFill>
                          <a:effectLst/>
                        </a:rPr>
                        <a:t>Suivi et gestion des dispositifs à demeure (cathéter périnerveux ou péridural, pompe intrathécale)</a:t>
                      </a:r>
                      <a:endParaRPr lang="fr-FR" sz="1100" dirty="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4502" marR="54502"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hMerge="1">
                  <a:txBody>
                    <a:bodyPr/>
                    <a:lstStyle/>
                    <a:p>
                      <a:endParaRPr lang="fr-FR"/>
                    </a:p>
                  </a:txBody>
                  <a:tcPr/>
                </a:tc>
                <a:tc hMerge="1">
                  <a:txBody>
                    <a:bodyPr/>
                    <a:lstStyle/>
                    <a:p>
                      <a:endParaRPr lang="fr-FR"/>
                    </a:p>
                  </a:txBody>
                  <a:tcPr/>
                </a:tc>
                <a:extLst>
                  <a:ext uri="{0D108BD9-81ED-4DB2-BD59-A6C34878D82A}">
                    <a16:rowId xmlns:a16="http://schemas.microsoft.com/office/drawing/2014/main" val="1527326381"/>
                  </a:ext>
                </a:extLst>
              </a:tr>
              <a:tr h="142564">
                <a:tc gridSpan="2">
                  <a:txBody>
                    <a:bodyPr/>
                    <a:lstStyle/>
                    <a:p>
                      <a:pPr algn="l">
                        <a:lnSpc>
                          <a:spcPct val="107000"/>
                        </a:lnSpc>
                        <a:spcAft>
                          <a:spcPts val="0"/>
                        </a:spcAft>
                      </a:pPr>
                      <a:endParaRPr lang="fr-FR" sz="1100" dirty="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4502" marR="54502"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hMerge="1">
                  <a:txBody>
                    <a:bodyPr/>
                    <a:lstStyle/>
                    <a:p>
                      <a:pPr algn="l">
                        <a:lnSpc>
                          <a:spcPct val="107000"/>
                        </a:lnSpc>
                        <a:spcAft>
                          <a:spcPts val="0"/>
                        </a:spcAft>
                      </a:pPr>
                      <a:endParaRPr lang="fr-FR" sz="1100" dirty="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4502" marR="54502"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lvl="0" algn="l">
                        <a:lnSpc>
                          <a:spcPct val="107000"/>
                        </a:lnSpc>
                        <a:spcAft>
                          <a:spcPts val="0"/>
                        </a:spcAft>
                        <a:buNone/>
                      </a:pPr>
                      <a:r>
                        <a:rPr lang="fr-FR" sz="1100" i="1" dirty="0">
                          <a:solidFill>
                            <a:sysClr val="windowText" lastClr="000000"/>
                          </a:solidFill>
                          <a:effectLst/>
                        </a:rPr>
                        <a:t>Information</a:t>
                      </a:r>
                      <a:r>
                        <a:rPr lang="fr-FR" sz="1100" i="1" baseline="0" dirty="0">
                          <a:solidFill>
                            <a:sysClr val="windowText" lastClr="000000"/>
                          </a:solidFill>
                          <a:effectLst/>
                        </a:rPr>
                        <a:t> non disponible</a:t>
                      </a:r>
                      <a:endParaRPr lang="fr-FR" sz="1100" i="1" dirty="0">
                        <a:solidFill>
                          <a:sysClr val="windowText" lastClr="000000"/>
                        </a:solidFill>
                        <a:effectLst/>
                      </a:endParaRPr>
                    </a:p>
                  </a:txBody>
                  <a:tcPr marL="54502" marR="54502"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394645536"/>
                  </a:ext>
                </a:extLst>
              </a:tr>
              <a:tr h="306779">
                <a:tc gridSpan="2">
                  <a:txBody>
                    <a:bodyPr/>
                    <a:lstStyle/>
                    <a:p>
                      <a:pPr algn="l">
                        <a:lnSpc>
                          <a:spcPct val="107000"/>
                        </a:lnSpc>
                        <a:spcAft>
                          <a:spcPts val="0"/>
                        </a:spcAft>
                      </a:pPr>
                      <a:endParaRPr lang="fr-FR" sz="1100" dirty="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4502" marR="54502"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hMerge="1">
                  <a:txBody>
                    <a:bodyPr/>
                    <a:lstStyle/>
                    <a:p>
                      <a:pPr algn="l">
                        <a:lnSpc>
                          <a:spcPct val="107000"/>
                        </a:lnSpc>
                        <a:spcAft>
                          <a:spcPts val="0"/>
                        </a:spcAft>
                      </a:pPr>
                      <a:endParaRPr lang="fr-FR" sz="110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4502" marR="54502"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a:lnSpc>
                          <a:spcPct val="107000"/>
                        </a:lnSpc>
                        <a:spcAft>
                          <a:spcPts val="0"/>
                        </a:spcAft>
                      </a:pPr>
                      <a:r>
                        <a:rPr lang="fr-FR" sz="1100" dirty="0">
                          <a:solidFill>
                            <a:sysClr val="windowText" lastClr="000000"/>
                          </a:solidFill>
                          <a:effectLst/>
                        </a:rPr>
                        <a:t> </a:t>
                      </a:r>
                      <a:endParaRPr lang="fr-FR" sz="1100" dirty="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4502" marR="54502"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818790154"/>
                  </a:ext>
                </a:extLst>
              </a:tr>
              <a:tr h="285126">
                <a:tc gridSpan="2">
                  <a:txBody>
                    <a:bodyPr/>
                    <a:lstStyle/>
                    <a:p>
                      <a:pPr algn="l">
                        <a:lnSpc>
                          <a:spcPct val="107000"/>
                        </a:lnSpc>
                        <a:spcAft>
                          <a:spcPts val="0"/>
                        </a:spcAft>
                      </a:pPr>
                      <a:r>
                        <a:rPr lang="fr-FR" sz="1100" dirty="0">
                          <a:solidFill>
                            <a:sysClr val="windowText" lastClr="000000"/>
                          </a:solidFill>
                          <a:effectLst/>
                        </a:rPr>
                        <a:t>Radiologie interventionnelle :</a:t>
                      </a:r>
                      <a:endParaRPr lang="fr-FR" sz="1100" dirty="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4502" marR="54502"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hMerge="1">
                  <a:txBody>
                    <a:bodyPr/>
                    <a:lstStyle/>
                    <a:p>
                      <a:pPr lvl="0" algn="l">
                        <a:lnSpc>
                          <a:spcPct val="107000"/>
                        </a:lnSpc>
                        <a:spcAft>
                          <a:spcPts val="0"/>
                        </a:spcAft>
                        <a:buNone/>
                      </a:pPr>
                      <a:endParaRPr lang="fr-FR"/>
                    </a:p>
                  </a:txBody>
                  <a:tcPr marL="54502" marR="54502"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l" defTabSz="914377" rtl="0" eaLnBrk="1" fontAlgn="auto" latinLnBrk="0" hangingPunct="1">
                        <a:lnSpc>
                          <a:spcPct val="107000"/>
                        </a:lnSpc>
                        <a:spcBef>
                          <a:spcPts val="0"/>
                        </a:spcBef>
                        <a:spcAft>
                          <a:spcPts val="0"/>
                        </a:spcAft>
                        <a:buClrTx/>
                        <a:buSzTx/>
                        <a:buFontTx/>
                        <a:buNone/>
                        <a:tabLst/>
                        <a:defRPr/>
                      </a:pPr>
                      <a:r>
                        <a:rPr lang="fr-FR" sz="1100" i="1" dirty="0">
                          <a:solidFill>
                            <a:sysClr val="windowText" lastClr="000000"/>
                          </a:solidFill>
                          <a:effectLst/>
                        </a:rPr>
                        <a:t>Information</a:t>
                      </a:r>
                      <a:r>
                        <a:rPr lang="fr-FR" sz="1100" i="1" baseline="0" dirty="0">
                          <a:solidFill>
                            <a:sysClr val="windowText" lastClr="000000"/>
                          </a:solidFill>
                          <a:effectLst/>
                        </a:rPr>
                        <a:t> non disponible</a:t>
                      </a:r>
                      <a:endParaRPr lang="fr-FR" sz="1100" i="1" dirty="0">
                        <a:solidFill>
                          <a:sysClr val="windowText" lastClr="000000"/>
                        </a:solidFill>
                        <a:effectLst/>
                      </a:endParaRPr>
                    </a:p>
                    <a:p>
                      <a:pPr lvl="0" algn="l">
                        <a:lnSpc>
                          <a:spcPct val="107000"/>
                        </a:lnSpc>
                        <a:spcAft>
                          <a:spcPts val="0"/>
                        </a:spcAft>
                        <a:buNone/>
                      </a:pPr>
                      <a:endParaRPr lang="fr-FR" dirty="0"/>
                    </a:p>
                  </a:txBody>
                  <a:tcPr marL="54502" marR="54502"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129554732"/>
                  </a:ext>
                </a:extLst>
              </a:tr>
              <a:tr h="142564">
                <a:tc gridSpan="2">
                  <a:txBody>
                    <a:bodyPr/>
                    <a:lstStyle/>
                    <a:p>
                      <a:pPr algn="l">
                        <a:lnSpc>
                          <a:spcPct val="107000"/>
                        </a:lnSpc>
                        <a:spcAft>
                          <a:spcPts val="0"/>
                        </a:spcAft>
                      </a:pPr>
                      <a:endParaRPr lang="fr-FR" sz="1100" dirty="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4502" marR="54502"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hMerge="1">
                  <a:txBody>
                    <a:bodyPr/>
                    <a:lstStyle/>
                    <a:p>
                      <a:pPr algn="l">
                        <a:lnSpc>
                          <a:spcPct val="107000"/>
                        </a:lnSpc>
                        <a:spcAft>
                          <a:spcPts val="0"/>
                        </a:spcAft>
                      </a:pPr>
                      <a:endParaRPr lang="fr-FR" sz="110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4502" marR="54502"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endParaRPr lang="fr-FR" dirty="0"/>
                    </a:p>
                  </a:txBody>
                  <a:tcPr marL="54502" marR="54502"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026139089"/>
                  </a:ext>
                </a:extLst>
              </a:tr>
              <a:tr h="142564">
                <a:tc gridSpan="2">
                  <a:txBody>
                    <a:bodyPr/>
                    <a:lstStyle/>
                    <a:p>
                      <a:pPr algn="l">
                        <a:lnSpc>
                          <a:spcPct val="107000"/>
                        </a:lnSpc>
                        <a:spcAft>
                          <a:spcPts val="0"/>
                        </a:spcAft>
                      </a:pPr>
                      <a:r>
                        <a:rPr lang="fr-FR" sz="1100" dirty="0">
                          <a:solidFill>
                            <a:sysClr val="windowText" lastClr="000000"/>
                          </a:solidFill>
                          <a:effectLst/>
                        </a:rPr>
                        <a:t>Chirurgie :</a:t>
                      </a:r>
                      <a:endParaRPr lang="fr-FR" sz="1100" dirty="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4502" marR="54502"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hMerge="1">
                  <a:txBody>
                    <a:bodyPr/>
                    <a:lstStyle/>
                    <a:p>
                      <a:pPr lvl="0" algn="l">
                        <a:lnSpc>
                          <a:spcPct val="107000"/>
                        </a:lnSpc>
                        <a:spcAft>
                          <a:spcPts val="0"/>
                        </a:spcAft>
                        <a:buNone/>
                      </a:pPr>
                      <a:endParaRPr lang="fr-FR" sz="1100">
                        <a:solidFill>
                          <a:sysClr val="windowText" lastClr="000000"/>
                        </a:solidFill>
                        <a:effectLst/>
                      </a:endParaRPr>
                    </a:p>
                  </a:txBody>
                  <a:tcPr marL="54502" marR="54502"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lvl="0" algn="l">
                        <a:lnSpc>
                          <a:spcPct val="107000"/>
                        </a:lnSpc>
                        <a:spcAft>
                          <a:spcPts val="0"/>
                        </a:spcAft>
                        <a:buNone/>
                      </a:pPr>
                      <a:r>
                        <a:rPr lang="fr-FR" sz="1100" i="1" dirty="0">
                          <a:solidFill>
                            <a:sysClr val="windowText" lastClr="000000"/>
                          </a:solidFill>
                          <a:effectLst/>
                        </a:rPr>
                        <a:t>Information</a:t>
                      </a:r>
                      <a:r>
                        <a:rPr lang="fr-FR" sz="1100" i="1" baseline="0" dirty="0">
                          <a:solidFill>
                            <a:sysClr val="windowText" lastClr="000000"/>
                          </a:solidFill>
                          <a:effectLst/>
                        </a:rPr>
                        <a:t> non disponible</a:t>
                      </a:r>
                      <a:endParaRPr lang="fr-FR" sz="1100" i="1" dirty="0">
                        <a:solidFill>
                          <a:sysClr val="windowText" lastClr="000000"/>
                        </a:solidFill>
                        <a:effectLst/>
                      </a:endParaRPr>
                    </a:p>
                  </a:txBody>
                  <a:tcPr marL="54502" marR="54502"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1209133"/>
                  </a:ext>
                </a:extLst>
              </a:tr>
              <a:tr h="285126">
                <a:tc gridSpan="2">
                  <a:txBody>
                    <a:bodyPr/>
                    <a:lstStyle/>
                    <a:p>
                      <a:pPr algn="l">
                        <a:lnSpc>
                          <a:spcPct val="107000"/>
                        </a:lnSpc>
                        <a:spcAft>
                          <a:spcPts val="0"/>
                        </a:spcAft>
                      </a:pPr>
                      <a:r>
                        <a:rPr lang="fr-FR" sz="1100" dirty="0">
                          <a:solidFill>
                            <a:sysClr val="windowText" lastClr="000000"/>
                          </a:solidFill>
                          <a:effectLst/>
                        </a:rPr>
                        <a:t> </a:t>
                      </a:r>
                      <a:endParaRPr lang="fr-FR" sz="1100" dirty="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4502" marR="54502"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hMerge="1">
                  <a:txBody>
                    <a:bodyPr/>
                    <a:lstStyle/>
                    <a:p>
                      <a:pPr algn="l">
                        <a:lnSpc>
                          <a:spcPct val="107000"/>
                        </a:lnSpc>
                        <a:spcAft>
                          <a:spcPts val="0"/>
                        </a:spcAft>
                      </a:pPr>
                      <a:endParaRPr lang="fr-FR" sz="1100">
                        <a:solidFill>
                          <a:sysClr val="windowText" lastClr="000000"/>
                        </a:solidFill>
                        <a:effectLst/>
                      </a:endParaRPr>
                    </a:p>
                  </a:txBody>
                  <a:tcPr marL="54502" marR="54502"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endParaRPr lang="fr-FR" dirty="0"/>
                    </a:p>
                  </a:txBody>
                  <a:tcPr marL="54502" marR="54502"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871778334"/>
                  </a:ext>
                </a:extLst>
              </a:tr>
            </a:tbl>
          </a:graphicData>
        </a:graphic>
      </p:graphicFrame>
    </p:spTree>
    <p:extLst>
      <p:ext uri="{BB962C8B-B14F-4D97-AF65-F5344CB8AC3E}">
        <p14:creationId xmlns:p14="http://schemas.microsoft.com/office/powerpoint/2010/main" val="55761043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26" name="Image 2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79833" y="4743449"/>
            <a:ext cx="5149542" cy="1514476"/>
          </a:xfrm>
          <a:prstGeom prst="rect">
            <a:avLst/>
          </a:prstGeom>
        </p:spPr>
      </p:pic>
      <p:pic>
        <p:nvPicPr>
          <p:cNvPr id="30" name="Image 2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79833" y="919163"/>
            <a:ext cx="5149542" cy="3443287"/>
          </a:xfrm>
          <a:prstGeom prst="rect">
            <a:avLst/>
          </a:prstGeom>
        </p:spPr>
      </p:pic>
      <p:pic>
        <p:nvPicPr>
          <p:cNvPr id="27" name="Image 2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836409" y="761219"/>
            <a:ext cx="4328535" cy="3053798"/>
          </a:xfrm>
          <a:prstGeom prst="rect">
            <a:avLst/>
          </a:prstGeom>
        </p:spPr>
      </p:pic>
      <p:pic>
        <p:nvPicPr>
          <p:cNvPr id="28" name="Image 2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836407" y="3892018"/>
            <a:ext cx="4328535" cy="1760287"/>
          </a:xfrm>
          <a:prstGeom prst="rect">
            <a:avLst/>
          </a:prstGeom>
        </p:spPr>
      </p:pic>
      <p:pic>
        <p:nvPicPr>
          <p:cNvPr id="29" name="Image 28"/>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836407" y="5738030"/>
            <a:ext cx="4328535" cy="962025"/>
          </a:xfrm>
          <a:prstGeom prst="rect">
            <a:avLst/>
          </a:prstGeom>
        </p:spPr>
      </p:pic>
      <p:sp>
        <p:nvSpPr>
          <p:cNvPr id="31" name="ZoneTexte 30"/>
          <p:cNvSpPr txBox="1"/>
          <p:nvPr/>
        </p:nvSpPr>
        <p:spPr>
          <a:xfrm>
            <a:off x="1279833" y="301666"/>
            <a:ext cx="4149790" cy="369332"/>
          </a:xfrm>
          <a:prstGeom prst="rect">
            <a:avLst/>
          </a:prstGeom>
        </p:spPr>
        <p:txBody>
          <a:bodyPr wrap="none" rtlCol="0">
            <a:spAutoFit/>
          </a:bodyPr>
          <a:lstStyle/>
          <a:p>
            <a:r>
              <a:rPr lang="fr-FR" b="1" dirty="0"/>
              <a:t>HOPITAUX UNIVERSITAIRES STRASBOURG</a:t>
            </a:r>
            <a:endParaRPr lang="fr-FR" dirty="0"/>
          </a:p>
        </p:txBody>
      </p:sp>
      <p:pic>
        <p:nvPicPr>
          <p:cNvPr id="7" name="Image 6"/>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rot="5400000">
            <a:off x="5122013" y="337907"/>
            <a:ext cx="400110" cy="400110"/>
          </a:xfrm>
          <a:prstGeom prst="rect">
            <a:avLst/>
          </a:prstGeom>
        </p:spPr>
      </p:pic>
      <p:pic>
        <p:nvPicPr>
          <p:cNvPr id="8" name="Image 7"/>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279833" y="252816"/>
            <a:ext cx="404990" cy="409869"/>
          </a:xfrm>
          <a:prstGeom prst="rect">
            <a:avLst/>
          </a:prstGeom>
        </p:spPr>
      </p:pic>
      <p:graphicFrame>
        <p:nvGraphicFramePr>
          <p:cNvPr id="16" name="Tableau 15"/>
          <p:cNvGraphicFramePr>
            <a:graphicFrameLocks noGrp="1"/>
          </p:cNvGraphicFramePr>
          <p:nvPr>
            <p:extLst>
              <p:ext uri="{D42A27DB-BD31-4B8C-83A1-F6EECF244321}">
                <p14:modId xmlns:p14="http://schemas.microsoft.com/office/powerpoint/2010/main" val="2224110798"/>
              </p:ext>
            </p:extLst>
          </p:nvPr>
        </p:nvGraphicFramePr>
        <p:xfrm>
          <a:off x="1394837" y="690734"/>
          <a:ext cx="5034538" cy="6212565"/>
        </p:xfrm>
        <a:graphic>
          <a:graphicData uri="http://schemas.openxmlformats.org/drawingml/2006/table">
            <a:tbl>
              <a:tblPr firstRow="1" firstCol="1" bandRow="1">
                <a:tableStyleId>{5C22544A-7EE6-4342-B048-85BDC9FD1C3A}</a:tableStyleId>
              </a:tblPr>
              <a:tblGrid>
                <a:gridCol w="2142115">
                  <a:extLst>
                    <a:ext uri="{9D8B030D-6E8A-4147-A177-3AD203B41FA5}">
                      <a16:colId xmlns:a16="http://schemas.microsoft.com/office/drawing/2014/main" val="4216140358"/>
                    </a:ext>
                  </a:extLst>
                </a:gridCol>
                <a:gridCol w="2892423">
                  <a:extLst>
                    <a:ext uri="{9D8B030D-6E8A-4147-A177-3AD203B41FA5}">
                      <a16:colId xmlns:a16="http://schemas.microsoft.com/office/drawing/2014/main" val="2491234068"/>
                    </a:ext>
                  </a:extLst>
                </a:gridCol>
              </a:tblGrid>
              <a:tr h="226835">
                <a:tc gridSpan="2">
                  <a:txBody>
                    <a:bodyPr/>
                    <a:lstStyle/>
                    <a:p>
                      <a:pPr algn="l">
                        <a:lnSpc>
                          <a:spcPct val="107000"/>
                        </a:lnSpc>
                        <a:spcAft>
                          <a:spcPts val="0"/>
                        </a:spcAft>
                      </a:pPr>
                      <a:r>
                        <a:rPr lang="fr-FR" sz="1400" dirty="0">
                          <a:solidFill>
                            <a:sysClr val="windowText" lastClr="000000"/>
                          </a:solidFill>
                          <a:effectLst/>
                        </a:rPr>
                        <a:t>Informations générales</a:t>
                      </a:r>
                      <a:endParaRPr lang="fr-FR" sz="1400" dirty="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6202" marR="46202" marT="0" marB="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hMerge="1">
                  <a:txBody>
                    <a:bodyPr/>
                    <a:lstStyle/>
                    <a:p>
                      <a:endParaRPr lang="fr-FR"/>
                    </a:p>
                  </a:txBody>
                  <a:tcPr/>
                </a:tc>
                <a:extLst>
                  <a:ext uri="{0D108BD9-81ED-4DB2-BD59-A6C34878D82A}">
                    <a16:rowId xmlns:a16="http://schemas.microsoft.com/office/drawing/2014/main" val="2354191671"/>
                  </a:ext>
                </a:extLst>
              </a:tr>
              <a:tr h="364745">
                <a:tc>
                  <a:txBody>
                    <a:bodyPr/>
                    <a:lstStyle/>
                    <a:p>
                      <a:pPr algn="l">
                        <a:lnSpc>
                          <a:spcPct val="107000"/>
                        </a:lnSpc>
                        <a:spcAft>
                          <a:spcPts val="0"/>
                        </a:spcAft>
                      </a:pPr>
                      <a:r>
                        <a:rPr lang="fr-FR" sz="1100" dirty="0">
                          <a:solidFill>
                            <a:sysClr val="windowText" lastClr="000000"/>
                          </a:solidFill>
                          <a:effectLst/>
                        </a:rPr>
                        <a:t> Médecin responsable :</a:t>
                      </a:r>
                      <a:endParaRPr lang="fr-FR" sz="1100" dirty="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6202" marR="46202" marT="0" marB="0">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algn="l">
                        <a:lnSpc>
                          <a:spcPct val="107000"/>
                        </a:lnSpc>
                        <a:spcAft>
                          <a:spcPts val="0"/>
                        </a:spcAft>
                      </a:pPr>
                      <a:r>
                        <a:rPr lang="fr-FR" sz="1100" dirty="0">
                          <a:solidFill>
                            <a:sysClr val="windowText" lastClr="000000"/>
                          </a:solidFill>
                          <a:effectLst/>
                        </a:rPr>
                        <a:t>Pr Éric SALVAT (adultes) </a:t>
                      </a:r>
                    </a:p>
                    <a:p>
                      <a:pPr algn="l">
                        <a:lnSpc>
                          <a:spcPct val="107000"/>
                        </a:lnSpc>
                        <a:spcAft>
                          <a:spcPts val="0"/>
                        </a:spcAft>
                      </a:pPr>
                      <a:r>
                        <a:rPr lang="fr-FR" sz="1100" dirty="0">
                          <a:solidFill>
                            <a:sysClr val="windowText" lastClr="000000"/>
                          </a:solidFill>
                          <a:effectLst/>
                        </a:rPr>
                        <a:t>Dr Claire ARBITRE (enfants) </a:t>
                      </a:r>
                      <a:endParaRPr lang="fr-FR" sz="1100" dirty="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6202" marR="46202" marT="0" marB="0">
                    <a:lnL w="12700" cmpd="sng">
                      <a:noFill/>
                    </a:lnL>
                    <a:lnR w="12700" cmpd="sng">
                      <a:noFill/>
                    </a:lnR>
                    <a:lnT w="381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611808096"/>
                  </a:ext>
                </a:extLst>
              </a:tr>
              <a:tr h="178246">
                <a:tc>
                  <a:txBody>
                    <a:bodyPr/>
                    <a:lstStyle/>
                    <a:p>
                      <a:pPr algn="l">
                        <a:lnSpc>
                          <a:spcPct val="107000"/>
                        </a:lnSpc>
                        <a:spcAft>
                          <a:spcPts val="0"/>
                        </a:spcAft>
                      </a:pPr>
                      <a:r>
                        <a:rPr lang="fr-FR" sz="1100" dirty="0">
                          <a:solidFill>
                            <a:sysClr val="windowText" lastClr="000000"/>
                          </a:solidFill>
                          <a:effectLst/>
                        </a:rPr>
                        <a:t> </a:t>
                      </a:r>
                      <a:endParaRPr lang="fr-FR" sz="1100" dirty="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6202" marR="46202"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a:lnSpc>
                          <a:spcPct val="107000"/>
                        </a:lnSpc>
                        <a:spcAft>
                          <a:spcPts val="0"/>
                        </a:spcAft>
                      </a:pPr>
                      <a:r>
                        <a:rPr lang="fr-FR" sz="1100" dirty="0">
                          <a:solidFill>
                            <a:sysClr val="windowText" lastClr="000000"/>
                          </a:solidFill>
                          <a:effectLst/>
                        </a:rPr>
                        <a:t> </a:t>
                      </a:r>
                      <a:endParaRPr lang="fr-FR" sz="1100" dirty="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6202" marR="46202"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407629340"/>
                  </a:ext>
                </a:extLst>
              </a:tr>
              <a:tr h="178246">
                <a:tc>
                  <a:txBody>
                    <a:bodyPr/>
                    <a:lstStyle/>
                    <a:p>
                      <a:pPr algn="l">
                        <a:lnSpc>
                          <a:spcPct val="107000"/>
                        </a:lnSpc>
                        <a:spcAft>
                          <a:spcPts val="0"/>
                        </a:spcAft>
                      </a:pPr>
                      <a:r>
                        <a:rPr lang="fr-FR" sz="1100" dirty="0">
                          <a:solidFill>
                            <a:sysClr val="windowText" lastClr="000000"/>
                          </a:solidFill>
                          <a:effectLst/>
                        </a:rPr>
                        <a:t>Labellisation SDC :</a:t>
                      </a:r>
                      <a:endParaRPr lang="fr-FR" sz="1100" dirty="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6202" marR="46202"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a:lnSpc>
                          <a:spcPct val="107000"/>
                        </a:lnSpc>
                        <a:spcAft>
                          <a:spcPts val="0"/>
                        </a:spcAft>
                      </a:pPr>
                      <a:r>
                        <a:rPr lang="fr-FR" sz="1100" dirty="0">
                          <a:solidFill>
                            <a:sysClr val="windowText" lastClr="000000"/>
                          </a:solidFill>
                          <a:effectLst/>
                        </a:rPr>
                        <a:t>Centre</a:t>
                      </a:r>
                      <a:endParaRPr lang="fr-FR" sz="1100" dirty="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6202" marR="46202"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85111376"/>
                  </a:ext>
                </a:extLst>
              </a:tr>
              <a:tr h="178246">
                <a:tc>
                  <a:txBody>
                    <a:bodyPr/>
                    <a:lstStyle/>
                    <a:p>
                      <a:pPr algn="l">
                        <a:lnSpc>
                          <a:spcPct val="107000"/>
                        </a:lnSpc>
                        <a:spcAft>
                          <a:spcPts val="0"/>
                        </a:spcAft>
                      </a:pPr>
                      <a:r>
                        <a:rPr lang="fr-FR" sz="1100" dirty="0">
                          <a:solidFill>
                            <a:sysClr val="windowText" lastClr="000000"/>
                          </a:solidFill>
                          <a:effectLst/>
                        </a:rPr>
                        <a:t>Type pédiatrique :</a:t>
                      </a:r>
                      <a:endParaRPr lang="fr-FR" sz="1100" dirty="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6202" marR="46202"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a:lnSpc>
                          <a:spcPct val="107000"/>
                        </a:lnSpc>
                        <a:spcAft>
                          <a:spcPts val="0"/>
                        </a:spcAft>
                      </a:pPr>
                      <a:r>
                        <a:rPr lang="fr-FR" sz="1100" dirty="0">
                          <a:solidFill>
                            <a:sysClr val="windowText" lastClr="000000"/>
                          </a:solidFill>
                          <a:effectLst/>
                        </a:rPr>
                        <a:t>mixte</a:t>
                      </a:r>
                      <a:endParaRPr lang="fr-FR" sz="1100" dirty="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6202" marR="46202"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974325646"/>
                  </a:ext>
                </a:extLst>
              </a:tr>
              <a:tr h="178246">
                <a:tc>
                  <a:txBody>
                    <a:bodyPr/>
                    <a:lstStyle/>
                    <a:p>
                      <a:pPr algn="l">
                        <a:lnSpc>
                          <a:spcPct val="107000"/>
                        </a:lnSpc>
                        <a:spcAft>
                          <a:spcPts val="0"/>
                        </a:spcAft>
                      </a:pPr>
                      <a:r>
                        <a:rPr lang="fr-FR" sz="1100" dirty="0">
                          <a:solidFill>
                            <a:sysClr val="windowText" lastClr="000000"/>
                          </a:solidFill>
                          <a:effectLst/>
                        </a:rPr>
                        <a:t>Type oncologique :</a:t>
                      </a:r>
                      <a:endParaRPr lang="fr-FR" sz="1100" dirty="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6202" marR="46202"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a:lnSpc>
                          <a:spcPct val="107000"/>
                        </a:lnSpc>
                        <a:spcAft>
                          <a:spcPts val="0"/>
                        </a:spcAft>
                      </a:pPr>
                      <a:endParaRPr lang="fr-FR" sz="1100" dirty="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6202" marR="46202"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340087781"/>
                  </a:ext>
                </a:extLst>
              </a:tr>
              <a:tr h="178246">
                <a:tc>
                  <a:txBody>
                    <a:bodyPr/>
                    <a:lstStyle/>
                    <a:p>
                      <a:pPr algn="l">
                        <a:lnSpc>
                          <a:spcPct val="107000"/>
                        </a:lnSpc>
                        <a:spcAft>
                          <a:spcPts val="0"/>
                        </a:spcAft>
                      </a:pPr>
                      <a:r>
                        <a:rPr lang="fr-FR" sz="1100" dirty="0">
                          <a:solidFill>
                            <a:sysClr val="windowText" lastClr="000000"/>
                          </a:solidFill>
                          <a:effectLst/>
                        </a:rPr>
                        <a:t> </a:t>
                      </a:r>
                      <a:endParaRPr lang="fr-FR" sz="1100" dirty="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6202" marR="46202"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a:lnSpc>
                          <a:spcPct val="107000"/>
                        </a:lnSpc>
                        <a:spcAft>
                          <a:spcPts val="0"/>
                        </a:spcAft>
                      </a:pPr>
                      <a:r>
                        <a:rPr lang="fr-FR" sz="1100" dirty="0">
                          <a:solidFill>
                            <a:sysClr val="windowText" lastClr="000000"/>
                          </a:solidFill>
                          <a:effectLst/>
                        </a:rPr>
                        <a:t> </a:t>
                      </a:r>
                      <a:endParaRPr lang="fr-FR" sz="1100" dirty="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6202" marR="46202"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703819218"/>
                  </a:ext>
                </a:extLst>
              </a:tr>
              <a:tr h="924239">
                <a:tc>
                  <a:txBody>
                    <a:bodyPr/>
                    <a:lstStyle/>
                    <a:p>
                      <a:pPr algn="l">
                        <a:lnSpc>
                          <a:spcPct val="107000"/>
                        </a:lnSpc>
                        <a:spcAft>
                          <a:spcPts val="0"/>
                        </a:spcAft>
                      </a:pPr>
                      <a:r>
                        <a:rPr lang="fr-FR" sz="1100" dirty="0">
                          <a:solidFill>
                            <a:sysClr val="windowText" lastClr="000000"/>
                          </a:solidFill>
                          <a:effectLst/>
                        </a:rPr>
                        <a:t>Adressage :</a:t>
                      </a:r>
                      <a:endParaRPr lang="fr-FR" sz="1100" dirty="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6202" marR="46202"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a:lnSpc>
                          <a:spcPct val="107000"/>
                        </a:lnSpc>
                        <a:spcAft>
                          <a:spcPts val="0"/>
                        </a:spcAft>
                      </a:pPr>
                      <a:r>
                        <a:rPr lang="fr-FR" sz="1100" dirty="0">
                          <a:solidFill>
                            <a:sysClr val="windowText" lastClr="000000"/>
                          </a:solidFill>
                          <a:effectLst/>
                        </a:rPr>
                        <a:t>Filière interne à la structure;</a:t>
                      </a:r>
                    </a:p>
                    <a:p>
                      <a:pPr algn="l">
                        <a:lnSpc>
                          <a:spcPct val="107000"/>
                        </a:lnSpc>
                        <a:spcAft>
                          <a:spcPts val="0"/>
                        </a:spcAft>
                      </a:pPr>
                      <a:r>
                        <a:rPr lang="fr-FR" sz="1100" dirty="0">
                          <a:solidFill>
                            <a:sysClr val="windowText" lastClr="000000"/>
                          </a:solidFill>
                          <a:effectLst/>
                        </a:rPr>
                        <a:t>Filière inter-établissements;</a:t>
                      </a:r>
                    </a:p>
                    <a:p>
                      <a:pPr algn="l">
                        <a:lnSpc>
                          <a:spcPct val="107000"/>
                        </a:lnSpc>
                        <a:spcAft>
                          <a:spcPts val="0"/>
                        </a:spcAft>
                      </a:pPr>
                      <a:r>
                        <a:rPr lang="fr-FR" sz="1100" dirty="0">
                          <a:solidFill>
                            <a:sysClr val="windowText" lastClr="000000"/>
                          </a:solidFill>
                          <a:effectLst/>
                        </a:rPr>
                        <a:t>Adressage direct Ville-Hôpital;</a:t>
                      </a:r>
                    </a:p>
                    <a:p>
                      <a:pPr algn="l">
                        <a:lnSpc>
                          <a:spcPct val="107000"/>
                        </a:lnSpc>
                        <a:spcAft>
                          <a:spcPts val="0"/>
                        </a:spcAft>
                      </a:pPr>
                      <a:r>
                        <a:rPr lang="fr-FR" sz="1100" dirty="0">
                          <a:solidFill>
                            <a:sysClr val="windowText" lastClr="000000"/>
                          </a:solidFill>
                          <a:effectLst/>
                        </a:rPr>
                        <a:t>Adressage hors territoires d’intervention habituelle</a:t>
                      </a:r>
                      <a:endParaRPr lang="fr-FR" sz="1100" dirty="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6202" marR="46202"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453074215"/>
                  </a:ext>
                </a:extLst>
              </a:tr>
              <a:tr h="178246">
                <a:tc>
                  <a:txBody>
                    <a:bodyPr/>
                    <a:lstStyle/>
                    <a:p>
                      <a:pPr algn="l">
                        <a:lnSpc>
                          <a:spcPct val="107000"/>
                        </a:lnSpc>
                        <a:spcAft>
                          <a:spcPts val="0"/>
                        </a:spcAft>
                      </a:pPr>
                      <a:r>
                        <a:rPr lang="fr-FR" sz="1100" dirty="0">
                          <a:solidFill>
                            <a:sysClr val="windowText" lastClr="000000"/>
                          </a:solidFill>
                          <a:effectLst/>
                        </a:rPr>
                        <a:t> </a:t>
                      </a:r>
                      <a:endParaRPr lang="fr-FR" sz="1100" dirty="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6202" marR="46202"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a:lnSpc>
                          <a:spcPct val="107000"/>
                        </a:lnSpc>
                        <a:spcAft>
                          <a:spcPts val="0"/>
                        </a:spcAft>
                      </a:pPr>
                      <a:r>
                        <a:rPr lang="fr-FR" sz="1100" dirty="0">
                          <a:solidFill>
                            <a:sysClr val="windowText" lastClr="000000"/>
                          </a:solidFill>
                          <a:effectLst/>
                        </a:rPr>
                        <a:t> </a:t>
                      </a:r>
                      <a:endParaRPr lang="fr-FR" sz="1100" dirty="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6202" marR="46202"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111990918"/>
                  </a:ext>
                </a:extLst>
              </a:tr>
              <a:tr h="178246">
                <a:tc>
                  <a:txBody>
                    <a:bodyPr/>
                    <a:lstStyle/>
                    <a:p>
                      <a:pPr algn="l">
                        <a:lnSpc>
                          <a:spcPct val="107000"/>
                        </a:lnSpc>
                        <a:spcAft>
                          <a:spcPts val="0"/>
                        </a:spcAft>
                      </a:pPr>
                      <a:r>
                        <a:rPr lang="fr-FR" sz="1100" dirty="0">
                          <a:solidFill>
                            <a:sysClr val="windowText" lastClr="000000"/>
                          </a:solidFill>
                          <a:effectLst/>
                        </a:rPr>
                        <a:t>Partenariat / En lien avec :</a:t>
                      </a:r>
                      <a:endParaRPr lang="fr-FR" sz="1100" dirty="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6202" marR="46202"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a:lnSpc>
                          <a:spcPct val="107000"/>
                        </a:lnSpc>
                        <a:spcAft>
                          <a:spcPts val="0"/>
                        </a:spcAft>
                      </a:pPr>
                      <a:endParaRPr lang="fr-FR" sz="1100" dirty="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6202" marR="46202"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407430303"/>
                  </a:ext>
                </a:extLst>
              </a:tr>
              <a:tr h="178246">
                <a:tc>
                  <a:txBody>
                    <a:bodyPr/>
                    <a:lstStyle/>
                    <a:p>
                      <a:pPr algn="l">
                        <a:lnSpc>
                          <a:spcPct val="107000"/>
                        </a:lnSpc>
                        <a:spcAft>
                          <a:spcPts val="0"/>
                        </a:spcAft>
                      </a:pPr>
                      <a:r>
                        <a:rPr lang="fr-FR" sz="1100" dirty="0">
                          <a:solidFill>
                            <a:sysClr val="windowText" lastClr="000000"/>
                          </a:solidFill>
                          <a:effectLst/>
                        </a:rPr>
                        <a:t> </a:t>
                      </a:r>
                      <a:endParaRPr lang="fr-FR" sz="1100" dirty="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6202" marR="46202"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a:lnSpc>
                          <a:spcPct val="107000"/>
                        </a:lnSpc>
                        <a:spcAft>
                          <a:spcPts val="0"/>
                        </a:spcAft>
                      </a:pPr>
                      <a:r>
                        <a:rPr lang="fr-FR" sz="1100" dirty="0">
                          <a:solidFill>
                            <a:sysClr val="windowText" lastClr="000000"/>
                          </a:solidFill>
                          <a:effectLst/>
                        </a:rPr>
                        <a:t> </a:t>
                      </a:r>
                      <a:endParaRPr lang="fr-FR" sz="1100" dirty="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6202" marR="46202"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21686731"/>
                  </a:ext>
                </a:extLst>
              </a:tr>
              <a:tr h="364745">
                <a:tc>
                  <a:txBody>
                    <a:bodyPr/>
                    <a:lstStyle/>
                    <a:p>
                      <a:pPr algn="l">
                        <a:lnSpc>
                          <a:spcPct val="107000"/>
                        </a:lnSpc>
                        <a:spcAft>
                          <a:spcPts val="0"/>
                        </a:spcAft>
                      </a:pPr>
                      <a:r>
                        <a:rPr lang="fr-FR" sz="1400" dirty="0">
                          <a:solidFill>
                            <a:sysClr val="windowText" lastClr="000000"/>
                          </a:solidFill>
                          <a:effectLst/>
                        </a:rPr>
                        <a:t>RCP Douleur</a:t>
                      </a:r>
                      <a:endParaRPr lang="fr-FR" sz="1400" dirty="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6202" marR="46202"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a:lnSpc>
                          <a:spcPct val="107000"/>
                        </a:lnSpc>
                        <a:spcAft>
                          <a:spcPts val="0"/>
                        </a:spcAft>
                      </a:pPr>
                      <a:r>
                        <a:rPr lang="fr-FR" sz="1100" dirty="0">
                          <a:solidFill>
                            <a:sysClr val="windowText" lastClr="000000"/>
                          </a:solidFill>
                          <a:effectLst/>
                        </a:rPr>
                        <a:t>Prise en charge interventionnelle des douleurs réfractaire du cancer (3C</a:t>
                      </a:r>
                      <a:r>
                        <a:rPr lang="fr-FR" sz="1100" baseline="0" dirty="0">
                          <a:solidFill>
                            <a:sysClr val="windowText" lastClr="000000"/>
                          </a:solidFill>
                          <a:effectLst/>
                        </a:rPr>
                        <a:t> HUS-ICANS)</a:t>
                      </a:r>
                      <a:endParaRPr lang="fr-FR" sz="1100" dirty="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6202" marR="46202"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673748018"/>
                  </a:ext>
                </a:extLst>
              </a:tr>
              <a:tr h="178246">
                <a:tc>
                  <a:txBody>
                    <a:bodyPr/>
                    <a:lstStyle/>
                    <a:p>
                      <a:pPr algn="l">
                        <a:lnSpc>
                          <a:spcPct val="107000"/>
                        </a:lnSpc>
                        <a:spcAft>
                          <a:spcPts val="0"/>
                        </a:spcAft>
                      </a:pPr>
                      <a:r>
                        <a:rPr lang="fr-FR" sz="1100" dirty="0">
                          <a:solidFill>
                            <a:sysClr val="windowText" lastClr="000000"/>
                          </a:solidFill>
                          <a:effectLst/>
                        </a:rPr>
                        <a:t>Coordonnateur</a:t>
                      </a:r>
                      <a:endParaRPr lang="fr-FR" sz="1100" dirty="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6202" marR="46202"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a:lnSpc>
                          <a:spcPct val="107000"/>
                        </a:lnSpc>
                        <a:spcAft>
                          <a:spcPts val="0"/>
                        </a:spcAft>
                      </a:pPr>
                      <a:r>
                        <a:rPr lang="fr-FR" sz="1100" dirty="0">
                          <a:solidFill>
                            <a:sysClr val="windowText" lastClr="000000"/>
                          </a:solidFill>
                          <a:effectLst/>
                        </a:rPr>
                        <a:t>Pr Éric SALVAT (HUS)</a:t>
                      </a:r>
                      <a:endParaRPr lang="fr-FR" sz="1100" dirty="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6202" marR="46202"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70010002"/>
                  </a:ext>
                </a:extLst>
              </a:tr>
              <a:tr h="178246">
                <a:tc>
                  <a:txBody>
                    <a:bodyPr/>
                    <a:lstStyle/>
                    <a:p>
                      <a:pPr algn="l">
                        <a:lnSpc>
                          <a:spcPct val="107000"/>
                        </a:lnSpc>
                        <a:spcAft>
                          <a:spcPts val="0"/>
                        </a:spcAft>
                      </a:pPr>
                      <a:r>
                        <a:rPr lang="fr-FR" sz="1100" dirty="0">
                          <a:solidFill>
                            <a:sysClr val="windowText" lastClr="000000"/>
                          </a:solidFill>
                          <a:effectLst/>
                        </a:rPr>
                        <a:t> </a:t>
                      </a:r>
                      <a:endParaRPr lang="fr-FR" sz="1100" dirty="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6202" marR="46202"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a:lnSpc>
                          <a:spcPct val="107000"/>
                        </a:lnSpc>
                        <a:spcAft>
                          <a:spcPts val="0"/>
                        </a:spcAft>
                      </a:pPr>
                      <a:r>
                        <a:rPr lang="fr-FR" sz="1100" dirty="0">
                          <a:solidFill>
                            <a:sysClr val="windowText" lastClr="000000"/>
                          </a:solidFill>
                          <a:effectLst/>
                        </a:rPr>
                        <a:t> </a:t>
                      </a:r>
                      <a:endParaRPr lang="fr-FR" sz="1100" dirty="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6202" marR="46202"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7633293"/>
                  </a:ext>
                </a:extLst>
              </a:tr>
              <a:tr h="178246">
                <a:tc>
                  <a:txBody>
                    <a:bodyPr/>
                    <a:lstStyle/>
                    <a:p>
                      <a:pPr algn="l">
                        <a:lnSpc>
                          <a:spcPct val="107000"/>
                        </a:lnSpc>
                        <a:spcAft>
                          <a:spcPts val="0"/>
                        </a:spcAft>
                      </a:pPr>
                      <a:r>
                        <a:rPr lang="fr-FR" sz="1100" dirty="0">
                          <a:solidFill>
                            <a:sysClr val="windowText" lastClr="000000"/>
                          </a:solidFill>
                          <a:effectLst/>
                        </a:rPr>
                        <a:t> </a:t>
                      </a:r>
                      <a:endParaRPr lang="fr-FR" sz="1100" dirty="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6202" marR="46202"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a:lnSpc>
                          <a:spcPct val="107000"/>
                        </a:lnSpc>
                        <a:spcAft>
                          <a:spcPts val="0"/>
                        </a:spcAft>
                      </a:pPr>
                      <a:r>
                        <a:rPr lang="fr-FR" sz="1100" dirty="0">
                          <a:solidFill>
                            <a:sysClr val="windowText" lastClr="000000"/>
                          </a:solidFill>
                          <a:effectLst/>
                        </a:rPr>
                        <a:t> </a:t>
                      </a:r>
                      <a:endParaRPr lang="fr-FR" sz="1100" dirty="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6202" marR="46202"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227792421"/>
                  </a:ext>
                </a:extLst>
              </a:tr>
              <a:tr h="226835">
                <a:tc gridSpan="2">
                  <a:txBody>
                    <a:bodyPr/>
                    <a:lstStyle/>
                    <a:p>
                      <a:pPr algn="l">
                        <a:lnSpc>
                          <a:spcPct val="107000"/>
                        </a:lnSpc>
                        <a:spcAft>
                          <a:spcPts val="0"/>
                        </a:spcAft>
                      </a:pPr>
                      <a:r>
                        <a:rPr lang="fr-FR" sz="1400" dirty="0">
                          <a:solidFill>
                            <a:sysClr val="windowText" lastClr="000000"/>
                          </a:solidFill>
                          <a:effectLst/>
                        </a:rPr>
                        <a:t>Contact</a:t>
                      </a:r>
                      <a:endParaRPr lang="fr-FR" sz="1400" dirty="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6202" marR="46202"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hMerge="1">
                  <a:txBody>
                    <a:bodyPr/>
                    <a:lstStyle/>
                    <a:p>
                      <a:endParaRPr lang="fr-FR"/>
                    </a:p>
                  </a:txBody>
                  <a:tcPr/>
                </a:tc>
                <a:extLst>
                  <a:ext uri="{0D108BD9-81ED-4DB2-BD59-A6C34878D82A}">
                    <a16:rowId xmlns:a16="http://schemas.microsoft.com/office/drawing/2014/main" val="1319604430"/>
                  </a:ext>
                </a:extLst>
              </a:tr>
              <a:tr h="364745">
                <a:tc>
                  <a:txBody>
                    <a:bodyPr/>
                    <a:lstStyle/>
                    <a:p>
                      <a:pPr algn="l">
                        <a:lnSpc>
                          <a:spcPct val="107000"/>
                        </a:lnSpc>
                        <a:spcAft>
                          <a:spcPts val="0"/>
                        </a:spcAft>
                      </a:pPr>
                      <a:r>
                        <a:rPr lang="fr-FR" sz="1100" dirty="0">
                          <a:solidFill>
                            <a:sysClr val="windowText" lastClr="000000"/>
                          </a:solidFill>
                          <a:effectLst/>
                        </a:rPr>
                        <a:t>Adresse :</a:t>
                      </a:r>
                      <a:endParaRPr lang="fr-FR" sz="1100" dirty="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6202" marR="46202"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a:lnSpc>
                          <a:spcPct val="107000"/>
                        </a:lnSpc>
                        <a:spcAft>
                          <a:spcPts val="0"/>
                        </a:spcAft>
                      </a:pPr>
                      <a:r>
                        <a:rPr lang="fr-FR" sz="1100" dirty="0">
                          <a:solidFill>
                            <a:sysClr val="windowText" lastClr="000000"/>
                          </a:solidFill>
                          <a:effectLst/>
                        </a:rPr>
                        <a:t>1 avenue MOLIERE</a:t>
                      </a:r>
                    </a:p>
                    <a:p>
                      <a:pPr algn="l">
                        <a:lnSpc>
                          <a:spcPct val="107000"/>
                        </a:lnSpc>
                        <a:spcAft>
                          <a:spcPts val="0"/>
                        </a:spcAft>
                      </a:pPr>
                      <a:r>
                        <a:rPr lang="fr-FR" sz="1100" dirty="0">
                          <a:solidFill>
                            <a:sysClr val="windowText" lastClr="000000"/>
                          </a:solidFill>
                          <a:effectLst/>
                        </a:rPr>
                        <a:t>67098 STRASBOURG</a:t>
                      </a:r>
                      <a:endParaRPr lang="fr-FR" sz="1100" dirty="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6202" marR="46202"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2222770"/>
                  </a:ext>
                </a:extLst>
              </a:tr>
              <a:tr h="178246">
                <a:tc>
                  <a:txBody>
                    <a:bodyPr/>
                    <a:lstStyle/>
                    <a:p>
                      <a:pPr algn="l">
                        <a:lnSpc>
                          <a:spcPct val="107000"/>
                        </a:lnSpc>
                        <a:spcAft>
                          <a:spcPts val="0"/>
                        </a:spcAft>
                      </a:pPr>
                      <a:r>
                        <a:rPr lang="fr-FR" sz="1100" dirty="0">
                          <a:solidFill>
                            <a:sysClr val="windowText" lastClr="000000"/>
                          </a:solidFill>
                          <a:effectLst/>
                        </a:rPr>
                        <a:t> </a:t>
                      </a:r>
                      <a:endParaRPr lang="fr-FR" sz="1100" dirty="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6202" marR="46202"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a:lnSpc>
                          <a:spcPct val="107000"/>
                        </a:lnSpc>
                        <a:spcAft>
                          <a:spcPts val="0"/>
                        </a:spcAft>
                      </a:pPr>
                      <a:r>
                        <a:rPr lang="fr-FR" sz="1100" dirty="0">
                          <a:solidFill>
                            <a:sysClr val="windowText" lastClr="000000"/>
                          </a:solidFill>
                          <a:effectLst/>
                        </a:rPr>
                        <a:t> </a:t>
                      </a:r>
                      <a:endParaRPr lang="fr-FR" sz="1100" dirty="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6202" marR="46202"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297382699"/>
                  </a:ext>
                </a:extLst>
              </a:tr>
              <a:tr h="364745">
                <a:tc>
                  <a:txBody>
                    <a:bodyPr/>
                    <a:lstStyle/>
                    <a:p>
                      <a:pPr algn="l">
                        <a:lnSpc>
                          <a:spcPct val="107000"/>
                        </a:lnSpc>
                        <a:spcAft>
                          <a:spcPts val="0"/>
                        </a:spcAft>
                      </a:pPr>
                      <a:r>
                        <a:rPr lang="fr-FR" sz="1100" dirty="0">
                          <a:solidFill>
                            <a:sysClr val="windowText" lastClr="000000"/>
                          </a:solidFill>
                          <a:effectLst/>
                        </a:rPr>
                        <a:t>Accueil téléphonique :</a:t>
                      </a:r>
                      <a:endParaRPr lang="fr-FR" sz="1100" dirty="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6202" marR="46202"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a:lnSpc>
                          <a:spcPct val="107000"/>
                        </a:lnSpc>
                        <a:spcAft>
                          <a:spcPts val="0"/>
                        </a:spcAft>
                      </a:pPr>
                      <a:r>
                        <a:rPr lang="fr-FR" sz="1100" dirty="0">
                          <a:solidFill>
                            <a:sysClr val="windowText" lastClr="000000"/>
                          </a:solidFill>
                          <a:effectLst/>
                        </a:rPr>
                        <a:t>03.88.12.85.02 (adultes)</a:t>
                      </a:r>
                    </a:p>
                    <a:p>
                      <a:pPr algn="l">
                        <a:lnSpc>
                          <a:spcPct val="107000"/>
                        </a:lnSpc>
                        <a:spcAft>
                          <a:spcPts val="0"/>
                        </a:spcAft>
                      </a:pPr>
                      <a:r>
                        <a:rPr lang="fr-FR" sz="1100" dirty="0">
                          <a:solidFill>
                            <a:sysClr val="windowText" lastClr="000000"/>
                          </a:solidFill>
                          <a:effectLst/>
                        </a:rPr>
                        <a:t>03 88 12 73 17 (pédiatrie) </a:t>
                      </a:r>
                      <a:endParaRPr lang="fr-FR" sz="1100" dirty="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6202" marR="46202"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16200242"/>
                  </a:ext>
                </a:extLst>
              </a:tr>
              <a:tr h="178246">
                <a:tc>
                  <a:txBody>
                    <a:bodyPr/>
                    <a:lstStyle/>
                    <a:p>
                      <a:pPr algn="l">
                        <a:lnSpc>
                          <a:spcPct val="107000"/>
                        </a:lnSpc>
                        <a:spcAft>
                          <a:spcPts val="0"/>
                        </a:spcAft>
                      </a:pPr>
                      <a:r>
                        <a:rPr lang="fr-FR" sz="1100" dirty="0">
                          <a:solidFill>
                            <a:sysClr val="windowText" lastClr="000000"/>
                          </a:solidFill>
                          <a:effectLst/>
                        </a:rPr>
                        <a:t> </a:t>
                      </a:r>
                      <a:endParaRPr lang="fr-FR" sz="1100" dirty="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6202" marR="46202"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a:lnSpc>
                          <a:spcPct val="107000"/>
                        </a:lnSpc>
                        <a:spcAft>
                          <a:spcPts val="0"/>
                        </a:spcAft>
                      </a:pPr>
                      <a:r>
                        <a:rPr lang="fr-FR" sz="1100" dirty="0">
                          <a:solidFill>
                            <a:sysClr val="windowText" lastClr="000000"/>
                          </a:solidFill>
                          <a:effectLst/>
                        </a:rPr>
                        <a:t>lundi au vendredi : 9h00-12h30 et 14h00-17h30</a:t>
                      </a:r>
                      <a:endParaRPr lang="fr-FR" sz="1100" dirty="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6202" marR="46202"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407871514"/>
                  </a:ext>
                </a:extLst>
              </a:tr>
              <a:tr h="178246">
                <a:tc>
                  <a:txBody>
                    <a:bodyPr/>
                    <a:lstStyle/>
                    <a:p>
                      <a:pPr algn="l">
                        <a:lnSpc>
                          <a:spcPct val="107000"/>
                        </a:lnSpc>
                        <a:spcAft>
                          <a:spcPts val="0"/>
                        </a:spcAft>
                      </a:pPr>
                      <a:r>
                        <a:rPr lang="fr-FR" sz="1100" dirty="0">
                          <a:solidFill>
                            <a:sysClr val="windowText" lastClr="000000"/>
                          </a:solidFill>
                          <a:effectLst/>
                        </a:rPr>
                        <a:t> </a:t>
                      </a:r>
                      <a:endParaRPr lang="fr-FR" sz="1100" dirty="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6202" marR="46202"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a:lnSpc>
                          <a:spcPct val="107000"/>
                        </a:lnSpc>
                        <a:spcAft>
                          <a:spcPts val="0"/>
                        </a:spcAft>
                      </a:pPr>
                      <a:r>
                        <a:rPr lang="fr-FR" sz="1100" dirty="0">
                          <a:solidFill>
                            <a:sysClr val="windowText" lastClr="000000"/>
                          </a:solidFill>
                          <a:effectLst/>
                        </a:rPr>
                        <a:t> </a:t>
                      </a:r>
                      <a:endParaRPr lang="fr-FR" sz="1100" dirty="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6202" marR="46202"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54315762"/>
                  </a:ext>
                </a:extLst>
              </a:tr>
              <a:tr h="178246">
                <a:tc>
                  <a:txBody>
                    <a:bodyPr/>
                    <a:lstStyle/>
                    <a:p>
                      <a:pPr algn="l">
                        <a:lnSpc>
                          <a:spcPct val="107000"/>
                        </a:lnSpc>
                        <a:spcAft>
                          <a:spcPts val="0"/>
                        </a:spcAft>
                      </a:pPr>
                      <a:r>
                        <a:rPr lang="fr-FR" sz="1100" dirty="0">
                          <a:solidFill>
                            <a:sysClr val="windowText" lastClr="000000"/>
                          </a:solidFill>
                          <a:effectLst/>
                        </a:rPr>
                        <a:t>Email secrétariat :</a:t>
                      </a:r>
                      <a:endParaRPr lang="fr-FR" sz="1100" dirty="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6202" marR="46202"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a:lnSpc>
                          <a:spcPct val="107000"/>
                        </a:lnSpc>
                        <a:spcAft>
                          <a:spcPts val="0"/>
                        </a:spcAft>
                      </a:pPr>
                      <a:r>
                        <a:rPr lang="fr-FR" sz="1100" dirty="0">
                          <a:solidFill>
                            <a:sysClr val="windowText" lastClr="000000"/>
                          </a:solidFill>
                          <a:effectLst/>
                        </a:rPr>
                        <a:t>CETDHUS@chru-strasbourg.fr</a:t>
                      </a:r>
                      <a:endParaRPr lang="fr-FR" sz="1100" dirty="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6202" marR="46202"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838334636"/>
                  </a:ext>
                </a:extLst>
              </a:tr>
              <a:tr h="178246">
                <a:tc>
                  <a:txBody>
                    <a:bodyPr/>
                    <a:lstStyle/>
                    <a:p>
                      <a:pPr algn="l">
                        <a:lnSpc>
                          <a:spcPct val="107000"/>
                        </a:lnSpc>
                        <a:spcAft>
                          <a:spcPts val="0"/>
                        </a:spcAft>
                      </a:pPr>
                      <a:r>
                        <a:rPr lang="fr-FR" sz="1100" dirty="0">
                          <a:solidFill>
                            <a:sysClr val="windowText" lastClr="000000"/>
                          </a:solidFill>
                          <a:effectLst/>
                        </a:rPr>
                        <a:t> </a:t>
                      </a:r>
                      <a:endParaRPr lang="fr-FR" sz="1100" dirty="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6202" marR="46202"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a:lnSpc>
                          <a:spcPct val="107000"/>
                        </a:lnSpc>
                        <a:spcAft>
                          <a:spcPts val="0"/>
                        </a:spcAft>
                      </a:pPr>
                      <a:r>
                        <a:rPr lang="fr-FR" sz="1100" dirty="0">
                          <a:solidFill>
                            <a:sysClr val="windowText" lastClr="000000"/>
                          </a:solidFill>
                          <a:effectLst/>
                        </a:rPr>
                        <a:t> </a:t>
                      </a:r>
                      <a:endParaRPr lang="fr-FR" sz="1100" dirty="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6202" marR="46202"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407691170"/>
                  </a:ext>
                </a:extLst>
              </a:tr>
              <a:tr h="502572">
                <a:tc>
                  <a:txBody>
                    <a:bodyPr/>
                    <a:lstStyle/>
                    <a:p>
                      <a:pPr algn="l">
                        <a:lnSpc>
                          <a:spcPct val="107000"/>
                        </a:lnSpc>
                        <a:spcAft>
                          <a:spcPts val="0"/>
                        </a:spcAft>
                      </a:pPr>
                      <a:endParaRPr lang="fr-FR" sz="1100" dirty="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6202" marR="46202"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a:lnSpc>
                          <a:spcPct val="107000"/>
                        </a:lnSpc>
                        <a:spcAft>
                          <a:spcPts val="0"/>
                        </a:spcAft>
                      </a:pPr>
                      <a:endParaRPr lang="fr-FR" sz="1100" dirty="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6202" marR="46202"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4001700514"/>
                  </a:ext>
                </a:extLst>
              </a:tr>
            </a:tbl>
          </a:graphicData>
        </a:graphic>
      </p:graphicFrame>
      <p:graphicFrame>
        <p:nvGraphicFramePr>
          <p:cNvPr id="17" name="Tableau 16"/>
          <p:cNvGraphicFramePr>
            <a:graphicFrameLocks noGrp="1"/>
          </p:cNvGraphicFramePr>
          <p:nvPr>
            <p:extLst>
              <p:ext uri="{D42A27DB-BD31-4B8C-83A1-F6EECF244321}">
                <p14:modId xmlns:p14="http://schemas.microsoft.com/office/powerpoint/2010/main" val="2177367818"/>
              </p:ext>
            </p:extLst>
          </p:nvPr>
        </p:nvGraphicFramePr>
        <p:xfrm>
          <a:off x="7017381" y="532792"/>
          <a:ext cx="4147561" cy="6327464"/>
        </p:xfrm>
        <a:graphic>
          <a:graphicData uri="http://schemas.openxmlformats.org/drawingml/2006/table">
            <a:tbl>
              <a:tblPr firstRow="1" firstCol="1" bandRow="1">
                <a:tableStyleId>{5C22544A-7EE6-4342-B048-85BDC9FD1C3A}</a:tableStyleId>
              </a:tblPr>
              <a:tblGrid>
                <a:gridCol w="1390851">
                  <a:extLst>
                    <a:ext uri="{9D8B030D-6E8A-4147-A177-3AD203B41FA5}">
                      <a16:colId xmlns:a16="http://schemas.microsoft.com/office/drawing/2014/main" val="3854943524"/>
                    </a:ext>
                  </a:extLst>
                </a:gridCol>
                <a:gridCol w="2756710">
                  <a:extLst>
                    <a:ext uri="{9D8B030D-6E8A-4147-A177-3AD203B41FA5}">
                      <a16:colId xmlns:a16="http://schemas.microsoft.com/office/drawing/2014/main" val="584056122"/>
                    </a:ext>
                  </a:extLst>
                </a:gridCol>
              </a:tblGrid>
              <a:tr h="218310">
                <a:tc gridSpan="2">
                  <a:txBody>
                    <a:bodyPr/>
                    <a:lstStyle/>
                    <a:p>
                      <a:pPr algn="l">
                        <a:lnSpc>
                          <a:spcPct val="107000"/>
                        </a:lnSpc>
                        <a:spcAft>
                          <a:spcPts val="0"/>
                        </a:spcAft>
                      </a:pPr>
                      <a:r>
                        <a:rPr lang="fr-FR" sz="1400" dirty="0">
                          <a:solidFill>
                            <a:sysClr val="windowText" lastClr="000000"/>
                          </a:solidFill>
                          <a:effectLst/>
                        </a:rPr>
                        <a:t>Ressources interventionnelles disponibles</a:t>
                      </a:r>
                      <a:endParaRPr lang="fr-FR" sz="1400" dirty="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2773" marR="52773" marT="0" marB="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hMerge="1">
                  <a:txBody>
                    <a:bodyPr/>
                    <a:lstStyle/>
                    <a:p>
                      <a:endParaRPr lang="fr-FR"/>
                    </a:p>
                  </a:txBody>
                  <a:tcPr/>
                </a:tc>
                <a:extLst>
                  <a:ext uri="{0D108BD9-81ED-4DB2-BD59-A6C34878D82A}">
                    <a16:rowId xmlns:a16="http://schemas.microsoft.com/office/drawing/2014/main" val="1927471024"/>
                  </a:ext>
                </a:extLst>
              </a:tr>
              <a:tr h="171551">
                <a:tc>
                  <a:txBody>
                    <a:bodyPr/>
                    <a:lstStyle/>
                    <a:p>
                      <a:pPr algn="l">
                        <a:lnSpc>
                          <a:spcPct val="107000"/>
                        </a:lnSpc>
                        <a:spcAft>
                          <a:spcPts val="0"/>
                        </a:spcAft>
                      </a:pPr>
                      <a:r>
                        <a:rPr lang="fr-FR" sz="1100" dirty="0">
                          <a:solidFill>
                            <a:sysClr val="windowText" lastClr="000000"/>
                          </a:solidFill>
                          <a:effectLst/>
                        </a:rPr>
                        <a:t>Anesthésie :</a:t>
                      </a:r>
                      <a:endParaRPr lang="fr-FR" sz="1100" dirty="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2773" marR="52773" marT="0" marB="0">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algn="l">
                        <a:lnSpc>
                          <a:spcPct val="107000"/>
                        </a:lnSpc>
                        <a:spcAft>
                          <a:spcPts val="0"/>
                        </a:spcAft>
                      </a:pPr>
                      <a:r>
                        <a:rPr lang="fr-FR" sz="1100" dirty="0">
                          <a:solidFill>
                            <a:sysClr val="windowText" lastClr="000000"/>
                          </a:solidFill>
                          <a:effectLst/>
                        </a:rPr>
                        <a:t>Oui</a:t>
                      </a:r>
                      <a:endParaRPr lang="fr-FR" sz="1100" dirty="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2773" marR="52773" marT="0" marB="0">
                    <a:lnL w="12700" cmpd="sng">
                      <a:noFill/>
                    </a:lnL>
                    <a:lnR w="12700" cmpd="sng">
                      <a:noFill/>
                    </a:lnR>
                    <a:lnT w="381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986046482"/>
                  </a:ext>
                </a:extLst>
              </a:tr>
              <a:tr h="171551">
                <a:tc gridSpan="2">
                  <a:txBody>
                    <a:bodyPr/>
                    <a:lstStyle/>
                    <a:p>
                      <a:pPr algn="l">
                        <a:lnSpc>
                          <a:spcPct val="107000"/>
                        </a:lnSpc>
                        <a:spcAft>
                          <a:spcPts val="0"/>
                        </a:spcAft>
                      </a:pPr>
                      <a:r>
                        <a:rPr lang="fr-FR" sz="1100" dirty="0">
                          <a:solidFill>
                            <a:sysClr val="windowText" lastClr="000000"/>
                          </a:solidFill>
                          <a:effectLst/>
                        </a:rPr>
                        <a:t>Pour les blocs nerveux périphériques</a:t>
                      </a:r>
                      <a:endParaRPr lang="fr-FR" sz="1100" dirty="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2773" marR="52773"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hMerge="1">
                  <a:txBody>
                    <a:bodyPr/>
                    <a:lstStyle/>
                    <a:p>
                      <a:endParaRPr lang="fr-FR"/>
                    </a:p>
                  </a:txBody>
                  <a:tcPr/>
                </a:tc>
                <a:extLst>
                  <a:ext uri="{0D108BD9-81ED-4DB2-BD59-A6C34878D82A}">
                    <a16:rowId xmlns:a16="http://schemas.microsoft.com/office/drawing/2014/main" val="2932615824"/>
                  </a:ext>
                </a:extLst>
              </a:tr>
              <a:tr h="514652">
                <a:tc>
                  <a:txBody>
                    <a:bodyPr/>
                    <a:lstStyle/>
                    <a:p>
                      <a:pPr algn="l">
                        <a:lnSpc>
                          <a:spcPct val="107000"/>
                        </a:lnSpc>
                        <a:spcAft>
                          <a:spcPts val="0"/>
                        </a:spcAft>
                      </a:pPr>
                      <a:r>
                        <a:rPr lang="fr-FR" sz="1100" dirty="0">
                          <a:solidFill>
                            <a:sysClr val="windowText" lastClr="000000"/>
                          </a:solidFill>
                          <a:effectLst/>
                        </a:rPr>
                        <a:t> </a:t>
                      </a:r>
                      <a:endParaRPr lang="fr-FR" sz="1100" dirty="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2773" marR="52773"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a:lnSpc>
                          <a:spcPct val="107000"/>
                        </a:lnSpc>
                        <a:spcAft>
                          <a:spcPts val="0"/>
                        </a:spcAft>
                      </a:pPr>
                      <a:r>
                        <a:rPr lang="fr-FR" sz="1100" dirty="0">
                          <a:solidFill>
                            <a:sysClr val="windowText" lastClr="000000"/>
                          </a:solidFill>
                          <a:effectLst/>
                        </a:rPr>
                        <a:t>Injections itératives;</a:t>
                      </a:r>
                    </a:p>
                    <a:p>
                      <a:pPr algn="l">
                        <a:lnSpc>
                          <a:spcPct val="107000"/>
                        </a:lnSpc>
                        <a:spcAft>
                          <a:spcPts val="0"/>
                        </a:spcAft>
                      </a:pPr>
                      <a:r>
                        <a:rPr lang="fr-FR" sz="1100" dirty="0">
                          <a:solidFill>
                            <a:sysClr val="windowText" lastClr="000000"/>
                          </a:solidFill>
                          <a:effectLst/>
                        </a:rPr>
                        <a:t>Cathéter à demeure;</a:t>
                      </a:r>
                    </a:p>
                    <a:p>
                      <a:pPr algn="l">
                        <a:lnSpc>
                          <a:spcPct val="107000"/>
                        </a:lnSpc>
                        <a:spcAft>
                          <a:spcPts val="0"/>
                        </a:spcAft>
                      </a:pPr>
                      <a:r>
                        <a:rPr lang="fr-FR" sz="1100" dirty="0">
                          <a:solidFill>
                            <a:sysClr val="windowText" lastClr="000000"/>
                          </a:solidFill>
                          <a:effectLst/>
                        </a:rPr>
                        <a:t>Phénolisation/alcoolisation</a:t>
                      </a:r>
                      <a:endParaRPr lang="fr-FR" sz="1100" dirty="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2773" marR="52773"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067822420"/>
                  </a:ext>
                </a:extLst>
              </a:tr>
              <a:tr h="171551">
                <a:tc>
                  <a:txBody>
                    <a:bodyPr/>
                    <a:lstStyle/>
                    <a:p>
                      <a:pPr algn="l">
                        <a:lnSpc>
                          <a:spcPct val="107000"/>
                        </a:lnSpc>
                        <a:spcAft>
                          <a:spcPts val="0"/>
                        </a:spcAft>
                      </a:pPr>
                      <a:r>
                        <a:rPr lang="fr-FR" sz="1100" dirty="0">
                          <a:solidFill>
                            <a:sysClr val="windowText" lastClr="000000"/>
                          </a:solidFill>
                          <a:effectLst/>
                        </a:rPr>
                        <a:t> </a:t>
                      </a:r>
                      <a:endParaRPr lang="fr-FR" sz="1100" dirty="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2773" marR="52773"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a:lnSpc>
                          <a:spcPct val="107000"/>
                        </a:lnSpc>
                        <a:spcAft>
                          <a:spcPts val="0"/>
                        </a:spcAft>
                      </a:pPr>
                      <a:r>
                        <a:rPr lang="fr-FR" sz="1100" dirty="0">
                          <a:solidFill>
                            <a:sysClr val="windowText" lastClr="000000"/>
                          </a:solidFill>
                          <a:effectLst/>
                        </a:rPr>
                        <a:t> </a:t>
                      </a:r>
                      <a:endParaRPr lang="fr-FR" sz="1100" dirty="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2773" marR="52773"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640687298"/>
                  </a:ext>
                </a:extLst>
              </a:tr>
              <a:tr h="171551">
                <a:tc gridSpan="2">
                  <a:txBody>
                    <a:bodyPr/>
                    <a:lstStyle/>
                    <a:p>
                      <a:pPr algn="l">
                        <a:lnSpc>
                          <a:spcPct val="107000"/>
                        </a:lnSpc>
                        <a:spcAft>
                          <a:spcPts val="0"/>
                        </a:spcAft>
                      </a:pPr>
                      <a:r>
                        <a:rPr lang="fr-FR" sz="1100" dirty="0">
                          <a:solidFill>
                            <a:sysClr val="windowText" lastClr="000000"/>
                          </a:solidFill>
                          <a:effectLst/>
                        </a:rPr>
                        <a:t>Pour l’analgésie périmédullaire</a:t>
                      </a:r>
                      <a:endParaRPr lang="fr-FR" sz="1100" dirty="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2773" marR="52773"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hMerge="1">
                  <a:txBody>
                    <a:bodyPr/>
                    <a:lstStyle/>
                    <a:p>
                      <a:endParaRPr lang="fr-FR"/>
                    </a:p>
                  </a:txBody>
                  <a:tcPr/>
                </a:tc>
                <a:extLst>
                  <a:ext uri="{0D108BD9-81ED-4DB2-BD59-A6C34878D82A}">
                    <a16:rowId xmlns:a16="http://schemas.microsoft.com/office/drawing/2014/main" val="4016738671"/>
                  </a:ext>
                </a:extLst>
              </a:tr>
              <a:tr h="1021712">
                <a:tc>
                  <a:txBody>
                    <a:bodyPr/>
                    <a:lstStyle/>
                    <a:p>
                      <a:pPr algn="l">
                        <a:lnSpc>
                          <a:spcPct val="107000"/>
                        </a:lnSpc>
                        <a:spcAft>
                          <a:spcPts val="0"/>
                        </a:spcAft>
                      </a:pPr>
                      <a:r>
                        <a:rPr lang="fr-FR" sz="1100" dirty="0">
                          <a:solidFill>
                            <a:sysClr val="windowText" lastClr="000000"/>
                          </a:solidFill>
                          <a:effectLst/>
                        </a:rPr>
                        <a:t> </a:t>
                      </a:r>
                      <a:endParaRPr lang="fr-FR" sz="1100" dirty="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2773" marR="52773"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a:lnSpc>
                          <a:spcPct val="107000"/>
                        </a:lnSpc>
                        <a:spcAft>
                          <a:spcPts val="0"/>
                        </a:spcAft>
                      </a:pPr>
                      <a:r>
                        <a:rPr lang="fr-FR" sz="1100" dirty="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rPr>
                        <a:t>Péridurale avec cathéter à demeure;</a:t>
                      </a:r>
                    </a:p>
                    <a:p>
                      <a:pPr algn="l">
                        <a:lnSpc>
                          <a:spcPct val="107000"/>
                        </a:lnSpc>
                        <a:spcAft>
                          <a:spcPts val="0"/>
                        </a:spcAft>
                      </a:pPr>
                      <a:r>
                        <a:rPr lang="fr-FR" sz="1100" dirty="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rPr>
                        <a:t>Péridurale avec cathéter relié à une chambre implantable;</a:t>
                      </a:r>
                    </a:p>
                    <a:p>
                      <a:pPr algn="l">
                        <a:lnSpc>
                          <a:spcPct val="107000"/>
                        </a:lnSpc>
                        <a:spcAft>
                          <a:spcPts val="0"/>
                        </a:spcAft>
                      </a:pPr>
                      <a:r>
                        <a:rPr lang="fr-FR" sz="1100" dirty="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rPr>
                        <a:t>Cathéter intrathécal relié à une pompe;</a:t>
                      </a:r>
                    </a:p>
                    <a:p>
                      <a:pPr algn="l">
                        <a:lnSpc>
                          <a:spcPct val="107000"/>
                        </a:lnSpc>
                        <a:spcAft>
                          <a:spcPts val="0"/>
                        </a:spcAft>
                      </a:pPr>
                      <a:r>
                        <a:rPr lang="fr-FR" sz="1100" dirty="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rPr>
                        <a:t>Cathéter intrathécal relié à une chambre implantable</a:t>
                      </a:r>
                    </a:p>
                  </a:txBody>
                  <a:tcPr marL="52773" marR="52773"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789624001"/>
                  </a:ext>
                </a:extLst>
              </a:tr>
              <a:tr h="171551">
                <a:tc>
                  <a:txBody>
                    <a:bodyPr/>
                    <a:lstStyle/>
                    <a:p>
                      <a:pPr algn="l">
                        <a:lnSpc>
                          <a:spcPct val="107000"/>
                        </a:lnSpc>
                        <a:spcAft>
                          <a:spcPts val="0"/>
                        </a:spcAft>
                      </a:pPr>
                      <a:r>
                        <a:rPr lang="fr-FR" sz="1100" dirty="0">
                          <a:solidFill>
                            <a:sysClr val="windowText" lastClr="000000"/>
                          </a:solidFill>
                          <a:effectLst/>
                        </a:rPr>
                        <a:t> </a:t>
                      </a:r>
                      <a:endParaRPr lang="fr-FR" sz="1100" dirty="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2773" marR="52773"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a:lnSpc>
                          <a:spcPct val="107000"/>
                        </a:lnSpc>
                        <a:spcAft>
                          <a:spcPts val="0"/>
                        </a:spcAft>
                      </a:pPr>
                      <a:r>
                        <a:rPr lang="fr-FR" sz="1100" dirty="0">
                          <a:solidFill>
                            <a:sysClr val="windowText" lastClr="000000"/>
                          </a:solidFill>
                          <a:effectLst/>
                        </a:rPr>
                        <a:t> </a:t>
                      </a:r>
                      <a:endParaRPr lang="fr-FR" sz="1100" dirty="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2773" marR="52773"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499248359"/>
                  </a:ext>
                </a:extLst>
              </a:tr>
              <a:tr h="343101">
                <a:tc gridSpan="2">
                  <a:txBody>
                    <a:bodyPr/>
                    <a:lstStyle/>
                    <a:p>
                      <a:pPr algn="l">
                        <a:lnSpc>
                          <a:spcPct val="107000"/>
                        </a:lnSpc>
                        <a:spcAft>
                          <a:spcPts val="0"/>
                        </a:spcAft>
                      </a:pPr>
                      <a:r>
                        <a:rPr lang="fr-FR" sz="1100" dirty="0">
                          <a:solidFill>
                            <a:sysClr val="windowText" lastClr="000000"/>
                          </a:solidFill>
                          <a:effectLst/>
                        </a:rPr>
                        <a:t>Suivi et gestion des dispositifs à demeure (cathéter périnerveux ou péridural, pompe intrathécale)</a:t>
                      </a:r>
                      <a:endParaRPr lang="fr-FR" sz="1100" dirty="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2773" marR="52773"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hMerge="1">
                  <a:txBody>
                    <a:bodyPr/>
                    <a:lstStyle/>
                    <a:p>
                      <a:endParaRPr lang="fr-FR"/>
                    </a:p>
                  </a:txBody>
                  <a:tcPr/>
                </a:tc>
                <a:extLst>
                  <a:ext uri="{0D108BD9-81ED-4DB2-BD59-A6C34878D82A}">
                    <a16:rowId xmlns:a16="http://schemas.microsoft.com/office/drawing/2014/main" val="1382438429"/>
                  </a:ext>
                </a:extLst>
              </a:tr>
              <a:tr h="171551">
                <a:tc>
                  <a:txBody>
                    <a:bodyPr/>
                    <a:lstStyle/>
                    <a:p>
                      <a:pPr algn="l">
                        <a:lnSpc>
                          <a:spcPct val="107000"/>
                        </a:lnSpc>
                        <a:spcAft>
                          <a:spcPts val="0"/>
                        </a:spcAft>
                      </a:pPr>
                      <a:r>
                        <a:rPr lang="fr-FR" sz="1100" dirty="0">
                          <a:solidFill>
                            <a:sysClr val="windowText" lastClr="000000"/>
                          </a:solidFill>
                          <a:effectLst/>
                        </a:rPr>
                        <a:t> </a:t>
                      </a:r>
                      <a:endParaRPr lang="fr-FR" sz="1100" dirty="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2773" marR="52773"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a:lnSpc>
                          <a:spcPct val="107000"/>
                        </a:lnSpc>
                        <a:spcAft>
                          <a:spcPts val="0"/>
                        </a:spcAft>
                      </a:pPr>
                      <a:r>
                        <a:rPr lang="fr-FR" sz="1100" dirty="0">
                          <a:solidFill>
                            <a:sysClr val="windowText" lastClr="000000"/>
                          </a:solidFill>
                          <a:effectLst/>
                        </a:rPr>
                        <a:t>Non</a:t>
                      </a:r>
                      <a:endParaRPr lang="fr-FR" sz="1100" dirty="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2773" marR="52773"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531840419"/>
                  </a:ext>
                </a:extLst>
              </a:tr>
              <a:tr h="171551">
                <a:tc>
                  <a:txBody>
                    <a:bodyPr/>
                    <a:lstStyle/>
                    <a:p>
                      <a:pPr algn="l">
                        <a:lnSpc>
                          <a:spcPct val="107000"/>
                        </a:lnSpc>
                        <a:spcAft>
                          <a:spcPts val="0"/>
                        </a:spcAft>
                      </a:pPr>
                      <a:r>
                        <a:rPr lang="fr-FR" sz="1100" dirty="0">
                          <a:solidFill>
                            <a:sysClr val="windowText" lastClr="000000"/>
                          </a:solidFill>
                          <a:effectLst/>
                        </a:rPr>
                        <a:t> </a:t>
                      </a:r>
                      <a:endParaRPr lang="fr-FR" sz="1100" dirty="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2773" marR="52773"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a:lnSpc>
                          <a:spcPct val="107000"/>
                        </a:lnSpc>
                        <a:spcAft>
                          <a:spcPts val="0"/>
                        </a:spcAft>
                      </a:pPr>
                      <a:r>
                        <a:rPr lang="fr-FR" sz="1100" dirty="0">
                          <a:solidFill>
                            <a:sysClr val="windowText" lastClr="000000"/>
                          </a:solidFill>
                          <a:effectLst/>
                        </a:rPr>
                        <a:t> </a:t>
                      </a:r>
                      <a:endParaRPr lang="fr-FR" sz="1100" dirty="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2773" marR="52773"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693069161"/>
                  </a:ext>
                </a:extLst>
              </a:tr>
              <a:tr h="343101">
                <a:tc>
                  <a:txBody>
                    <a:bodyPr/>
                    <a:lstStyle/>
                    <a:p>
                      <a:pPr algn="l">
                        <a:lnSpc>
                          <a:spcPct val="107000"/>
                        </a:lnSpc>
                        <a:spcAft>
                          <a:spcPts val="0"/>
                        </a:spcAft>
                      </a:pPr>
                      <a:r>
                        <a:rPr lang="fr-FR" sz="1100" dirty="0">
                          <a:solidFill>
                            <a:sysClr val="windowText" lastClr="000000"/>
                          </a:solidFill>
                          <a:effectLst/>
                        </a:rPr>
                        <a:t>Radiologie interventionnelle :</a:t>
                      </a:r>
                      <a:endParaRPr lang="fr-FR" sz="1100" dirty="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2773" marR="52773"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a:lnSpc>
                          <a:spcPct val="107000"/>
                        </a:lnSpc>
                        <a:spcAft>
                          <a:spcPts val="0"/>
                        </a:spcAft>
                      </a:pPr>
                      <a:r>
                        <a:rPr lang="fr-FR" sz="1100" dirty="0">
                          <a:solidFill>
                            <a:sysClr val="windowText" lastClr="000000"/>
                          </a:solidFill>
                          <a:effectLst/>
                        </a:rPr>
                        <a:t>Oui </a:t>
                      </a:r>
                      <a:endParaRPr lang="fr-FR" sz="1100" dirty="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2773" marR="52773"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104416721"/>
                  </a:ext>
                </a:extLst>
              </a:tr>
              <a:tr h="1200854">
                <a:tc>
                  <a:txBody>
                    <a:bodyPr/>
                    <a:lstStyle/>
                    <a:p>
                      <a:pPr algn="l">
                        <a:lnSpc>
                          <a:spcPct val="107000"/>
                        </a:lnSpc>
                        <a:spcAft>
                          <a:spcPts val="0"/>
                        </a:spcAft>
                      </a:pPr>
                      <a:r>
                        <a:rPr lang="fr-FR" sz="1100" dirty="0">
                          <a:solidFill>
                            <a:sysClr val="windowText" lastClr="000000"/>
                          </a:solidFill>
                          <a:effectLst/>
                        </a:rPr>
                        <a:t> </a:t>
                      </a:r>
                      <a:endParaRPr lang="fr-FR" sz="1100" dirty="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2773" marR="52773"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a:lnSpc>
                          <a:spcPct val="107000"/>
                        </a:lnSpc>
                        <a:spcAft>
                          <a:spcPts val="0"/>
                        </a:spcAft>
                      </a:pPr>
                      <a:r>
                        <a:rPr lang="fr-FR" sz="1100" dirty="0">
                          <a:solidFill>
                            <a:sysClr val="windowText" lastClr="000000"/>
                          </a:solidFill>
                          <a:effectLst/>
                        </a:rPr>
                        <a:t>Alcoolisation/phénolisation des plexus sympathique (cœliaque, hypogastrique, impar);</a:t>
                      </a:r>
                    </a:p>
                    <a:p>
                      <a:pPr algn="l">
                        <a:lnSpc>
                          <a:spcPct val="107000"/>
                        </a:lnSpc>
                        <a:spcAft>
                          <a:spcPts val="0"/>
                        </a:spcAft>
                      </a:pPr>
                      <a:r>
                        <a:rPr lang="fr-FR" sz="1100" dirty="0">
                          <a:solidFill>
                            <a:sysClr val="windowText" lastClr="000000"/>
                          </a:solidFill>
                          <a:effectLst/>
                        </a:rPr>
                        <a:t>Embolisation/ chimio-embolisation;</a:t>
                      </a:r>
                    </a:p>
                    <a:p>
                      <a:pPr algn="l">
                        <a:lnSpc>
                          <a:spcPct val="107000"/>
                        </a:lnSpc>
                        <a:spcAft>
                          <a:spcPts val="0"/>
                        </a:spcAft>
                      </a:pPr>
                      <a:r>
                        <a:rPr lang="fr-FR" sz="1100" dirty="0">
                          <a:solidFill>
                            <a:sysClr val="windowText" lastClr="000000"/>
                          </a:solidFill>
                          <a:effectLst/>
                        </a:rPr>
                        <a:t>Radiofréquence;</a:t>
                      </a:r>
                    </a:p>
                    <a:p>
                      <a:pPr algn="l">
                        <a:lnSpc>
                          <a:spcPct val="107000"/>
                        </a:lnSpc>
                        <a:spcAft>
                          <a:spcPts val="0"/>
                        </a:spcAft>
                      </a:pPr>
                      <a:r>
                        <a:rPr lang="fr-FR" sz="1100" dirty="0">
                          <a:solidFill>
                            <a:sysClr val="windowText" lastClr="000000"/>
                          </a:solidFill>
                          <a:effectLst/>
                        </a:rPr>
                        <a:t>Cryothérapie;</a:t>
                      </a:r>
                    </a:p>
                    <a:p>
                      <a:pPr algn="l">
                        <a:lnSpc>
                          <a:spcPct val="107000"/>
                        </a:lnSpc>
                        <a:spcAft>
                          <a:spcPts val="0"/>
                        </a:spcAft>
                      </a:pPr>
                      <a:r>
                        <a:rPr lang="fr-FR" sz="1100" dirty="0">
                          <a:solidFill>
                            <a:sysClr val="windowText" lastClr="000000"/>
                          </a:solidFill>
                          <a:effectLst/>
                        </a:rPr>
                        <a:t>Cimentoplastie</a:t>
                      </a:r>
                      <a:endParaRPr lang="fr-FR" sz="1100" dirty="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2773" marR="52773"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55492518"/>
                  </a:ext>
                </a:extLst>
              </a:tr>
              <a:tr h="171551">
                <a:tc>
                  <a:txBody>
                    <a:bodyPr/>
                    <a:lstStyle/>
                    <a:p>
                      <a:pPr algn="l">
                        <a:lnSpc>
                          <a:spcPct val="107000"/>
                        </a:lnSpc>
                        <a:spcAft>
                          <a:spcPts val="0"/>
                        </a:spcAft>
                      </a:pPr>
                      <a:r>
                        <a:rPr lang="fr-FR" sz="1100" dirty="0">
                          <a:solidFill>
                            <a:sysClr val="windowText" lastClr="000000"/>
                          </a:solidFill>
                          <a:effectLst/>
                        </a:rPr>
                        <a:t> </a:t>
                      </a:r>
                      <a:endParaRPr lang="fr-FR" sz="1100" dirty="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2773" marR="52773"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a:lnSpc>
                          <a:spcPct val="107000"/>
                        </a:lnSpc>
                        <a:spcAft>
                          <a:spcPts val="0"/>
                        </a:spcAft>
                      </a:pPr>
                      <a:r>
                        <a:rPr lang="fr-FR" sz="1100" dirty="0">
                          <a:solidFill>
                            <a:sysClr val="windowText" lastClr="000000"/>
                          </a:solidFill>
                          <a:effectLst/>
                        </a:rPr>
                        <a:t> </a:t>
                      </a:r>
                      <a:endParaRPr lang="fr-FR" sz="1100" dirty="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2773" marR="52773"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410605996"/>
                  </a:ext>
                </a:extLst>
              </a:tr>
              <a:tr h="343101">
                <a:tc>
                  <a:txBody>
                    <a:bodyPr/>
                    <a:lstStyle/>
                    <a:p>
                      <a:pPr algn="l">
                        <a:lnSpc>
                          <a:spcPct val="107000"/>
                        </a:lnSpc>
                        <a:spcAft>
                          <a:spcPts val="0"/>
                        </a:spcAft>
                      </a:pPr>
                      <a:r>
                        <a:rPr lang="fr-FR" sz="1100" dirty="0">
                          <a:solidFill>
                            <a:sysClr val="windowText" lastClr="000000"/>
                          </a:solidFill>
                          <a:effectLst/>
                        </a:rPr>
                        <a:t>Chirurgie :</a:t>
                      </a:r>
                      <a:endParaRPr lang="fr-FR" sz="1100" dirty="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2773" marR="52773"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a:lnSpc>
                          <a:spcPct val="107000"/>
                        </a:lnSpc>
                        <a:spcAft>
                          <a:spcPts val="0"/>
                        </a:spcAft>
                      </a:pPr>
                      <a:r>
                        <a:rPr lang="fr-FR" sz="1100" dirty="0">
                          <a:solidFill>
                            <a:sysClr val="windowText" lastClr="000000"/>
                          </a:solidFill>
                          <a:effectLst/>
                        </a:rPr>
                        <a:t>Oui</a:t>
                      </a:r>
                    </a:p>
                    <a:p>
                      <a:pPr algn="l">
                        <a:lnSpc>
                          <a:spcPct val="107000"/>
                        </a:lnSpc>
                        <a:spcAft>
                          <a:spcPts val="0"/>
                        </a:spcAft>
                      </a:pPr>
                      <a:endParaRPr lang="fr-FR" sz="1100" dirty="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2773" marR="52773"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80990115"/>
                  </a:ext>
                </a:extLst>
              </a:tr>
              <a:tr h="514652">
                <a:tc>
                  <a:txBody>
                    <a:bodyPr/>
                    <a:lstStyle/>
                    <a:p>
                      <a:pPr algn="l">
                        <a:lnSpc>
                          <a:spcPct val="107000"/>
                        </a:lnSpc>
                        <a:spcAft>
                          <a:spcPts val="0"/>
                        </a:spcAft>
                      </a:pPr>
                      <a:r>
                        <a:rPr lang="fr-FR" sz="1100" dirty="0">
                          <a:solidFill>
                            <a:sysClr val="windowText" lastClr="000000"/>
                          </a:solidFill>
                          <a:effectLst/>
                        </a:rPr>
                        <a:t> </a:t>
                      </a:r>
                      <a:endParaRPr lang="fr-FR" sz="1100" dirty="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2773" marR="52773"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a:lnSpc>
                          <a:spcPct val="107000"/>
                        </a:lnSpc>
                        <a:spcAft>
                          <a:spcPts val="0"/>
                        </a:spcAft>
                      </a:pPr>
                      <a:r>
                        <a:rPr lang="fr-FR" sz="1100" dirty="0">
                          <a:solidFill>
                            <a:sysClr val="windowText" lastClr="000000"/>
                          </a:solidFill>
                          <a:effectLst/>
                        </a:rPr>
                        <a:t>Vertébroplastie;</a:t>
                      </a:r>
                    </a:p>
                    <a:p>
                      <a:pPr algn="l">
                        <a:lnSpc>
                          <a:spcPct val="107000"/>
                        </a:lnSpc>
                        <a:spcAft>
                          <a:spcPts val="0"/>
                        </a:spcAft>
                      </a:pPr>
                      <a:r>
                        <a:rPr lang="fr-FR" sz="1100" dirty="0">
                          <a:solidFill>
                            <a:sysClr val="windowText" lastClr="000000"/>
                          </a:solidFill>
                          <a:effectLst/>
                        </a:rPr>
                        <a:t>Cordotomie;</a:t>
                      </a:r>
                    </a:p>
                    <a:p>
                      <a:pPr algn="l">
                        <a:lnSpc>
                          <a:spcPct val="107000"/>
                        </a:lnSpc>
                        <a:spcAft>
                          <a:spcPts val="0"/>
                        </a:spcAft>
                      </a:pPr>
                      <a:r>
                        <a:rPr lang="fr-FR" sz="1100" dirty="0">
                          <a:solidFill>
                            <a:sysClr val="windowText" lastClr="000000"/>
                          </a:solidFill>
                          <a:effectLst/>
                        </a:rPr>
                        <a:t>Neurostimulation médullaire</a:t>
                      </a:r>
                      <a:endParaRPr lang="fr-FR" sz="1100" dirty="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2773" marR="52773"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702287330"/>
                  </a:ext>
                </a:extLst>
              </a:tr>
              <a:tr h="171551">
                <a:tc>
                  <a:txBody>
                    <a:bodyPr/>
                    <a:lstStyle/>
                    <a:p>
                      <a:pPr algn="l">
                        <a:lnSpc>
                          <a:spcPct val="107000"/>
                        </a:lnSpc>
                        <a:spcAft>
                          <a:spcPts val="0"/>
                        </a:spcAft>
                      </a:pPr>
                      <a:r>
                        <a:rPr lang="fr-FR" sz="1100" dirty="0">
                          <a:solidFill>
                            <a:sysClr val="windowText" lastClr="000000"/>
                          </a:solidFill>
                          <a:effectLst/>
                        </a:rPr>
                        <a:t> </a:t>
                      </a:r>
                      <a:endParaRPr lang="fr-FR" sz="1100" dirty="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2773" marR="52773"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a:lnSpc>
                          <a:spcPct val="107000"/>
                        </a:lnSpc>
                        <a:spcAft>
                          <a:spcPts val="0"/>
                        </a:spcAft>
                      </a:pPr>
                      <a:r>
                        <a:rPr lang="fr-FR" sz="1100" dirty="0">
                          <a:solidFill>
                            <a:sysClr val="windowText" lastClr="000000"/>
                          </a:solidFill>
                          <a:effectLst/>
                        </a:rPr>
                        <a:t> </a:t>
                      </a:r>
                      <a:endParaRPr lang="fr-FR" sz="1100" dirty="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2773" marR="52773"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4010102795"/>
                  </a:ext>
                </a:extLst>
              </a:tr>
            </a:tbl>
          </a:graphicData>
        </a:graphic>
      </p:graphicFrame>
      <p:sp>
        <p:nvSpPr>
          <p:cNvPr id="12" name="Bouton d'action : Retour 11">
            <a:hlinkClick r:id="rId10" action="ppaction://hlinksldjump" highlightClick="1"/>
          </p:cNvPr>
          <p:cNvSpPr/>
          <p:nvPr/>
        </p:nvSpPr>
        <p:spPr>
          <a:xfrm>
            <a:off x="11604625" y="138516"/>
            <a:ext cx="476250" cy="478595"/>
          </a:xfrm>
          <a:prstGeom prst="actionButtonReturn">
            <a:avLst/>
          </a:prstGeom>
          <a:solidFill>
            <a:srgbClr val="EADB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3" name="ZoneTexte 12"/>
          <p:cNvSpPr txBox="1"/>
          <p:nvPr/>
        </p:nvSpPr>
        <p:spPr>
          <a:xfrm>
            <a:off x="9525" y="6594559"/>
            <a:ext cx="1646605" cy="253916"/>
          </a:xfrm>
          <a:prstGeom prst="rect">
            <a:avLst/>
          </a:prstGeom>
        </p:spPr>
        <p:txBody>
          <a:bodyPr wrap="none" rtlCol="0">
            <a:spAutoFit/>
          </a:bodyPr>
          <a:lstStyle/>
          <a:p>
            <a:pPr marL="0" indent="0" algn="ctr">
              <a:buNone/>
            </a:pPr>
            <a:r>
              <a:rPr lang="fr-FR" sz="1050" i="1" dirty="0"/>
              <a:t>Enquête DSRC NEON, 2022</a:t>
            </a:r>
          </a:p>
        </p:txBody>
      </p:sp>
    </p:spTree>
    <p:extLst>
      <p:ext uri="{BB962C8B-B14F-4D97-AF65-F5344CB8AC3E}">
        <p14:creationId xmlns:p14="http://schemas.microsoft.com/office/powerpoint/2010/main" val="109315611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Rectangle avec coins arrondis en diagonale 2">
            <a:extLst>
              <a:ext uri="{FF2B5EF4-FFF2-40B4-BE49-F238E27FC236}">
                <a16:creationId xmlns:a16="http://schemas.microsoft.com/office/drawing/2014/main" id="{8CC007A5-0593-6B0C-8AE8-F33D0D4543C8}"/>
              </a:ext>
            </a:extLst>
          </p:cNvPr>
          <p:cNvSpPr/>
          <p:nvPr/>
        </p:nvSpPr>
        <p:spPr>
          <a:xfrm flipH="1">
            <a:off x="4240768" y="2529337"/>
            <a:ext cx="3710464" cy="1799326"/>
          </a:xfrm>
          <a:prstGeom prst="round2DiagRect">
            <a:avLst/>
          </a:prstGeom>
          <a:solidFill>
            <a:srgbClr val="696067"/>
          </a:soli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sz="4400" dirty="0">
                <a:solidFill>
                  <a:schemeClr val="bg1"/>
                </a:solidFill>
                <a:cs typeface="Calibri"/>
              </a:rPr>
              <a:t>68</a:t>
            </a:r>
          </a:p>
        </p:txBody>
      </p:sp>
    </p:spTree>
    <p:extLst>
      <p:ext uri="{BB962C8B-B14F-4D97-AF65-F5344CB8AC3E}">
        <p14:creationId xmlns:p14="http://schemas.microsoft.com/office/powerpoint/2010/main" val="13250350"/>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26" name="Image 2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79833" y="4263097"/>
            <a:ext cx="5149542" cy="1504433"/>
          </a:xfrm>
          <a:prstGeom prst="rect">
            <a:avLst/>
          </a:prstGeom>
        </p:spPr>
      </p:pic>
      <p:pic>
        <p:nvPicPr>
          <p:cNvPr id="30" name="Image 2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79833" y="1033464"/>
            <a:ext cx="5149542" cy="2657387"/>
          </a:xfrm>
          <a:prstGeom prst="rect">
            <a:avLst/>
          </a:prstGeom>
        </p:spPr>
      </p:pic>
      <p:pic>
        <p:nvPicPr>
          <p:cNvPr id="27" name="Image 2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836409" y="1033463"/>
            <a:ext cx="4328535" cy="2595561"/>
          </a:xfrm>
          <a:prstGeom prst="rect">
            <a:avLst/>
          </a:prstGeom>
        </p:spPr>
      </p:pic>
      <p:pic>
        <p:nvPicPr>
          <p:cNvPr id="28" name="Image 2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836406" y="3752850"/>
            <a:ext cx="4328535" cy="733425"/>
          </a:xfrm>
          <a:prstGeom prst="rect">
            <a:avLst/>
          </a:prstGeom>
        </p:spPr>
      </p:pic>
      <p:pic>
        <p:nvPicPr>
          <p:cNvPr id="29" name="Image 28"/>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836405" y="4591052"/>
            <a:ext cx="4328535" cy="704848"/>
          </a:xfrm>
          <a:prstGeom prst="rect">
            <a:avLst/>
          </a:prstGeom>
        </p:spPr>
      </p:pic>
      <p:sp>
        <p:nvSpPr>
          <p:cNvPr id="31" name="ZoneTexte 30"/>
          <p:cNvSpPr txBox="1"/>
          <p:nvPr/>
        </p:nvSpPr>
        <p:spPr>
          <a:xfrm>
            <a:off x="1279833" y="301666"/>
            <a:ext cx="3534942" cy="369332"/>
          </a:xfrm>
          <a:prstGeom prst="rect">
            <a:avLst/>
          </a:prstGeom>
        </p:spPr>
        <p:txBody>
          <a:bodyPr wrap="none" rtlCol="0">
            <a:spAutoFit/>
          </a:bodyPr>
          <a:lstStyle/>
          <a:p>
            <a:r>
              <a:rPr lang="fr-FR" b="1" dirty="0"/>
              <a:t>CLINIQUE DU DIACONAT FONDERIE</a:t>
            </a:r>
            <a:endParaRPr lang="fr-FR" dirty="0"/>
          </a:p>
        </p:txBody>
      </p:sp>
      <p:pic>
        <p:nvPicPr>
          <p:cNvPr id="7" name="Image 6"/>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rot="5400000">
            <a:off x="4391763" y="331301"/>
            <a:ext cx="400110" cy="400110"/>
          </a:xfrm>
          <a:prstGeom prst="rect">
            <a:avLst/>
          </a:prstGeom>
        </p:spPr>
      </p:pic>
      <p:pic>
        <p:nvPicPr>
          <p:cNvPr id="8" name="Image 7"/>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279833" y="252816"/>
            <a:ext cx="404990" cy="409869"/>
          </a:xfrm>
          <a:prstGeom prst="rect">
            <a:avLst/>
          </a:prstGeom>
        </p:spPr>
      </p:pic>
      <p:sp>
        <p:nvSpPr>
          <p:cNvPr id="11" name="Bouton d'action : Retour 10">
            <a:hlinkClick r:id="rId10" action="ppaction://hlinksldjump" highlightClick="1"/>
          </p:cNvPr>
          <p:cNvSpPr/>
          <p:nvPr/>
        </p:nvSpPr>
        <p:spPr>
          <a:xfrm>
            <a:off x="11604625" y="138516"/>
            <a:ext cx="476250" cy="478595"/>
          </a:xfrm>
          <a:prstGeom prst="actionButtonReturn">
            <a:avLst/>
          </a:prstGeom>
          <a:solidFill>
            <a:srgbClr val="EADB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graphicFrame>
        <p:nvGraphicFramePr>
          <p:cNvPr id="2" name="Tableau 1"/>
          <p:cNvGraphicFramePr>
            <a:graphicFrameLocks noGrp="1"/>
          </p:cNvGraphicFramePr>
          <p:nvPr>
            <p:extLst>
              <p:ext uri="{D42A27DB-BD31-4B8C-83A1-F6EECF244321}">
                <p14:modId xmlns:p14="http://schemas.microsoft.com/office/powerpoint/2010/main" val="2667416542"/>
              </p:ext>
            </p:extLst>
          </p:nvPr>
        </p:nvGraphicFramePr>
        <p:xfrm>
          <a:off x="1482327" y="841708"/>
          <a:ext cx="4947047" cy="5256645"/>
        </p:xfrm>
        <a:graphic>
          <a:graphicData uri="http://schemas.openxmlformats.org/drawingml/2006/table">
            <a:tbl>
              <a:tblPr firstRow="1" firstCol="1" bandRow="1">
                <a:tableStyleId>{5C22544A-7EE6-4342-B048-85BDC9FD1C3A}</a:tableStyleId>
              </a:tblPr>
              <a:tblGrid>
                <a:gridCol w="2104889">
                  <a:extLst>
                    <a:ext uri="{9D8B030D-6E8A-4147-A177-3AD203B41FA5}">
                      <a16:colId xmlns:a16="http://schemas.microsoft.com/office/drawing/2014/main" val="3251425400"/>
                    </a:ext>
                  </a:extLst>
                </a:gridCol>
                <a:gridCol w="2842158">
                  <a:extLst>
                    <a:ext uri="{9D8B030D-6E8A-4147-A177-3AD203B41FA5}">
                      <a16:colId xmlns:a16="http://schemas.microsoft.com/office/drawing/2014/main" val="2761113691"/>
                    </a:ext>
                  </a:extLst>
                </a:gridCol>
              </a:tblGrid>
              <a:tr h="274054">
                <a:tc gridSpan="2">
                  <a:txBody>
                    <a:bodyPr/>
                    <a:lstStyle/>
                    <a:p>
                      <a:pPr algn="l">
                        <a:lnSpc>
                          <a:spcPct val="107000"/>
                        </a:lnSpc>
                        <a:spcAft>
                          <a:spcPts val="0"/>
                        </a:spcAft>
                      </a:pPr>
                      <a:r>
                        <a:rPr lang="fr-FR" sz="1400" dirty="0">
                          <a:solidFill>
                            <a:sysClr val="windowText" lastClr="000000"/>
                          </a:solidFill>
                          <a:effectLst/>
                        </a:rPr>
                        <a:t>Informations générales</a:t>
                      </a:r>
                      <a:endParaRPr lang="fr-FR" sz="1400" dirty="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0587" marR="60587" marT="0" marB="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hMerge="1">
                  <a:txBody>
                    <a:bodyPr/>
                    <a:lstStyle/>
                    <a:p>
                      <a:endParaRPr lang="fr-FR"/>
                    </a:p>
                  </a:txBody>
                  <a:tcPr/>
                </a:tc>
                <a:extLst>
                  <a:ext uri="{0D108BD9-81ED-4DB2-BD59-A6C34878D82A}">
                    <a16:rowId xmlns:a16="http://schemas.microsoft.com/office/drawing/2014/main" val="1118507817"/>
                  </a:ext>
                </a:extLst>
              </a:tr>
              <a:tr h="194783">
                <a:tc>
                  <a:txBody>
                    <a:bodyPr/>
                    <a:lstStyle/>
                    <a:p>
                      <a:pPr algn="l">
                        <a:lnSpc>
                          <a:spcPct val="107000"/>
                        </a:lnSpc>
                        <a:spcAft>
                          <a:spcPts val="0"/>
                        </a:spcAft>
                      </a:pPr>
                      <a:r>
                        <a:rPr lang="fr-FR" sz="1100" dirty="0">
                          <a:solidFill>
                            <a:sysClr val="windowText" lastClr="000000"/>
                          </a:solidFill>
                          <a:effectLst/>
                        </a:rPr>
                        <a:t> Médecin responsable :</a:t>
                      </a:r>
                      <a:endParaRPr lang="fr-FR" sz="1100" dirty="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0587" marR="60587" marT="0" marB="0">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marL="0" marR="0" indent="0" algn="l" defTabSz="914377" rtl="0" eaLnBrk="1" fontAlgn="auto" latinLnBrk="0" hangingPunct="1">
                        <a:lnSpc>
                          <a:spcPct val="107000"/>
                        </a:lnSpc>
                        <a:spcBef>
                          <a:spcPts val="0"/>
                        </a:spcBef>
                        <a:spcAft>
                          <a:spcPts val="0"/>
                        </a:spcAft>
                        <a:buClrTx/>
                        <a:buSzTx/>
                        <a:buFontTx/>
                        <a:buNone/>
                        <a:tabLst/>
                        <a:defRPr/>
                      </a:pPr>
                      <a:r>
                        <a:rPr lang="fr-FR" sz="1100" i="1" dirty="0">
                          <a:solidFill>
                            <a:sysClr val="windowText" lastClr="000000"/>
                          </a:solidFill>
                          <a:effectLst/>
                        </a:rPr>
                        <a:t>Information non disponible</a:t>
                      </a:r>
                      <a:endParaRPr lang="fr-FR" sz="1100" dirty="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0587" marR="60587" marT="0" marB="0">
                    <a:lnL w="12700" cmpd="sng">
                      <a:noFill/>
                    </a:lnL>
                    <a:lnR w="12700" cmpd="sng">
                      <a:noFill/>
                    </a:lnR>
                    <a:lnT w="381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848654611"/>
                  </a:ext>
                </a:extLst>
              </a:tr>
              <a:tr h="194783">
                <a:tc>
                  <a:txBody>
                    <a:bodyPr/>
                    <a:lstStyle/>
                    <a:p>
                      <a:pPr algn="l">
                        <a:lnSpc>
                          <a:spcPct val="107000"/>
                        </a:lnSpc>
                        <a:spcAft>
                          <a:spcPts val="0"/>
                        </a:spcAft>
                      </a:pPr>
                      <a:r>
                        <a:rPr lang="fr-FR" sz="1100" dirty="0">
                          <a:solidFill>
                            <a:sysClr val="windowText" lastClr="000000"/>
                          </a:solidFill>
                          <a:effectLst/>
                        </a:rPr>
                        <a:t> </a:t>
                      </a:r>
                      <a:endParaRPr lang="fr-FR" sz="1100" dirty="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0587" marR="60587"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a:lnSpc>
                          <a:spcPct val="107000"/>
                        </a:lnSpc>
                        <a:spcAft>
                          <a:spcPts val="0"/>
                        </a:spcAft>
                      </a:pPr>
                      <a:r>
                        <a:rPr lang="fr-FR" sz="1100" dirty="0">
                          <a:solidFill>
                            <a:sysClr val="windowText" lastClr="000000"/>
                          </a:solidFill>
                          <a:effectLst/>
                        </a:rPr>
                        <a:t> </a:t>
                      </a:r>
                      <a:endParaRPr lang="fr-FR" sz="1100" dirty="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0587" marR="60587"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055559985"/>
                  </a:ext>
                </a:extLst>
              </a:tr>
              <a:tr h="194783">
                <a:tc>
                  <a:txBody>
                    <a:bodyPr/>
                    <a:lstStyle/>
                    <a:p>
                      <a:pPr algn="l">
                        <a:lnSpc>
                          <a:spcPct val="107000"/>
                        </a:lnSpc>
                        <a:spcAft>
                          <a:spcPts val="0"/>
                        </a:spcAft>
                      </a:pPr>
                      <a:r>
                        <a:rPr lang="fr-FR" sz="1100" dirty="0">
                          <a:solidFill>
                            <a:sysClr val="windowText" lastClr="000000"/>
                          </a:solidFill>
                          <a:effectLst/>
                        </a:rPr>
                        <a:t>Labellisation SDC :</a:t>
                      </a:r>
                      <a:endParaRPr lang="fr-FR" sz="1100" dirty="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0587" marR="60587"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a:lnSpc>
                          <a:spcPct val="107000"/>
                        </a:lnSpc>
                        <a:spcAft>
                          <a:spcPts val="0"/>
                        </a:spcAft>
                      </a:pPr>
                      <a:r>
                        <a:rPr lang="fr-FR" sz="1100" dirty="0">
                          <a:solidFill>
                            <a:sysClr val="windowText" lastClr="000000"/>
                          </a:solidFill>
                          <a:effectLst/>
                        </a:rPr>
                        <a:t>Non</a:t>
                      </a:r>
                      <a:endParaRPr lang="fr-FR" sz="1100" dirty="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0587" marR="60587"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4060661325"/>
                  </a:ext>
                </a:extLst>
              </a:tr>
              <a:tr h="203800">
                <a:tc>
                  <a:txBody>
                    <a:bodyPr/>
                    <a:lstStyle/>
                    <a:p>
                      <a:pPr algn="l">
                        <a:lnSpc>
                          <a:spcPct val="107000"/>
                        </a:lnSpc>
                        <a:spcAft>
                          <a:spcPts val="0"/>
                        </a:spcAft>
                      </a:pPr>
                      <a:r>
                        <a:rPr lang="fr-FR" sz="1100" dirty="0">
                          <a:solidFill>
                            <a:sysClr val="windowText" lastClr="000000"/>
                          </a:solidFill>
                          <a:effectLst/>
                        </a:rPr>
                        <a:t>Type pédiatrique :</a:t>
                      </a:r>
                      <a:endParaRPr lang="fr-FR" sz="1100" dirty="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0587" marR="60587"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a:lnSpc>
                          <a:spcPct val="107000"/>
                        </a:lnSpc>
                        <a:spcAft>
                          <a:spcPts val="0"/>
                        </a:spcAft>
                      </a:pPr>
                      <a:r>
                        <a:rPr lang="fr-FR" sz="1100" dirty="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rPr>
                        <a:t>-</a:t>
                      </a:r>
                    </a:p>
                  </a:txBody>
                  <a:tcPr marL="60587" marR="60587"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207349956"/>
                  </a:ext>
                </a:extLst>
              </a:tr>
              <a:tr h="203800">
                <a:tc>
                  <a:txBody>
                    <a:bodyPr/>
                    <a:lstStyle/>
                    <a:p>
                      <a:pPr algn="l">
                        <a:lnSpc>
                          <a:spcPct val="107000"/>
                        </a:lnSpc>
                        <a:spcAft>
                          <a:spcPts val="0"/>
                        </a:spcAft>
                      </a:pPr>
                      <a:r>
                        <a:rPr lang="fr-FR" sz="1100" dirty="0">
                          <a:solidFill>
                            <a:sysClr val="windowText" lastClr="000000"/>
                          </a:solidFill>
                          <a:effectLst/>
                        </a:rPr>
                        <a:t>Type oncologique :</a:t>
                      </a:r>
                      <a:endParaRPr lang="fr-FR" sz="1100" dirty="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0587" marR="60587"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a:lnSpc>
                          <a:spcPct val="107000"/>
                        </a:lnSpc>
                        <a:spcAft>
                          <a:spcPts val="0"/>
                        </a:spcAft>
                      </a:pPr>
                      <a:r>
                        <a:rPr lang="fr-FR" sz="1100" dirty="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rPr>
                        <a:t>-</a:t>
                      </a:r>
                    </a:p>
                  </a:txBody>
                  <a:tcPr marL="60587" marR="60587"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56335049"/>
                  </a:ext>
                </a:extLst>
              </a:tr>
              <a:tr h="194783">
                <a:tc>
                  <a:txBody>
                    <a:bodyPr/>
                    <a:lstStyle/>
                    <a:p>
                      <a:pPr algn="l">
                        <a:lnSpc>
                          <a:spcPct val="107000"/>
                        </a:lnSpc>
                        <a:spcAft>
                          <a:spcPts val="0"/>
                        </a:spcAft>
                      </a:pPr>
                      <a:r>
                        <a:rPr lang="fr-FR" sz="1100" dirty="0">
                          <a:solidFill>
                            <a:sysClr val="windowText" lastClr="000000"/>
                          </a:solidFill>
                          <a:effectLst/>
                        </a:rPr>
                        <a:t> </a:t>
                      </a:r>
                      <a:endParaRPr lang="fr-FR" sz="1100" dirty="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0587" marR="60587"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a:lnSpc>
                          <a:spcPct val="107000"/>
                        </a:lnSpc>
                        <a:spcAft>
                          <a:spcPts val="0"/>
                        </a:spcAft>
                      </a:pPr>
                      <a:r>
                        <a:rPr lang="fr-FR" sz="1100" dirty="0">
                          <a:solidFill>
                            <a:sysClr val="windowText" lastClr="000000"/>
                          </a:solidFill>
                          <a:effectLst/>
                        </a:rPr>
                        <a:t> </a:t>
                      </a:r>
                      <a:endParaRPr lang="fr-FR" sz="1100" dirty="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0587" marR="60587"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961268949"/>
                  </a:ext>
                </a:extLst>
              </a:tr>
              <a:tr h="194783">
                <a:tc>
                  <a:txBody>
                    <a:bodyPr/>
                    <a:lstStyle/>
                    <a:p>
                      <a:pPr algn="l">
                        <a:lnSpc>
                          <a:spcPct val="107000"/>
                        </a:lnSpc>
                        <a:spcAft>
                          <a:spcPts val="0"/>
                        </a:spcAft>
                      </a:pPr>
                      <a:r>
                        <a:rPr lang="fr-FR" sz="1100" dirty="0">
                          <a:solidFill>
                            <a:sysClr val="windowText" lastClr="000000"/>
                          </a:solidFill>
                          <a:effectLst/>
                        </a:rPr>
                        <a:t>Adressage :</a:t>
                      </a:r>
                      <a:endParaRPr lang="fr-FR" sz="1100" dirty="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0587" marR="60587"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a:lnSpc>
                          <a:spcPct val="107000"/>
                        </a:lnSpc>
                        <a:spcAft>
                          <a:spcPts val="0"/>
                        </a:spcAft>
                      </a:pPr>
                      <a:r>
                        <a:rPr lang="fr-FR" sz="1100" dirty="0">
                          <a:solidFill>
                            <a:sysClr val="windowText" lastClr="000000"/>
                          </a:solidFill>
                          <a:effectLst/>
                        </a:rPr>
                        <a:t>Adressage direct Ville-Hôpital</a:t>
                      </a:r>
                      <a:endParaRPr lang="fr-FR" sz="1100" dirty="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0587" marR="60587"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38905765"/>
                  </a:ext>
                </a:extLst>
              </a:tr>
              <a:tr h="194783">
                <a:tc>
                  <a:txBody>
                    <a:bodyPr/>
                    <a:lstStyle/>
                    <a:p>
                      <a:pPr algn="l">
                        <a:lnSpc>
                          <a:spcPct val="107000"/>
                        </a:lnSpc>
                        <a:spcAft>
                          <a:spcPts val="0"/>
                        </a:spcAft>
                      </a:pPr>
                      <a:r>
                        <a:rPr lang="fr-FR" sz="1100" dirty="0">
                          <a:solidFill>
                            <a:sysClr val="windowText" lastClr="000000"/>
                          </a:solidFill>
                          <a:effectLst/>
                        </a:rPr>
                        <a:t> </a:t>
                      </a:r>
                      <a:endParaRPr lang="fr-FR" sz="1100" dirty="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0587" marR="60587"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a:lnSpc>
                          <a:spcPct val="107000"/>
                        </a:lnSpc>
                        <a:spcAft>
                          <a:spcPts val="0"/>
                        </a:spcAft>
                      </a:pPr>
                      <a:r>
                        <a:rPr lang="fr-FR" sz="1100" dirty="0">
                          <a:solidFill>
                            <a:sysClr val="windowText" lastClr="000000"/>
                          </a:solidFill>
                          <a:effectLst/>
                        </a:rPr>
                        <a:t> </a:t>
                      </a:r>
                      <a:endParaRPr lang="fr-FR" sz="1100" dirty="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0587" marR="60587"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911088653"/>
                  </a:ext>
                </a:extLst>
              </a:tr>
              <a:tr h="398581">
                <a:tc>
                  <a:txBody>
                    <a:bodyPr/>
                    <a:lstStyle/>
                    <a:p>
                      <a:pPr algn="l">
                        <a:lnSpc>
                          <a:spcPct val="107000"/>
                        </a:lnSpc>
                        <a:spcAft>
                          <a:spcPts val="0"/>
                        </a:spcAft>
                      </a:pPr>
                      <a:r>
                        <a:rPr lang="fr-FR" sz="1100" dirty="0">
                          <a:solidFill>
                            <a:sysClr val="windowText" lastClr="000000"/>
                          </a:solidFill>
                          <a:effectLst/>
                        </a:rPr>
                        <a:t>Partenariat / En lien avec :</a:t>
                      </a:r>
                      <a:endParaRPr lang="fr-FR" sz="1100" dirty="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0587" marR="60587"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a:lnSpc>
                          <a:spcPct val="107000"/>
                        </a:lnSpc>
                        <a:spcAft>
                          <a:spcPts val="0"/>
                        </a:spcAft>
                      </a:pPr>
                      <a:r>
                        <a:rPr lang="fr-FR" sz="1100" dirty="0">
                          <a:solidFill>
                            <a:sysClr val="windowText" lastClr="000000"/>
                          </a:solidFill>
                          <a:effectLst/>
                        </a:rPr>
                        <a:t>Centre de la douleur du CH de Mulhouse</a:t>
                      </a:r>
                      <a:endParaRPr lang="fr-FR" sz="1100" dirty="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0587" marR="60587"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150890674"/>
                  </a:ext>
                </a:extLst>
              </a:tr>
              <a:tr h="194783">
                <a:tc>
                  <a:txBody>
                    <a:bodyPr/>
                    <a:lstStyle/>
                    <a:p>
                      <a:pPr algn="l">
                        <a:lnSpc>
                          <a:spcPct val="107000"/>
                        </a:lnSpc>
                        <a:spcAft>
                          <a:spcPts val="0"/>
                        </a:spcAft>
                      </a:pPr>
                      <a:r>
                        <a:rPr lang="fr-FR" sz="1100" dirty="0">
                          <a:solidFill>
                            <a:sysClr val="windowText" lastClr="000000"/>
                          </a:solidFill>
                          <a:effectLst/>
                        </a:rPr>
                        <a:t> </a:t>
                      </a:r>
                      <a:endParaRPr lang="fr-FR" sz="1100" dirty="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0587" marR="60587"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a:lnSpc>
                          <a:spcPct val="107000"/>
                        </a:lnSpc>
                        <a:spcAft>
                          <a:spcPts val="0"/>
                        </a:spcAft>
                      </a:pPr>
                      <a:r>
                        <a:rPr lang="fr-FR" sz="1100" dirty="0">
                          <a:solidFill>
                            <a:sysClr val="windowText" lastClr="000000"/>
                          </a:solidFill>
                          <a:effectLst/>
                        </a:rPr>
                        <a:t> </a:t>
                      </a:r>
                      <a:endParaRPr lang="fr-FR" sz="1100" dirty="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0587" marR="60587"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370464559"/>
                  </a:ext>
                </a:extLst>
              </a:tr>
              <a:tr h="247878">
                <a:tc>
                  <a:txBody>
                    <a:bodyPr/>
                    <a:lstStyle/>
                    <a:p>
                      <a:pPr algn="l">
                        <a:lnSpc>
                          <a:spcPct val="107000"/>
                        </a:lnSpc>
                        <a:spcAft>
                          <a:spcPts val="0"/>
                        </a:spcAft>
                      </a:pPr>
                      <a:r>
                        <a:rPr lang="fr-FR" sz="1400" dirty="0">
                          <a:solidFill>
                            <a:sysClr val="windowText" lastClr="000000"/>
                          </a:solidFill>
                          <a:effectLst/>
                        </a:rPr>
                        <a:t>RCP Douleur</a:t>
                      </a:r>
                      <a:endParaRPr lang="fr-FR" sz="1400" dirty="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0587" marR="60587"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a:lnSpc>
                          <a:spcPct val="107000"/>
                        </a:lnSpc>
                        <a:spcAft>
                          <a:spcPts val="0"/>
                        </a:spcAft>
                      </a:pPr>
                      <a:r>
                        <a:rPr lang="fr-FR" sz="1100" dirty="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rPr>
                        <a:t>-</a:t>
                      </a:r>
                    </a:p>
                    <a:p>
                      <a:pPr algn="l">
                        <a:lnSpc>
                          <a:spcPct val="107000"/>
                        </a:lnSpc>
                        <a:spcAft>
                          <a:spcPts val="0"/>
                        </a:spcAft>
                      </a:pPr>
                      <a:endParaRPr lang="fr-FR" sz="1100" dirty="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6202" marR="46202"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138695638"/>
                  </a:ext>
                </a:extLst>
              </a:tr>
              <a:tr h="194783">
                <a:tc>
                  <a:txBody>
                    <a:bodyPr/>
                    <a:lstStyle/>
                    <a:p>
                      <a:pPr algn="l">
                        <a:lnSpc>
                          <a:spcPct val="107000"/>
                        </a:lnSpc>
                        <a:spcAft>
                          <a:spcPts val="0"/>
                        </a:spcAft>
                      </a:pPr>
                      <a:r>
                        <a:rPr lang="fr-FR" sz="1100" dirty="0">
                          <a:solidFill>
                            <a:sysClr val="windowText" lastClr="000000"/>
                          </a:solidFill>
                          <a:effectLst/>
                        </a:rPr>
                        <a:t> </a:t>
                      </a:r>
                      <a:endParaRPr lang="fr-FR" sz="1100" dirty="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0587" marR="60587"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a:lnSpc>
                          <a:spcPct val="107000"/>
                        </a:lnSpc>
                        <a:spcAft>
                          <a:spcPts val="0"/>
                        </a:spcAft>
                      </a:pPr>
                      <a:r>
                        <a:rPr lang="fr-FR" sz="1100" dirty="0">
                          <a:solidFill>
                            <a:sysClr val="windowText" lastClr="000000"/>
                          </a:solidFill>
                          <a:effectLst/>
                        </a:rPr>
                        <a:t> </a:t>
                      </a:r>
                      <a:endParaRPr lang="fr-FR" sz="1100" dirty="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0587" marR="60587"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816115925"/>
                  </a:ext>
                </a:extLst>
              </a:tr>
              <a:tr h="194783">
                <a:tc>
                  <a:txBody>
                    <a:bodyPr/>
                    <a:lstStyle/>
                    <a:p>
                      <a:pPr algn="l">
                        <a:lnSpc>
                          <a:spcPct val="107000"/>
                        </a:lnSpc>
                        <a:spcAft>
                          <a:spcPts val="0"/>
                        </a:spcAft>
                      </a:pPr>
                      <a:r>
                        <a:rPr lang="fr-FR" sz="1100" dirty="0">
                          <a:solidFill>
                            <a:sysClr val="windowText" lastClr="000000"/>
                          </a:solidFill>
                          <a:effectLst/>
                        </a:rPr>
                        <a:t> </a:t>
                      </a:r>
                      <a:endParaRPr lang="fr-FR" sz="1100" dirty="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0587" marR="60587"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a:lnSpc>
                          <a:spcPct val="107000"/>
                        </a:lnSpc>
                        <a:spcAft>
                          <a:spcPts val="0"/>
                        </a:spcAft>
                      </a:pPr>
                      <a:r>
                        <a:rPr lang="fr-FR" sz="1100" dirty="0">
                          <a:solidFill>
                            <a:sysClr val="windowText" lastClr="000000"/>
                          </a:solidFill>
                          <a:effectLst/>
                        </a:rPr>
                        <a:t> </a:t>
                      </a:r>
                      <a:endParaRPr lang="fr-FR" sz="1100" dirty="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0587" marR="60587"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795907843"/>
                  </a:ext>
                </a:extLst>
              </a:tr>
              <a:tr h="267043">
                <a:tc gridSpan="2">
                  <a:txBody>
                    <a:bodyPr/>
                    <a:lstStyle/>
                    <a:p>
                      <a:pPr algn="l">
                        <a:lnSpc>
                          <a:spcPct val="107000"/>
                        </a:lnSpc>
                        <a:spcAft>
                          <a:spcPts val="0"/>
                        </a:spcAft>
                      </a:pPr>
                      <a:r>
                        <a:rPr lang="fr-FR" sz="1400" dirty="0">
                          <a:solidFill>
                            <a:sysClr val="windowText" lastClr="000000"/>
                          </a:solidFill>
                          <a:effectLst/>
                        </a:rPr>
                        <a:t>Contact</a:t>
                      </a:r>
                      <a:endParaRPr lang="fr-FR" sz="1400" dirty="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0587" marR="60587"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hMerge="1">
                  <a:txBody>
                    <a:bodyPr/>
                    <a:lstStyle/>
                    <a:p>
                      <a:endParaRPr lang="fr-FR"/>
                    </a:p>
                  </a:txBody>
                  <a:tcPr/>
                </a:tc>
                <a:extLst>
                  <a:ext uri="{0D108BD9-81ED-4DB2-BD59-A6C34878D82A}">
                    <a16:rowId xmlns:a16="http://schemas.microsoft.com/office/drawing/2014/main" val="3523589426"/>
                  </a:ext>
                </a:extLst>
              </a:tr>
              <a:tr h="398581">
                <a:tc>
                  <a:txBody>
                    <a:bodyPr/>
                    <a:lstStyle/>
                    <a:p>
                      <a:pPr algn="l">
                        <a:lnSpc>
                          <a:spcPct val="107000"/>
                        </a:lnSpc>
                        <a:spcAft>
                          <a:spcPts val="0"/>
                        </a:spcAft>
                      </a:pPr>
                      <a:r>
                        <a:rPr lang="fr-FR" sz="1100" dirty="0">
                          <a:solidFill>
                            <a:sysClr val="windowText" lastClr="000000"/>
                          </a:solidFill>
                          <a:effectLst/>
                        </a:rPr>
                        <a:t>Adresse :</a:t>
                      </a:r>
                      <a:endParaRPr lang="fr-FR" sz="1100" dirty="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0587" marR="60587"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a:lnSpc>
                          <a:spcPct val="107000"/>
                        </a:lnSpc>
                        <a:spcAft>
                          <a:spcPts val="0"/>
                        </a:spcAft>
                      </a:pPr>
                      <a:r>
                        <a:rPr lang="fr-FR" sz="1100" dirty="0">
                          <a:solidFill>
                            <a:sysClr val="windowText" lastClr="000000"/>
                          </a:solidFill>
                          <a:effectLst/>
                        </a:rPr>
                        <a:t>1 rue Saint-Sauveur</a:t>
                      </a:r>
                    </a:p>
                    <a:p>
                      <a:pPr algn="l">
                        <a:lnSpc>
                          <a:spcPct val="107000"/>
                        </a:lnSpc>
                        <a:spcAft>
                          <a:spcPts val="0"/>
                        </a:spcAft>
                      </a:pPr>
                      <a:r>
                        <a:rPr lang="fr-FR" sz="1100" dirty="0">
                          <a:solidFill>
                            <a:sysClr val="windowText" lastClr="000000"/>
                          </a:solidFill>
                          <a:effectLst/>
                        </a:rPr>
                        <a:t>68100 MULHOUSE</a:t>
                      </a:r>
                      <a:endParaRPr lang="fr-FR" sz="1100" dirty="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0587" marR="60587"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127663073"/>
                  </a:ext>
                </a:extLst>
              </a:tr>
              <a:tr h="194783">
                <a:tc>
                  <a:txBody>
                    <a:bodyPr/>
                    <a:lstStyle/>
                    <a:p>
                      <a:pPr algn="l">
                        <a:lnSpc>
                          <a:spcPct val="107000"/>
                        </a:lnSpc>
                        <a:spcAft>
                          <a:spcPts val="0"/>
                        </a:spcAft>
                      </a:pPr>
                      <a:r>
                        <a:rPr lang="fr-FR" sz="1100" dirty="0">
                          <a:solidFill>
                            <a:sysClr val="windowText" lastClr="000000"/>
                          </a:solidFill>
                          <a:effectLst/>
                        </a:rPr>
                        <a:t> </a:t>
                      </a:r>
                      <a:endParaRPr lang="fr-FR" sz="1100" dirty="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0587" marR="60587"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a:lnSpc>
                          <a:spcPct val="107000"/>
                        </a:lnSpc>
                        <a:spcAft>
                          <a:spcPts val="0"/>
                        </a:spcAft>
                      </a:pPr>
                      <a:r>
                        <a:rPr lang="fr-FR" sz="1100" dirty="0">
                          <a:solidFill>
                            <a:sysClr val="windowText" lastClr="000000"/>
                          </a:solidFill>
                          <a:effectLst/>
                        </a:rPr>
                        <a:t> </a:t>
                      </a:r>
                      <a:endParaRPr lang="fr-FR" sz="1100" dirty="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0587" marR="60587"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42444681"/>
                  </a:ext>
                </a:extLst>
              </a:tr>
              <a:tr h="194783">
                <a:tc>
                  <a:txBody>
                    <a:bodyPr/>
                    <a:lstStyle/>
                    <a:p>
                      <a:pPr algn="l">
                        <a:lnSpc>
                          <a:spcPct val="107000"/>
                        </a:lnSpc>
                        <a:spcAft>
                          <a:spcPts val="0"/>
                        </a:spcAft>
                      </a:pPr>
                      <a:r>
                        <a:rPr lang="fr-FR" sz="1100" dirty="0">
                          <a:solidFill>
                            <a:sysClr val="windowText" lastClr="000000"/>
                          </a:solidFill>
                          <a:effectLst/>
                        </a:rPr>
                        <a:t>Accueil téléphonique :</a:t>
                      </a:r>
                      <a:endParaRPr lang="fr-FR" sz="1100" dirty="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0587" marR="60587"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a:lnSpc>
                          <a:spcPct val="107000"/>
                        </a:lnSpc>
                        <a:spcAft>
                          <a:spcPts val="0"/>
                        </a:spcAft>
                      </a:pPr>
                      <a:r>
                        <a:rPr lang="fr-FR" sz="1100" dirty="0">
                          <a:solidFill>
                            <a:sysClr val="windowText" lastClr="000000"/>
                          </a:solidFill>
                          <a:effectLst/>
                        </a:rPr>
                        <a:t> 03 89 36 75 75</a:t>
                      </a:r>
                      <a:endParaRPr lang="fr-FR" sz="1100" dirty="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0587" marR="60587"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593040884"/>
                  </a:ext>
                </a:extLst>
              </a:tr>
              <a:tr h="203800">
                <a:tc>
                  <a:txBody>
                    <a:bodyPr/>
                    <a:lstStyle/>
                    <a:p>
                      <a:pPr algn="l">
                        <a:lnSpc>
                          <a:spcPct val="107000"/>
                        </a:lnSpc>
                        <a:spcAft>
                          <a:spcPts val="0"/>
                        </a:spcAft>
                      </a:pPr>
                      <a:r>
                        <a:rPr lang="fr-FR" sz="1100" dirty="0">
                          <a:solidFill>
                            <a:sysClr val="windowText" lastClr="000000"/>
                          </a:solidFill>
                          <a:effectLst/>
                        </a:rPr>
                        <a:t> </a:t>
                      </a:r>
                      <a:endParaRPr lang="fr-FR" sz="1100" dirty="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0587" marR="60587"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a:lnSpc>
                          <a:spcPct val="107000"/>
                        </a:lnSpc>
                        <a:spcAft>
                          <a:spcPts val="0"/>
                        </a:spcAft>
                      </a:pPr>
                      <a:endParaRPr lang="fr-FR" sz="1100" dirty="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0587" marR="60587"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307484277"/>
                  </a:ext>
                </a:extLst>
              </a:tr>
              <a:tr h="194783">
                <a:tc>
                  <a:txBody>
                    <a:bodyPr/>
                    <a:lstStyle/>
                    <a:p>
                      <a:pPr algn="l">
                        <a:lnSpc>
                          <a:spcPct val="107000"/>
                        </a:lnSpc>
                        <a:spcAft>
                          <a:spcPts val="0"/>
                        </a:spcAft>
                      </a:pPr>
                      <a:r>
                        <a:rPr lang="fr-FR" sz="1100" dirty="0">
                          <a:solidFill>
                            <a:sysClr val="windowText" lastClr="000000"/>
                          </a:solidFill>
                          <a:effectLst/>
                        </a:rPr>
                        <a:t> </a:t>
                      </a:r>
                      <a:endParaRPr lang="fr-FR" sz="1100" dirty="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0587" marR="60587"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a:lnSpc>
                          <a:spcPct val="107000"/>
                        </a:lnSpc>
                        <a:spcAft>
                          <a:spcPts val="0"/>
                        </a:spcAft>
                      </a:pPr>
                      <a:r>
                        <a:rPr lang="fr-FR" sz="1100" dirty="0">
                          <a:solidFill>
                            <a:sysClr val="windowText" lastClr="000000"/>
                          </a:solidFill>
                          <a:effectLst/>
                        </a:rPr>
                        <a:t> </a:t>
                      </a:r>
                      <a:endParaRPr lang="fr-FR" sz="1100" dirty="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0587" marR="60587"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60060270"/>
                  </a:ext>
                </a:extLst>
              </a:tr>
              <a:tr h="203800">
                <a:tc>
                  <a:txBody>
                    <a:bodyPr/>
                    <a:lstStyle/>
                    <a:p>
                      <a:pPr algn="l">
                        <a:lnSpc>
                          <a:spcPct val="107000"/>
                        </a:lnSpc>
                        <a:spcAft>
                          <a:spcPts val="0"/>
                        </a:spcAft>
                      </a:pPr>
                      <a:r>
                        <a:rPr lang="fr-FR" sz="1100" dirty="0">
                          <a:solidFill>
                            <a:sysClr val="windowText" lastClr="000000"/>
                          </a:solidFill>
                          <a:effectLst/>
                        </a:rPr>
                        <a:t>Email secrétariat :</a:t>
                      </a:r>
                      <a:endParaRPr lang="fr-FR" sz="1100" dirty="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0587" marR="60587"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a:lnSpc>
                          <a:spcPct val="107000"/>
                        </a:lnSpc>
                        <a:spcAft>
                          <a:spcPts val="0"/>
                        </a:spcAft>
                      </a:pPr>
                      <a:r>
                        <a:rPr lang="fr-FR" sz="1100" dirty="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rPr>
                        <a:t>-</a:t>
                      </a:r>
                    </a:p>
                  </a:txBody>
                  <a:tcPr marL="60587" marR="60587"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961554580"/>
                  </a:ext>
                </a:extLst>
              </a:tr>
              <a:tr h="194783">
                <a:tc>
                  <a:txBody>
                    <a:bodyPr/>
                    <a:lstStyle/>
                    <a:p>
                      <a:pPr algn="l">
                        <a:lnSpc>
                          <a:spcPct val="107000"/>
                        </a:lnSpc>
                        <a:spcAft>
                          <a:spcPts val="0"/>
                        </a:spcAft>
                      </a:pPr>
                      <a:endParaRPr lang="fr-FR" sz="1100" dirty="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0587" marR="60587"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a:lnSpc>
                          <a:spcPct val="107000"/>
                        </a:lnSpc>
                        <a:spcAft>
                          <a:spcPts val="0"/>
                        </a:spcAft>
                      </a:pPr>
                      <a:endParaRPr lang="fr-FR" sz="1100" dirty="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0587" marR="60587"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318917441"/>
                  </a:ext>
                </a:extLst>
              </a:tr>
              <a:tr h="212232">
                <a:tc>
                  <a:txBody>
                    <a:bodyPr/>
                    <a:lstStyle/>
                    <a:p>
                      <a:pPr algn="l">
                        <a:lnSpc>
                          <a:spcPct val="107000"/>
                        </a:lnSpc>
                        <a:spcAft>
                          <a:spcPts val="0"/>
                        </a:spcAft>
                      </a:pPr>
                      <a:endParaRPr lang="fr-FR" sz="1100" dirty="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0587" marR="60587"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a:lnSpc>
                          <a:spcPct val="107000"/>
                        </a:lnSpc>
                        <a:spcAft>
                          <a:spcPts val="0"/>
                        </a:spcAft>
                      </a:pPr>
                      <a:endParaRPr lang="fr-FR" sz="1100" dirty="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0587" marR="60587"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220156949"/>
                  </a:ext>
                </a:extLst>
              </a:tr>
            </a:tbl>
          </a:graphicData>
        </a:graphic>
      </p:graphicFrame>
      <p:graphicFrame>
        <p:nvGraphicFramePr>
          <p:cNvPr id="3" name="Tableau 2"/>
          <p:cNvGraphicFramePr>
            <a:graphicFrameLocks noGrp="1"/>
          </p:cNvGraphicFramePr>
          <p:nvPr>
            <p:extLst>
              <p:ext uri="{D42A27DB-BD31-4B8C-83A1-F6EECF244321}">
                <p14:modId xmlns:p14="http://schemas.microsoft.com/office/powerpoint/2010/main" val="1944265798"/>
              </p:ext>
            </p:extLst>
          </p:nvPr>
        </p:nvGraphicFramePr>
        <p:xfrm>
          <a:off x="6949811" y="841713"/>
          <a:ext cx="4215130" cy="4749462"/>
        </p:xfrm>
        <a:graphic>
          <a:graphicData uri="http://schemas.openxmlformats.org/drawingml/2006/table">
            <a:tbl>
              <a:tblPr firstRow="1" firstCol="1" bandRow="1">
                <a:tableStyleId>{5C22544A-7EE6-4342-B048-85BDC9FD1C3A}</a:tableStyleId>
              </a:tblPr>
              <a:tblGrid>
                <a:gridCol w="1413510">
                  <a:extLst>
                    <a:ext uri="{9D8B030D-6E8A-4147-A177-3AD203B41FA5}">
                      <a16:colId xmlns:a16="http://schemas.microsoft.com/office/drawing/2014/main" val="3392765819"/>
                    </a:ext>
                  </a:extLst>
                </a:gridCol>
                <a:gridCol w="2801620">
                  <a:extLst>
                    <a:ext uri="{9D8B030D-6E8A-4147-A177-3AD203B41FA5}">
                      <a16:colId xmlns:a16="http://schemas.microsoft.com/office/drawing/2014/main" val="4047461148"/>
                    </a:ext>
                  </a:extLst>
                </a:gridCol>
              </a:tblGrid>
              <a:tr h="380664">
                <a:tc gridSpan="2">
                  <a:txBody>
                    <a:bodyPr/>
                    <a:lstStyle/>
                    <a:p>
                      <a:pPr algn="l">
                        <a:lnSpc>
                          <a:spcPct val="107000"/>
                        </a:lnSpc>
                        <a:spcAft>
                          <a:spcPts val="0"/>
                        </a:spcAft>
                      </a:pPr>
                      <a:r>
                        <a:rPr lang="fr-FR" sz="1400" dirty="0">
                          <a:solidFill>
                            <a:sysClr val="windowText" lastClr="000000"/>
                          </a:solidFill>
                          <a:effectLst/>
                        </a:rPr>
                        <a:t>Ressources interventionnelles disponibles</a:t>
                      </a:r>
                      <a:endParaRPr lang="fr-FR" sz="1400" dirty="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hMerge="1">
                  <a:txBody>
                    <a:bodyPr/>
                    <a:lstStyle/>
                    <a:p>
                      <a:endParaRPr lang="fr-FR"/>
                    </a:p>
                  </a:txBody>
                  <a:tcPr/>
                </a:tc>
                <a:extLst>
                  <a:ext uri="{0D108BD9-81ED-4DB2-BD59-A6C34878D82A}">
                    <a16:rowId xmlns:a16="http://schemas.microsoft.com/office/drawing/2014/main" val="3864191773"/>
                  </a:ext>
                </a:extLst>
              </a:tr>
              <a:tr h="239022">
                <a:tc>
                  <a:txBody>
                    <a:bodyPr/>
                    <a:lstStyle/>
                    <a:p>
                      <a:pPr algn="l">
                        <a:lnSpc>
                          <a:spcPct val="107000"/>
                        </a:lnSpc>
                        <a:spcAft>
                          <a:spcPts val="0"/>
                        </a:spcAft>
                      </a:pPr>
                      <a:r>
                        <a:rPr lang="fr-FR" sz="1100" dirty="0">
                          <a:solidFill>
                            <a:sysClr val="windowText" lastClr="000000"/>
                          </a:solidFill>
                          <a:effectLst/>
                        </a:rPr>
                        <a:t>Anesthésie :</a:t>
                      </a:r>
                      <a:endParaRPr lang="fr-FR" sz="1100" dirty="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algn="l">
                        <a:lnSpc>
                          <a:spcPct val="107000"/>
                        </a:lnSpc>
                        <a:spcAft>
                          <a:spcPts val="0"/>
                        </a:spcAft>
                      </a:pPr>
                      <a:r>
                        <a:rPr lang="fr-FR" sz="1100" dirty="0">
                          <a:solidFill>
                            <a:sysClr val="windowText" lastClr="000000"/>
                          </a:solidFill>
                          <a:effectLst/>
                        </a:rPr>
                        <a:t>Non</a:t>
                      </a:r>
                      <a:endParaRPr lang="fr-FR" sz="1100" dirty="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mpd="sng">
                      <a:noFill/>
                    </a:lnL>
                    <a:lnR w="12700" cmpd="sng">
                      <a:noFill/>
                    </a:lnR>
                    <a:lnT w="381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67120751"/>
                  </a:ext>
                </a:extLst>
              </a:tr>
              <a:tr h="239022">
                <a:tc gridSpan="2">
                  <a:txBody>
                    <a:bodyPr/>
                    <a:lstStyle/>
                    <a:p>
                      <a:pPr algn="l">
                        <a:lnSpc>
                          <a:spcPct val="107000"/>
                        </a:lnSpc>
                        <a:spcAft>
                          <a:spcPts val="0"/>
                        </a:spcAft>
                      </a:pPr>
                      <a:r>
                        <a:rPr lang="fr-FR" sz="1100" dirty="0">
                          <a:solidFill>
                            <a:sysClr val="windowText" lastClr="000000"/>
                          </a:solidFill>
                          <a:effectLst/>
                        </a:rPr>
                        <a:t>Pour les blocs nerveux périphériques</a:t>
                      </a:r>
                      <a:endParaRPr lang="fr-FR" sz="1100" dirty="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hMerge="1">
                  <a:txBody>
                    <a:bodyPr/>
                    <a:lstStyle/>
                    <a:p>
                      <a:endParaRPr lang="fr-FR"/>
                    </a:p>
                  </a:txBody>
                  <a:tcPr/>
                </a:tc>
                <a:extLst>
                  <a:ext uri="{0D108BD9-81ED-4DB2-BD59-A6C34878D82A}">
                    <a16:rowId xmlns:a16="http://schemas.microsoft.com/office/drawing/2014/main" val="1162109875"/>
                  </a:ext>
                </a:extLst>
              </a:tr>
              <a:tr h="250089">
                <a:tc>
                  <a:txBody>
                    <a:bodyPr/>
                    <a:lstStyle/>
                    <a:p>
                      <a:pPr algn="l">
                        <a:lnSpc>
                          <a:spcPct val="107000"/>
                        </a:lnSpc>
                        <a:spcAft>
                          <a:spcPts val="0"/>
                        </a:spcAft>
                      </a:pPr>
                      <a:r>
                        <a:rPr lang="fr-FR" sz="1100" dirty="0">
                          <a:solidFill>
                            <a:sysClr val="windowText" lastClr="000000"/>
                          </a:solidFill>
                          <a:effectLst/>
                        </a:rPr>
                        <a:t> </a:t>
                      </a:r>
                      <a:endParaRPr lang="fr-FR" sz="1100" dirty="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a:lnSpc>
                          <a:spcPct val="107000"/>
                        </a:lnSpc>
                        <a:spcAft>
                          <a:spcPts val="0"/>
                        </a:spcAft>
                      </a:pPr>
                      <a:r>
                        <a:rPr lang="fr-FR" sz="1100" dirty="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rPr>
                        <a:t>-</a:t>
                      </a:r>
                    </a:p>
                  </a:txBody>
                  <a:tcPr marL="68580" marR="6858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152816119"/>
                  </a:ext>
                </a:extLst>
              </a:tr>
              <a:tr h="239022">
                <a:tc>
                  <a:txBody>
                    <a:bodyPr/>
                    <a:lstStyle/>
                    <a:p>
                      <a:pPr algn="l">
                        <a:lnSpc>
                          <a:spcPct val="107000"/>
                        </a:lnSpc>
                        <a:spcAft>
                          <a:spcPts val="0"/>
                        </a:spcAft>
                      </a:pPr>
                      <a:r>
                        <a:rPr lang="fr-FR" sz="1100" dirty="0">
                          <a:solidFill>
                            <a:sysClr val="windowText" lastClr="000000"/>
                          </a:solidFill>
                          <a:effectLst/>
                        </a:rPr>
                        <a:t> </a:t>
                      </a:r>
                      <a:endParaRPr lang="fr-FR" sz="1100" dirty="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a:lnSpc>
                          <a:spcPct val="107000"/>
                        </a:lnSpc>
                        <a:spcAft>
                          <a:spcPts val="0"/>
                        </a:spcAft>
                      </a:pPr>
                      <a:r>
                        <a:rPr lang="fr-FR" sz="1100" dirty="0">
                          <a:solidFill>
                            <a:sysClr val="windowText" lastClr="000000"/>
                          </a:solidFill>
                          <a:effectLst/>
                        </a:rPr>
                        <a:t> </a:t>
                      </a:r>
                      <a:endParaRPr lang="fr-FR" sz="1100" dirty="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16260060"/>
                  </a:ext>
                </a:extLst>
              </a:tr>
              <a:tr h="239022">
                <a:tc gridSpan="2">
                  <a:txBody>
                    <a:bodyPr/>
                    <a:lstStyle/>
                    <a:p>
                      <a:pPr algn="l">
                        <a:lnSpc>
                          <a:spcPct val="107000"/>
                        </a:lnSpc>
                        <a:spcAft>
                          <a:spcPts val="0"/>
                        </a:spcAft>
                      </a:pPr>
                      <a:r>
                        <a:rPr lang="fr-FR" sz="1100" dirty="0">
                          <a:solidFill>
                            <a:sysClr val="windowText" lastClr="000000"/>
                          </a:solidFill>
                          <a:effectLst/>
                        </a:rPr>
                        <a:t>Pour l’analgésie périmédullaire</a:t>
                      </a:r>
                      <a:endParaRPr lang="fr-FR" sz="1100" dirty="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hMerge="1">
                  <a:txBody>
                    <a:bodyPr/>
                    <a:lstStyle/>
                    <a:p>
                      <a:endParaRPr lang="fr-FR"/>
                    </a:p>
                  </a:txBody>
                  <a:tcPr/>
                </a:tc>
                <a:extLst>
                  <a:ext uri="{0D108BD9-81ED-4DB2-BD59-A6C34878D82A}">
                    <a16:rowId xmlns:a16="http://schemas.microsoft.com/office/drawing/2014/main" val="3675010561"/>
                  </a:ext>
                </a:extLst>
              </a:tr>
              <a:tr h="250089">
                <a:tc>
                  <a:txBody>
                    <a:bodyPr/>
                    <a:lstStyle/>
                    <a:p>
                      <a:pPr algn="l">
                        <a:lnSpc>
                          <a:spcPct val="107000"/>
                        </a:lnSpc>
                        <a:spcAft>
                          <a:spcPts val="0"/>
                        </a:spcAft>
                      </a:pPr>
                      <a:r>
                        <a:rPr lang="fr-FR" sz="1100" dirty="0">
                          <a:solidFill>
                            <a:sysClr val="windowText" lastClr="000000"/>
                          </a:solidFill>
                          <a:effectLst/>
                        </a:rPr>
                        <a:t> </a:t>
                      </a:r>
                      <a:endParaRPr lang="fr-FR" sz="1100" dirty="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a:lnSpc>
                          <a:spcPct val="107000"/>
                        </a:lnSpc>
                        <a:spcAft>
                          <a:spcPts val="0"/>
                        </a:spcAft>
                      </a:pPr>
                      <a:r>
                        <a:rPr lang="fr-FR" sz="1100" dirty="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rPr>
                        <a:t>-</a:t>
                      </a:r>
                    </a:p>
                  </a:txBody>
                  <a:tcPr marL="68580" marR="6858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88762075"/>
                  </a:ext>
                </a:extLst>
              </a:tr>
              <a:tr h="239022">
                <a:tc>
                  <a:txBody>
                    <a:bodyPr/>
                    <a:lstStyle/>
                    <a:p>
                      <a:pPr algn="l">
                        <a:lnSpc>
                          <a:spcPct val="107000"/>
                        </a:lnSpc>
                        <a:spcAft>
                          <a:spcPts val="0"/>
                        </a:spcAft>
                      </a:pPr>
                      <a:r>
                        <a:rPr lang="fr-FR" sz="1100" dirty="0">
                          <a:solidFill>
                            <a:sysClr val="windowText" lastClr="000000"/>
                          </a:solidFill>
                          <a:effectLst/>
                        </a:rPr>
                        <a:t> </a:t>
                      </a:r>
                      <a:endParaRPr lang="fr-FR" sz="1100" dirty="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a:lnSpc>
                          <a:spcPct val="107000"/>
                        </a:lnSpc>
                        <a:spcAft>
                          <a:spcPts val="0"/>
                        </a:spcAft>
                      </a:pPr>
                      <a:r>
                        <a:rPr lang="fr-FR" sz="1100" dirty="0">
                          <a:solidFill>
                            <a:sysClr val="windowText" lastClr="000000"/>
                          </a:solidFill>
                          <a:effectLst/>
                        </a:rPr>
                        <a:t> </a:t>
                      </a:r>
                      <a:endParaRPr lang="fr-FR" sz="1100" dirty="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632350188"/>
                  </a:ext>
                </a:extLst>
              </a:tr>
              <a:tr h="489111">
                <a:tc gridSpan="2">
                  <a:txBody>
                    <a:bodyPr/>
                    <a:lstStyle/>
                    <a:p>
                      <a:pPr algn="l">
                        <a:lnSpc>
                          <a:spcPct val="107000"/>
                        </a:lnSpc>
                        <a:spcAft>
                          <a:spcPts val="0"/>
                        </a:spcAft>
                      </a:pPr>
                      <a:r>
                        <a:rPr lang="fr-FR" sz="1100" dirty="0">
                          <a:solidFill>
                            <a:sysClr val="windowText" lastClr="000000"/>
                          </a:solidFill>
                          <a:effectLst/>
                        </a:rPr>
                        <a:t>Suivi et gestion des dispositifs à demeure (cathéter périnerveux ou péridural, pompe intrathécale)</a:t>
                      </a:r>
                      <a:endParaRPr lang="fr-FR" sz="1100" dirty="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hMerge="1">
                  <a:txBody>
                    <a:bodyPr/>
                    <a:lstStyle/>
                    <a:p>
                      <a:endParaRPr lang="fr-FR"/>
                    </a:p>
                  </a:txBody>
                  <a:tcPr/>
                </a:tc>
                <a:extLst>
                  <a:ext uri="{0D108BD9-81ED-4DB2-BD59-A6C34878D82A}">
                    <a16:rowId xmlns:a16="http://schemas.microsoft.com/office/drawing/2014/main" val="2198671228"/>
                  </a:ext>
                </a:extLst>
              </a:tr>
              <a:tr h="239022">
                <a:tc>
                  <a:txBody>
                    <a:bodyPr/>
                    <a:lstStyle/>
                    <a:p>
                      <a:pPr algn="l">
                        <a:lnSpc>
                          <a:spcPct val="107000"/>
                        </a:lnSpc>
                        <a:spcAft>
                          <a:spcPts val="0"/>
                        </a:spcAft>
                      </a:pPr>
                      <a:r>
                        <a:rPr lang="fr-FR" sz="1100" dirty="0">
                          <a:solidFill>
                            <a:sysClr val="windowText" lastClr="000000"/>
                          </a:solidFill>
                          <a:effectLst/>
                        </a:rPr>
                        <a:t> </a:t>
                      </a:r>
                      <a:endParaRPr lang="fr-FR" sz="1100" dirty="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a:lnSpc>
                          <a:spcPct val="107000"/>
                        </a:lnSpc>
                        <a:spcAft>
                          <a:spcPts val="0"/>
                        </a:spcAft>
                      </a:pPr>
                      <a:r>
                        <a:rPr lang="fr-FR" sz="1100" dirty="0">
                          <a:solidFill>
                            <a:sysClr val="windowText" lastClr="000000"/>
                          </a:solidFill>
                          <a:effectLst/>
                        </a:rPr>
                        <a:t>Non</a:t>
                      </a:r>
                      <a:endParaRPr lang="fr-FR" sz="1100" dirty="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60520507"/>
                  </a:ext>
                </a:extLst>
              </a:tr>
              <a:tr h="239022">
                <a:tc>
                  <a:txBody>
                    <a:bodyPr/>
                    <a:lstStyle/>
                    <a:p>
                      <a:pPr algn="l">
                        <a:lnSpc>
                          <a:spcPct val="107000"/>
                        </a:lnSpc>
                        <a:spcAft>
                          <a:spcPts val="0"/>
                        </a:spcAft>
                      </a:pPr>
                      <a:r>
                        <a:rPr lang="fr-FR" sz="1100" dirty="0">
                          <a:solidFill>
                            <a:sysClr val="windowText" lastClr="000000"/>
                          </a:solidFill>
                          <a:effectLst/>
                        </a:rPr>
                        <a:t> </a:t>
                      </a:r>
                      <a:endParaRPr lang="fr-FR" sz="1100" dirty="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a:lnSpc>
                          <a:spcPct val="107000"/>
                        </a:lnSpc>
                        <a:spcAft>
                          <a:spcPts val="0"/>
                        </a:spcAft>
                      </a:pPr>
                      <a:r>
                        <a:rPr lang="fr-FR" sz="1100" dirty="0">
                          <a:solidFill>
                            <a:sysClr val="windowText" lastClr="000000"/>
                          </a:solidFill>
                          <a:effectLst/>
                        </a:rPr>
                        <a:t> </a:t>
                      </a:r>
                      <a:endParaRPr lang="fr-FR" sz="1100" dirty="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808194140"/>
                  </a:ext>
                </a:extLst>
              </a:tr>
              <a:tr h="489111">
                <a:tc>
                  <a:txBody>
                    <a:bodyPr/>
                    <a:lstStyle/>
                    <a:p>
                      <a:pPr algn="l">
                        <a:lnSpc>
                          <a:spcPct val="107000"/>
                        </a:lnSpc>
                        <a:spcAft>
                          <a:spcPts val="0"/>
                        </a:spcAft>
                      </a:pPr>
                      <a:r>
                        <a:rPr lang="fr-FR" sz="1100" dirty="0">
                          <a:solidFill>
                            <a:sysClr val="windowText" lastClr="000000"/>
                          </a:solidFill>
                          <a:effectLst/>
                        </a:rPr>
                        <a:t>Radiologie interventionnelle :</a:t>
                      </a:r>
                      <a:endParaRPr lang="fr-FR" sz="1100" dirty="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a:lnSpc>
                          <a:spcPct val="107000"/>
                        </a:lnSpc>
                        <a:spcAft>
                          <a:spcPts val="0"/>
                        </a:spcAft>
                      </a:pPr>
                      <a:r>
                        <a:rPr lang="fr-FR" sz="1100" dirty="0">
                          <a:solidFill>
                            <a:sysClr val="windowText" lastClr="000000"/>
                          </a:solidFill>
                          <a:effectLst/>
                        </a:rPr>
                        <a:t>Non </a:t>
                      </a:r>
                      <a:endParaRPr lang="fr-FR" sz="1100" dirty="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919113406"/>
                  </a:ext>
                </a:extLst>
              </a:tr>
              <a:tr h="250089">
                <a:tc>
                  <a:txBody>
                    <a:bodyPr/>
                    <a:lstStyle/>
                    <a:p>
                      <a:pPr algn="l">
                        <a:lnSpc>
                          <a:spcPct val="107000"/>
                        </a:lnSpc>
                        <a:spcAft>
                          <a:spcPts val="0"/>
                        </a:spcAft>
                      </a:pPr>
                      <a:r>
                        <a:rPr lang="fr-FR" sz="1100" dirty="0">
                          <a:solidFill>
                            <a:sysClr val="windowText" lastClr="000000"/>
                          </a:solidFill>
                          <a:effectLst/>
                        </a:rPr>
                        <a:t> </a:t>
                      </a:r>
                      <a:endParaRPr lang="fr-FR" sz="1100" dirty="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a:lnSpc>
                          <a:spcPct val="107000"/>
                        </a:lnSpc>
                        <a:spcAft>
                          <a:spcPts val="0"/>
                        </a:spcAft>
                      </a:pPr>
                      <a:endParaRPr lang="fr-FR" sz="1100" dirty="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236797023"/>
                  </a:ext>
                </a:extLst>
              </a:tr>
              <a:tr h="239022">
                <a:tc>
                  <a:txBody>
                    <a:bodyPr/>
                    <a:lstStyle/>
                    <a:p>
                      <a:pPr algn="l">
                        <a:lnSpc>
                          <a:spcPct val="107000"/>
                        </a:lnSpc>
                        <a:spcAft>
                          <a:spcPts val="0"/>
                        </a:spcAft>
                      </a:pPr>
                      <a:r>
                        <a:rPr lang="fr-FR" sz="1100" dirty="0">
                          <a:solidFill>
                            <a:sysClr val="windowText" lastClr="000000"/>
                          </a:solidFill>
                          <a:effectLst/>
                        </a:rPr>
                        <a:t> </a:t>
                      </a:r>
                      <a:endParaRPr lang="fr-FR" sz="1100" dirty="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a:lnSpc>
                          <a:spcPct val="107000"/>
                        </a:lnSpc>
                        <a:spcAft>
                          <a:spcPts val="0"/>
                        </a:spcAft>
                      </a:pPr>
                      <a:r>
                        <a:rPr lang="fr-FR" sz="1100" dirty="0">
                          <a:solidFill>
                            <a:sysClr val="windowText" lastClr="000000"/>
                          </a:solidFill>
                          <a:effectLst/>
                        </a:rPr>
                        <a:t> </a:t>
                      </a:r>
                      <a:endParaRPr lang="fr-FR" sz="1100" dirty="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95353259"/>
                  </a:ext>
                </a:extLst>
              </a:tr>
              <a:tr h="239022">
                <a:tc>
                  <a:txBody>
                    <a:bodyPr/>
                    <a:lstStyle/>
                    <a:p>
                      <a:pPr algn="l">
                        <a:lnSpc>
                          <a:spcPct val="107000"/>
                        </a:lnSpc>
                        <a:spcAft>
                          <a:spcPts val="0"/>
                        </a:spcAft>
                      </a:pPr>
                      <a:r>
                        <a:rPr lang="fr-FR" sz="1100" dirty="0">
                          <a:solidFill>
                            <a:sysClr val="windowText" lastClr="000000"/>
                          </a:solidFill>
                          <a:effectLst/>
                        </a:rPr>
                        <a:t>Chirurgie :</a:t>
                      </a:r>
                      <a:endParaRPr lang="fr-FR" sz="1100" dirty="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a:lnSpc>
                          <a:spcPct val="107000"/>
                        </a:lnSpc>
                        <a:spcAft>
                          <a:spcPts val="0"/>
                        </a:spcAft>
                      </a:pPr>
                      <a:r>
                        <a:rPr lang="fr-FR" sz="1100" dirty="0">
                          <a:solidFill>
                            <a:sysClr val="windowText" lastClr="000000"/>
                          </a:solidFill>
                          <a:effectLst/>
                        </a:rPr>
                        <a:t>Non</a:t>
                      </a:r>
                      <a:endParaRPr lang="fr-FR" sz="1100" dirty="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950405470"/>
                  </a:ext>
                </a:extLst>
              </a:tr>
              <a:tr h="250089">
                <a:tc>
                  <a:txBody>
                    <a:bodyPr/>
                    <a:lstStyle/>
                    <a:p>
                      <a:pPr algn="l">
                        <a:lnSpc>
                          <a:spcPct val="107000"/>
                        </a:lnSpc>
                        <a:spcAft>
                          <a:spcPts val="0"/>
                        </a:spcAft>
                      </a:pPr>
                      <a:r>
                        <a:rPr lang="fr-FR" sz="1100" dirty="0">
                          <a:solidFill>
                            <a:sysClr val="windowText" lastClr="000000"/>
                          </a:solidFill>
                          <a:effectLst/>
                        </a:rPr>
                        <a:t> </a:t>
                      </a:r>
                      <a:endParaRPr lang="fr-FR" sz="1100" dirty="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a:lnSpc>
                          <a:spcPct val="107000"/>
                        </a:lnSpc>
                        <a:spcAft>
                          <a:spcPts val="0"/>
                        </a:spcAft>
                      </a:pPr>
                      <a:endParaRPr lang="fr-FR" sz="1100" dirty="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883006052"/>
                  </a:ext>
                </a:extLst>
              </a:tr>
              <a:tr h="239022">
                <a:tc>
                  <a:txBody>
                    <a:bodyPr/>
                    <a:lstStyle/>
                    <a:p>
                      <a:pPr algn="l">
                        <a:lnSpc>
                          <a:spcPct val="107000"/>
                        </a:lnSpc>
                        <a:spcAft>
                          <a:spcPts val="0"/>
                        </a:spcAft>
                      </a:pPr>
                      <a:r>
                        <a:rPr lang="fr-FR" sz="1100" dirty="0">
                          <a:solidFill>
                            <a:sysClr val="windowText" lastClr="000000"/>
                          </a:solidFill>
                          <a:effectLst/>
                        </a:rPr>
                        <a:t> </a:t>
                      </a:r>
                      <a:endParaRPr lang="fr-FR" sz="1100" dirty="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a:lnSpc>
                          <a:spcPct val="107000"/>
                        </a:lnSpc>
                        <a:spcAft>
                          <a:spcPts val="0"/>
                        </a:spcAft>
                      </a:pPr>
                      <a:r>
                        <a:rPr lang="fr-FR" sz="1100" dirty="0">
                          <a:solidFill>
                            <a:sysClr val="windowText" lastClr="000000"/>
                          </a:solidFill>
                          <a:effectLst/>
                        </a:rPr>
                        <a:t> </a:t>
                      </a:r>
                      <a:endParaRPr lang="fr-FR" sz="1100" dirty="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838177648"/>
                  </a:ext>
                </a:extLst>
              </a:tr>
            </a:tbl>
          </a:graphicData>
        </a:graphic>
      </p:graphicFrame>
      <p:sp>
        <p:nvSpPr>
          <p:cNvPr id="13" name="ZoneTexte 12"/>
          <p:cNvSpPr txBox="1"/>
          <p:nvPr/>
        </p:nvSpPr>
        <p:spPr>
          <a:xfrm>
            <a:off x="9525" y="6594559"/>
            <a:ext cx="1646605" cy="253916"/>
          </a:xfrm>
          <a:prstGeom prst="rect">
            <a:avLst/>
          </a:prstGeom>
        </p:spPr>
        <p:txBody>
          <a:bodyPr wrap="none" rtlCol="0">
            <a:spAutoFit/>
          </a:bodyPr>
          <a:lstStyle/>
          <a:p>
            <a:pPr marL="0" indent="0" algn="ctr">
              <a:buNone/>
            </a:pPr>
            <a:r>
              <a:rPr lang="fr-FR" sz="1050" i="1" dirty="0"/>
              <a:t>Enquête DSRC NEON, 2022</a:t>
            </a:r>
          </a:p>
        </p:txBody>
      </p:sp>
    </p:spTree>
    <p:extLst>
      <p:ext uri="{BB962C8B-B14F-4D97-AF65-F5344CB8AC3E}">
        <p14:creationId xmlns:p14="http://schemas.microsoft.com/office/powerpoint/2010/main" val="487152195"/>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14" name="Image 13" descr="Une image contenant capture d’écran, rouge, Rectangle, conception&#10;&#10;Description générée automatiquement">
            <a:extLst>
              <a:ext uri="{FF2B5EF4-FFF2-40B4-BE49-F238E27FC236}">
                <a16:creationId xmlns:a16="http://schemas.microsoft.com/office/drawing/2014/main" id="{F3ACE56C-BA61-7156-4A11-47BB9218B72A}"/>
              </a:ext>
            </a:extLst>
          </p:cNvPr>
          <p:cNvPicPr>
            <a:picLocks noChangeAspect="1"/>
          </p:cNvPicPr>
          <p:nvPr/>
        </p:nvPicPr>
        <p:blipFill>
          <a:blip r:embed="rId3">
            <a:extLst>
              <a:ext uri="{BEBA8EAE-BF5A-486C-A8C5-ECC9F3942E4B}">
                <a14:imgProps xmlns:a14="http://schemas.microsoft.com/office/drawing/2010/main">
                  <a14:imgLayer r:embed="rId4">
                    <a14:imgEffect>
                      <a14:saturation sat="0"/>
                    </a14:imgEffect>
                  </a14:imgLayer>
                </a14:imgProps>
              </a:ext>
              <a:ext uri="{28A0092B-C50C-407E-A947-70E740481C1C}">
                <a14:useLocalDpi xmlns:a14="http://schemas.microsoft.com/office/drawing/2010/main" val="0"/>
              </a:ext>
            </a:extLst>
          </a:blip>
          <a:stretch>
            <a:fillRect/>
          </a:stretch>
        </p:blipFill>
        <p:spPr>
          <a:xfrm>
            <a:off x="6836407" y="5434471"/>
            <a:ext cx="4328535" cy="420999"/>
          </a:xfrm>
          <a:prstGeom prst="rect">
            <a:avLst/>
          </a:prstGeom>
        </p:spPr>
      </p:pic>
      <p:pic>
        <p:nvPicPr>
          <p:cNvPr id="26" name="Image 2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279832" y="4228411"/>
            <a:ext cx="5140471" cy="1528127"/>
          </a:xfrm>
          <a:prstGeom prst="rect">
            <a:avLst/>
          </a:prstGeom>
        </p:spPr>
      </p:pic>
      <p:pic>
        <p:nvPicPr>
          <p:cNvPr id="30" name="Image 29"/>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279833" y="1033465"/>
            <a:ext cx="5140471" cy="2856892"/>
          </a:xfrm>
          <a:prstGeom prst="rect">
            <a:avLst/>
          </a:prstGeom>
        </p:spPr>
      </p:pic>
      <p:sp>
        <p:nvSpPr>
          <p:cNvPr id="31" name="ZoneTexte 30"/>
          <p:cNvSpPr txBox="1"/>
          <p:nvPr/>
        </p:nvSpPr>
        <p:spPr>
          <a:xfrm>
            <a:off x="1279833" y="301666"/>
            <a:ext cx="4841646" cy="369332"/>
          </a:xfrm>
          <a:prstGeom prst="rect">
            <a:avLst/>
          </a:prstGeom>
        </p:spPr>
        <p:txBody>
          <a:bodyPr wrap="none" rtlCol="0">
            <a:spAutoFit/>
          </a:bodyPr>
          <a:lstStyle/>
          <a:p>
            <a:r>
              <a:rPr lang="fr-FR" b="1" dirty="0"/>
              <a:t>GHR MULHOUSE SUD ALSACE (Hôpital E. Muller)</a:t>
            </a:r>
            <a:endParaRPr lang="fr-FR" dirty="0"/>
          </a:p>
        </p:txBody>
      </p:sp>
      <p:pic>
        <p:nvPicPr>
          <p:cNvPr id="7" name="Image 6"/>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rot="5400000">
            <a:off x="5812890" y="331301"/>
            <a:ext cx="400110" cy="400110"/>
          </a:xfrm>
          <a:prstGeom prst="rect">
            <a:avLst/>
          </a:prstGeom>
        </p:spPr>
      </p:pic>
      <p:pic>
        <p:nvPicPr>
          <p:cNvPr id="8" name="Image 7"/>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279833" y="252816"/>
            <a:ext cx="404990" cy="409869"/>
          </a:xfrm>
          <a:prstGeom prst="rect">
            <a:avLst/>
          </a:prstGeom>
        </p:spPr>
      </p:pic>
      <p:sp>
        <p:nvSpPr>
          <p:cNvPr id="11" name="Bouton d'action : Retour 10">
            <a:hlinkClick r:id="rId9" action="ppaction://hlinksldjump" highlightClick="1"/>
          </p:cNvPr>
          <p:cNvSpPr/>
          <p:nvPr/>
        </p:nvSpPr>
        <p:spPr>
          <a:xfrm>
            <a:off x="11604625" y="138516"/>
            <a:ext cx="476250" cy="478595"/>
          </a:xfrm>
          <a:prstGeom prst="actionButtonReturn">
            <a:avLst/>
          </a:prstGeom>
          <a:solidFill>
            <a:srgbClr val="EADB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graphicFrame>
        <p:nvGraphicFramePr>
          <p:cNvPr id="5" name="Tableau 4"/>
          <p:cNvGraphicFramePr>
            <a:graphicFrameLocks noGrp="1"/>
          </p:cNvGraphicFramePr>
          <p:nvPr>
            <p:extLst>
              <p:ext uri="{D42A27DB-BD31-4B8C-83A1-F6EECF244321}">
                <p14:modId xmlns:p14="http://schemas.microsoft.com/office/powerpoint/2010/main" val="820926185"/>
              </p:ext>
            </p:extLst>
          </p:nvPr>
        </p:nvGraphicFramePr>
        <p:xfrm>
          <a:off x="1363426" y="813639"/>
          <a:ext cx="5065949" cy="5194166"/>
        </p:xfrm>
        <a:graphic>
          <a:graphicData uri="http://schemas.openxmlformats.org/drawingml/2006/table">
            <a:tbl>
              <a:tblPr firstRow="1" firstCol="1" bandRow="1">
                <a:tableStyleId>{5C22544A-7EE6-4342-B048-85BDC9FD1C3A}</a:tableStyleId>
              </a:tblPr>
              <a:tblGrid>
                <a:gridCol w="2155479">
                  <a:extLst>
                    <a:ext uri="{9D8B030D-6E8A-4147-A177-3AD203B41FA5}">
                      <a16:colId xmlns:a16="http://schemas.microsoft.com/office/drawing/2014/main" val="2388497122"/>
                    </a:ext>
                  </a:extLst>
                </a:gridCol>
                <a:gridCol w="2910470">
                  <a:extLst>
                    <a:ext uri="{9D8B030D-6E8A-4147-A177-3AD203B41FA5}">
                      <a16:colId xmlns:a16="http://schemas.microsoft.com/office/drawing/2014/main" val="3430039193"/>
                    </a:ext>
                  </a:extLst>
                </a:gridCol>
              </a:tblGrid>
              <a:tr h="270345">
                <a:tc gridSpan="2">
                  <a:txBody>
                    <a:bodyPr/>
                    <a:lstStyle/>
                    <a:p>
                      <a:pPr algn="l">
                        <a:lnSpc>
                          <a:spcPct val="107000"/>
                        </a:lnSpc>
                        <a:spcAft>
                          <a:spcPts val="0"/>
                        </a:spcAft>
                      </a:pPr>
                      <a:r>
                        <a:rPr lang="fr-FR" sz="1400" dirty="0">
                          <a:solidFill>
                            <a:sysClr val="windowText" lastClr="000000"/>
                          </a:solidFill>
                          <a:effectLst/>
                        </a:rPr>
                        <a:t>Informations générales</a:t>
                      </a:r>
                      <a:endParaRPr lang="fr-FR" sz="1400" dirty="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2877" marR="62877" marT="0" marB="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hMerge="1">
                  <a:txBody>
                    <a:bodyPr/>
                    <a:lstStyle/>
                    <a:p>
                      <a:endParaRPr lang="fr-FR"/>
                    </a:p>
                  </a:txBody>
                  <a:tcPr/>
                </a:tc>
                <a:extLst>
                  <a:ext uri="{0D108BD9-81ED-4DB2-BD59-A6C34878D82A}">
                    <a16:rowId xmlns:a16="http://schemas.microsoft.com/office/drawing/2014/main" val="1584707933"/>
                  </a:ext>
                </a:extLst>
              </a:tr>
              <a:tr h="193720">
                <a:tc>
                  <a:txBody>
                    <a:bodyPr/>
                    <a:lstStyle/>
                    <a:p>
                      <a:pPr algn="l">
                        <a:lnSpc>
                          <a:spcPct val="107000"/>
                        </a:lnSpc>
                        <a:spcAft>
                          <a:spcPts val="0"/>
                        </a:spcAft>
                      </a:pPr>
                      <a:r>
                        <a:rPr lang="fr-FR" sz="1100" dirty="0">
                          <a:solidFill>
                            <a:sysClr val="windowText" lastClr="000000"/>
                          </a:solidFill>
                          <a:effectLst/>
                        </a:rPr>
                        <a:t> Médecin responsable :</a:t>
                      </a:r>
                      <a:endParaRPr lang="fr-FR" sz="1100" dirty="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2877" marR="62877" marT="0" marB="0">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algn="l">
                        <a:lnSpc>
                          <a:spcPct val="107000"/>
                        </a:lnSpc>
                        <a:spcAft>
                          <a:spcPts val="0"/>
                        </a:spcAft>
                      </a:pPr>
                      <a:r>
                        <a:rPr lang="fr-FR" sz="1100" dirty="0">
                          <a:solidFill>
                            <a:sysClr val="windowText" lastClr="000000"/>
                          </a:solidFill>
                          <a:effectLst/>
                        </a:rPr>
                        <a:t>Dr Patrick LEDEE </a:t>
                      </a:r>
                      <a:endParaRPr lang="fr-FR" sz="1100" dirty="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2877" marR="62877" marT="0" marB="0">
                    <a:lnL w="12700" cmpd="sng">
                      <a:noFill/>
                    </a:lnL>
                    <a:lnR w="12700" cmpd="sng">
                      <a:noFill/>
                    </a:lnR>
                    <a:lnT w="381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676356557"/>
                  </a:ext>
                </a:extLst>
              </a:tr>
              <a:tr h="193720">
                <a:tc>
                  <a:txBody>
                    <a:bodyPr/>
                    <a:lstStyle/>
                    <a:p>
                      <a:pPr algn="l">
                        <a:lnSpc>
                          <a:spcPct val="107000"/>
                        </a:lnSpc>
                        <a:spcAft>
                          <a:spcPts val="0"/>
                        </a:spcAft>
                      </a:pPr>
                      <a:r>
                        <a:rPr lang="fr-FR" sz="1100" dirty="0">
                          <a:solidFill>
                            <a:sysClr val="windowText" lastClr="000000"/>
                          </a:solidFill>
                          <a:effectLst/>
                        </a:rPr>
                        <a:t> </a:t>
                      </a:r>
                      <a:endParaRPr lang="fr-FR" sz="1100" dirty="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2877" marR="62877"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a:lnSpc>
                          <a:spcPct val="107000"/>
                        </a:lnSpc>
                        <a:spcAft>
                          <a:spcPts val="0"/>
                        </a:spcAft>
                      </a:pPr>
                      <a:endParaRPr lang="fr-FR" sz="1100" dirty="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2877" marR="62877"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287181411"/>
                  </a:ext>
                </a:extLst>
              </a:tr>
              <a:tr h="193720">
                <a:tc>
                  <a:txBody>
                    <a:bodyPr/>
                    <a:lstStyle/>
                    <a:p>
                      <a:pPr algn="l">
                        <a:lnSpc>
                          <a:spcPct val="107000"/>
                        </a:lnSpc>
                        <a:spcAft>
                          <a:spcPts val="0"/>
                        </a:spcAft>
                      </a:pPr>
                      <a:r>
                        <a:rPr lang="fr-FR" sz="1100" dirty="0">
                          <a:solidFill>
                            <a:sysClr val="windowText" lastClr="000000"/>
                          </a:solidFill>
                          <a:effectLst/>
                        </a:rPr>
                        <a:t>Labellisation SDC :</a:t>
                      </a:r>
                      <a:endParaRPr lang="fr-FR" sz="1100" dirty="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2877" marR="62877"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a:lnSpc>
                          <a:spcPct val="107000"/>
                        </a:lnSpc>
                        <a:spcAft>
                          <a:spcPts val="0"/>
                        </a:spcAft>
                      </a:pPr>
                      <a:r>
                        <a:rPr lang="fr-FR" sz="1100" dirty="0">
                          <a:solidFill>
                            <a:sysClr val="windowText" lastClr="000000"/>
                          </a:solidFill>
                          <a:effectLst/>
                        </a:rPr>
                        <a:t>Centre</a:t>
                      </a:r>
                      <a:endParaRPr lang="fr-FR" sz="1100" dirty="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2877" marR="62877"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586851841"/>
                  </a:ext>
                </a:extLst>
              </a:tr>
              <a:tr h="193720">
                <a:tc>
                  <a:txBody>
                    <a:bodyPr/>
                    <a:lstStyle/>
                    <a:p>
                      <a:pPr algn="l">
                        <a:lnSpc>
                          <a:spcPct val="107000"/>
                        </a:lnSpc>
                        <a:spcAft>
                          <a:spcPts val="0"/>
                        </a:spcAft>
                      </a:pPr>
                      <a:r>
                        <a:rPr lang="fr-FR" sz="1100" dirty="0">
                          <a:solidFill>
                            <a:sysClr val="windowText" lastClr="000000"/>
                          </a:solidFill>
                          <a:effectLst/>
                        </a:rPr>
                        <a:t>Type pédiatrique :</a:t>
                      </a:r>
                      <a:endParaRPr lang="fr-FR" sz="1100" dirty="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2877" marR="62877"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a:lnSpc>
                          <a:spcPct val="107000"/>
                        </a:lnSpc>
                        <a:spcAft>
                          <a:spcPts val="0"/>
                        </a:spcAft>
                      </a:pPr>
                      <a:r>
                        <a:rPr lang="fr-FR" sz="1100" dirty="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rPr>
                        <a:t>-</a:t>
                      </a:r>
                    </a:p>
                  </a:txBody>
                  <a:tcPr marL="62877" marR="62877"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023862111"/>
                  </a:ext>
                </a:extLst>
              </a:tr>
              <a:tr h="193720">
                <a:tc>
                  <a:txBody>
                    <a:bodyPr/>
                    <a:lstStyle/>
                    <a:p>
                      <a:pPr algn="l">
                        <a:lnSpc>
                          <a:spcPct val="107000"/>
                        </a:lnSpc>
                        <a:spcAft>
                          <a:spcPts val="0"/>
                        </a:spcAft>
                      </a:pPr>
                      <a:r>
                        <a:rPr lang="fr-FR" sz="1100" dirty="0">
                          <a:solidFill>
                            <a:sysClr val="windowText" lastClr="000000"/>
                          </a:solidFill>
                          <a:effectLst/>
                        </a:rPr>
                        <a:t>Type oncologique :</a:t>
                      </a:r>
                      <a:endParaRPr lang="fr-FR" sz="1100" dirty="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2877" marR="62877"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a:lnSpc>
                          <a:spcPct val="107000"/>
                        </a:lnSpc>
                        <a:spcAft>
                          <a:spcPts val="0"/>
                        </a:spcAft>
                      </a:pPr>
                      <a:r>
                        <a:rPr lang="fr-FR" sz="1100" dirty="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rPr>
                        <a:t>-</a:t>
                      </a:r>
                    </a:p>
                  </a:txBody>
                  <a:tcPr marL="62877" marR="62877"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029458837"/>
                  </a:ext>
                </a:extLst>
              </a:tr>
              <a:tr h="193720">
                <a:tc>
                  <a:txBody>
                    <a:bodyPr/>
                    <a:lstStyle/>
                    <a:p>
                      <a:pPr algn="l">
                        <a:lnSpc>
                          <a:spcPct val="107000"/>
                        </a:lnSpc>
                        <a:spcAft>
                          <a:spcPts val="0"/>
                        </a:spcAft>
                      </a:pPr>
                      <a:endParaRPr lang="fr-FR" sz="1100" dirty="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2877" marR="62877"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a:lnSpc>
                          <a:spcPct val="107000"/>
                        </a:lnSpc>
                        <a:spcAft>
                          <a:spcPts val="0"/>
                        </a:spcAft>
                      </a:pPr>
                      <a:endParaRPr lang="fr-FR" sz="1100" dirty="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2877" marR="62877"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850706846"/>
                  </a:ext>
                </a:extLst>
              </a:tr>
              <a:tr h="193720">
                <a:tc>
                  <a:txBody>
                    <a:bodyPr/>
                    <a:lstStyle/>
                    <a:p>
                      <a:pPr algn="l">
                        <a:lnSpc>
                          <a:spcPct val="107000"/>
                        </a:lnSpc>
                        <a:spcAft>
                          <a:spcPts val="0"/>
                        </a:spcAft>
                      </a:pPr>
                      <a:r>
                        <a:rPr lang="fr-FR" sz="1100" dirty="0">
                          <a:solidFill>
                            <a:sysClr val="windowText" lastClr="000000"/>
                          </a:solidFill>
                          <a:effectLst/>
                        </a:rPr>
                        <a:t>Adressage :</a:t>
                      </a:r>
                      <a:endParaRPr lang="fr-FR" sz="1100" dirty="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2877" marR="62877"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a:lnSpc>
                          <a:spcPct val="107000"/>
                        </a:lnSpc>
                        <a:spcAft>
                          <a:spcPts val="0"/>
                        </a:spcAft>
                      </a:pPr>
                      <a:r>
                        <a:rPr lang="fr-FR" sz="1100" dirty="0">
                          <a:solidFill>
                            <a:sysClr val="windowText" lastClr="000000"/>
                          </a:solidFill>
                          <a:effectLst/>
                          <a:latin typeface="Calibri"/>
                          <a:ea typeface="Calibri"/>
                          <a:cs typeface="Times New Roman"/>
                        </a:rPr>
                        <a:t>Filière interne à la structure ;</a:t>
                      </a:r>
                    </a:p>
                    <a:p>
                      <a:pPr lvl="0" algn="l">
                        <a:lnSpc>
                          <a:spcPct val="107000"/>
                        </a:lnSpc>
                        <a:spcAft>
                          <a:spcPts val="0"/>
                        </a:spcAft>
                        <a:buNone/>
                      </a:pPr>
                      <a:r>
                        <a:rPr lang="fr-FR" sz="1100" dirty="0">
                          <a:solidFill>
                            <a:sysClr val="windowText" lastClr="000000"/>
                          </a:solidFill>
                          <a:effectLst/>
                          <a:latin typeface="Calibri"/>
                          <a:ea typeface="Calibri"/>
                          <a:cs typeface="Times New Roman"/>
                        </a:rPr>
                        <a:t>Adressage direct Ville-Hôpital</a:t>
                      </a:r>
                    </a:p>
                  </a:txBody>
                  <a:tcPr marL="62877" marR="62877"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4233748968"/>
                  </a:ext>
                </a:extLst>
              </a:tr>
              <a:tr h="193720">
                <a:tc>
                  <a:txBody>
                    <a:bodyPr/>
                    <a:lstStyle/>
                    <a:p>
                      <a:pPr algn="l">
                        <a:lnSpc>
                          <a:spcPct val="107000"/>
                        </a:lnSpc>
                        <a:spcAft>
                          <a:spcPts val="0"/>
                        </a:spcAft>
                      </a:pPr>
                      <a:endParaRPr lang="fr-FR" sz="1100" dirty="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2877" marR="62877"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a:lnSpc>
                          <a:spcPct val="107000"/>
                        </a:lnSpc>
                        <a:spcAft>
                          <a:spcPts val="0"/>
                        </a:spcAft>
                      </a:pPr>
                      <a:endParaRPr lang="fr-FR" sz="1100" dirty="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2877" marR="62877"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69087277"/>
                  </a:ext>
                </a:extLst>
              </a:tr>
              <a:tr h="193720">
                <a:tc>
                  <a:txBody>
                    <a:bodyPr/>
                    <a:lstStyle/>
                    <a:p>
                      <a:pPr algn="l">
                        <a:lnSpc>
                          <a:spcPct val="107000"/>
                        </a:lnSpc>
                        <a:spcAft>
                          <a:spcPts val="0"/>
                        </a:spcAft>
                      </a:pPr>
                      <a:r>
                        <a:rPr lang="fr-FR" sz="1100" dirty="0">
                          <a:solidFill>
                            <a:sysClr val="windowText" lastClr="000000"/>
                          </a:solidFill>
                          <a:effectLst/>
                        </a:rPr>
                        <a:t>Partenariat / En lien avec :</a:t>
                      </a:r>
                      <a:endParaRPr lang="fr-FR" sz="1100" dirty="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2877" marR="62877"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lvl="0" algn="l">
                        <a:lnSpc>
                          <a:spcPct val="107000"/>
                        </a:lnSpc>
                        <a:spcAft>
                          <a:spcPts val="0"/>
                        </a:spcAft>
                        <a:buNone/>
                      </a:pPr>
                      <a:r>
                        <a:rPr lang="fr-FR" sz="1100" b="0" i="0" u="none" strike="noStrike" noProof="0" dirty="0">
                          <a:solidFill>
                            <a:srgbClr val="000000"/>
                          </a:solidFill>
                          <a:effectLst/>
                          <a:latin typeface="Calibri"/>
                        </a:rPr>
                        <a:t>Hôpitaux Civils de Colmar</a:t>
                      </a:r>
                      <a:r>
                        <a:rPr lang="fr-FR" sz="1100" b="0" i="0" u="none" strike="noStrike" baseline="0" noProof="0" dirty="0">
                          <a:solidFill>
                            <a:srgbClr val="000000"/>
                          </a:solidFill>
                          <a:effectLst/>
                          <a:latin typeface="Calibri"/>
                        </a:rPr>
                        <a:t> </a:t>
                      </a:r>
                      <a:r>
                        <a:rPr lang="fr-FR" sz="1100" b="0" i="0" u="none" strike="noStrike" noProof="0" dirty="0">
                          <a:solidFill>
                            <a:srgbClr val="000000"/>
                          </a:solidFill>
                          <a:effectLst/>
                          <a:latin typeface="Calibri"/>
                        </a:rPr>
                        <a:t>;</a:t>
                      </a:r>
                    </a:p>
                    <a:p>
                      <a:pPr lvl="0" algn="l">
                        <a:lnSpc>
                          <a:spcPct val="107000"/>
                        </a:lnSpc>
                        <a:spcAft>
                          <a:spcPts val="0"/>
                        </a:spcAft>
                        <a:buNone/>
                      </a:pPr>
                      <a:r>
                        <a:rPr lang="fr-FR" sz="1100" b="0" i="0" u="none" strike="noStrike" noProof="0" dirty="0">
                          <a:solidFill>
                            <a:srgbClr val="000000"/>
                          </a:solidFill>
                          <a:effectLst/>
                          <a:latin typeface="Calibri"/>
                        </a:rPr>
                        <a:t>Clinique du Diaconat Roosevelt Mulhouse </a:t>
                      </a:r>
                      <a:endParaRPr lang="fr-FR" dirty="0"/>
                    </a:p>
                  </a:txBody>
                  <a:tcPr marL="62877" marR="62877"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74846612"/>
                  </a:ext>
                </a:extLst>
              </a:tr>
              <a:tr h="193720">
                <a:tc>
                  <a:txBody>
                    <a:bodyPr/>
                    <a:lstStyle/>
                    <a:p>
                      <a:pPr algn="l">
                        <a:lnSpc>
                          <a:spcPct val="107000"/>
                        </a:lnSpc>
                        <a:spcAft>
                          <a:spcPts val="0"/>
                        </a:spcAft>
                      </a:pPr>
                      <a:endParaRPr lang="fr-FR" sz="1100" dirty="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2877" marR="62877"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a:lnSpc>
                          <a:spcPct val="107000"/>
                        </a:lnSpc>
                        <a:spcAft>
                          <a:spcPts val="0"/>
                        </a:spcAft>
                      </a:pPr>
                      <a:endParaRPr lang="fr-FR" sz="1100" dirty="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2877" marR="62877"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353429596"/>
                  </a:ext>
                </a:extLst>
              </a:tr>
              <a:tr h="246522">
                <a:tc>
                  <a:txBody>
                    <a:bodyPr/>
                    <a:lstStyle/>
                    <a:p>
                      <a:pPr algn="l">
                        <a:lnSpc>
                          <a:spcPct val="107000"/>
                        </a:lnSpc>
                        <a:spcAft>
                          <a:spcPts val="0"/>
                        </a:spcAft>
                      </a:pPr>
                      <a:r>
                        <a:rPr lang="fr-FR" sz="1400" dirty="0">
                          <a:solidFill>
                            <a:sysClr val="windowText" lastClr="000000"/>
                          </a:solidFill>
                          <a:effectLst/>
                        </a:rPr>
                        <a:t>RCP Douleur</a:t>
                      </a:r>
                      <a:endParaRPr lang="fr-FR" sz="1400" dirty="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2877" marR="62877"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a:lnSpc>
                          <a:spcPct val="107000"/>
                        </a:lnSpc>
                        <a:spcAft>
                          <a:spcPts val="0"/>
                        </a:spcAft>
                      </a:pPr>
                      <a:r>
                        <a:rPr lang="fr-FR" sz="1100" dirty="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rPr>
                        <a:t>-</a:t>
                      </a:r>
                    </a:p>
                  </a:txBody>
                  <a:tcPr marL="46202" marR="46202"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142713162"/>
                  </a:ext>
                </a:extLst>
              </a:tr>
              <a:tr h="193720">
                <a:tc>
                  <a:txBody>
                    <a:bodyPr/>
                    <a:lstStyle/>
                    <a:p>
                      <a:pPr algn="l">
                        <a:lnSpc>
                          <a:spcPct val="107000"/>
                        </a:lnSpc>
                        <a:spcAft>
                          <a:spcPts val="0"/>
                        </a:spcAft>
                      </a:pPr>
                      <a:endParaRPr lang="fr-FR" sz="1100" dirty="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2877" marR="62877"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a:lnSpc>
                          <a:spcPct val="107000"/>
                        </a:lnSpc>
                        <a:spcAft>
                          <a:spcPts val="0"/>
                        </a:spcAft>
                      </a:pPr>
                      <a:endParaRPr lang="fr-FR" sz="1100" dirty="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2877" marR="62877"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4099703976"/>
                  </a:ext>
                </a:extLst>
              </a:tr>
              <a:tr h="193720">
                <a:tc>
                  <a:txBody>
                    <a:bodyPr/>
                    <a:lstStyle/>
                    <a:p>
                      <a:pPr algn="l">
                        <a:lnSpc>
                          <a:spcPct val="107000"/>
                        </a:lnSpc>
                        <a:spcAft>
                          <a:spcPts val="0"/>
                        </a:spcAft>
                      </a:pPr>
                      <a:endParaRPr lang="fr-FR" sz="1100" dirty="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2877" marR="62877"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a:lnSpc>
                          <a:spcPct val="107000"/>
                        </a:lnSpc>
                        <a:spcAft>
                          <a:spcPts val="0"/>
                        </a:spcAft>
                      </a:pPr>
                      <a:endParaRPr lang="fr-FR" sz="1100" dirty="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2877" marR="62877"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948579700"/>
                  </a:ext>
                </a:extLst>
              </a:tr>
              <a:tr h="263430">
                <a:tc gridSpan="2">
                  <a:txBody>
                    <a:bodyPr/>
                    <a:lstStyle/>
                    <a:p>
                      <a:pPr algn="l">
                        <a:lnSpc>
                          <a:spcPct val="107000"/>
                        </a:lnSpc>
                        <a:spcAft>
                          <a:spcPts val="0"/>
                        </a:spcAft>
                      </a:pPr>
                      <a:r>
                        <a:rPr lang="fr-FR" sz="1400" dirty="0">
                          <a:solidFill>
                            <a:sysClr val="windowText" lastClr="000000"/>
                          </a:solidFill>
                          <a:effectLst/>
                        </a:rPr>
                        <a:t>Contact</a:t>
                      </a:r>
                      <a:endParaRPr lang="fr-FR" sz="1400" dirty="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2877" marR="62877"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hMerge="1">
                  <a:txBody>
                    <a:bodyPr/>
                    <a:lstStyle/>
                    <a:p>
                      <a:endParaRPr lang="fr-FR"/>
                    </a:p>
                  </a:txBody>
                  <a:tcPr/>
                </a:tc>
                <a:extLst>
                  <a:ext uri="{0D108BD9-81ED-4DB2-BD59-A6C34878D82A}">
                    <a16:rowId xmlns:a16="http://schemas.microsoft.com/office/drawing/2014/main" val="3672896463"/>
                  </a:ext>
                </a:extLst>
              </a:tr>
              <a:tr h="387439">
                <a:tc>
                  <a:txBody>
                    <a:bodyPr/>
                    <a:lstStyle/>
                    <a:p>
                      <a:pPr algn="l">
                        <a:lnSpc>
                          <a:spcPct val="107000"/>
                        </a:lnSpc>
                        <a:spcAft>
                          <a:spcPts val="0"/>
                        </a:spcAft>
                      </a:pPr>
                      <a:r>
                        <a:rPr lang="fr-FR" sz="1100" dirty="0">
                          <a:solidFill>
                            <a:sysClr val="windowText" lastClr="000000"/>
                          </a:solidFill>
                          <a:effectLst/>
                        </a:rPr>
                        <a:t>Adresse :</a:t>
                      </a:r>
                      <a:endParaRPr lang="fr-FR" sz="1100" dirty="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2877" marR="62877"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a:lnSpc>
                          <a:spcPct val="107000"/>
                        </a:lnSpc>
                        <a:spcAft>
                          <a:spcPts val="0"/>
                        </a:spcAft>
                      </a:pPr>
                      <a:r>
                        <a:rPr lang="fr-FR" sz="1100" dirty="0">
                          <a:solidFill>
                            <a:sysClr val="windowText" lastClr="000000"/>
                          </a:solidFill>
                          <a:effectLst/>
                        </a:rPr>
                        <a:t>87 av D'Altkirch BP1070</a:t>
                      </a:r>
                    </a:p>
                    <a:p>
                      <a:pPr algn="l">
                        <a:lnSpc>
                          <a:spcPct val="107000"/>
                        </a:lnSpc>
                        <a:spcAft>
                          <a:spcPts val="0"/>
                        </a:spcAft>
                      </a:pPr>
                      <a:r>
                        <a:rPr lang="fr-FR" sz="1100" dirty="0">
                          <a:solidFill>
                            <a:sysClr val="windowText" lastClr="000000"/>
                          </a:solidFill>
                          <a:effectLst/>
                        </a:rPr>
                        <a:t>68051 MULHOUSE</a:t>
                      </a:r>
                      <a:endParaRPr lang="fr-FR" sz="1100" dirty="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2877" marR="62877"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002205043"/>
                  </a:ext>
                </a:extLst>
              </a:tr>
              <a:tr h="193720">
                <a:tc>
                  <a:txBody>
                    <a:bodyPr/>
                    <a:lstStyle/>
                    <a:p>
                      <a:pPr algn="l">
                        <a:lnSpc>
                          <a:spcPct val="107000"/>
                        </a:lnSpc>
                        <a:spcAft>
                          <a:spcPts val="0"/>
                        </a:spcAft>
                      </a:pPr>
                      <a:endParaRPr lang="fr-FR" sz="1100" dirty="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2877" marR="62877"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a:lnSpc>
                          <a:spcPct val="107000"/>
                        </a:lnSpc>
                        <a:spcAft>
                          <a:spcPts val="0"/>
                        </a:spcAft>
                      </a:pPr>
                      <a:endParaRPr lang="fr-FR" sz="1100" dirty="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2877" marR="62877"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964443250"/>
                  </a:ext>
                </a:extLst>
              </a:tr>
              <a:tr h="193720">
                <a:tc>
                  <a:txBody>
                    <a:bodyPr/>
                    <a:lstStyle/>
                    <a:p>
                      <a:pPr algn="l">
                        <a:lnSpc>
                          <a:spcPct val="107000"/>
                        </a:lnSpc>
                        <a:spcAft>
                          <a:spcPts val="0"/>
                        </a:spcAft>
                      </a:pPr>
                      <a:r>
                        <a:rPr lang="fr-FR" sz="1100" dirty="0">
                          <a:solidFill>
                            <a:sysClr val="windowText" lastClr="000000"/>
                          </a:solidFill>
                          <a:effectLst/>
                        </a:rPr>
                        <a:t>Accueil téléphonique :</a:t>
                      </a:r>
                      <a:endParaRPr lang="fr-FR" sz="1100" dirty="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2877" marR="62877"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a:lnSpc>
                          <a:spcPct val="107000"/>
                        </a:lnSpc>
                        <a:spcAft>
                          <a:spcPts val="0"/>
                        </a:spcAft>
                      </a:pPr>
                      <a:r>
                        <a:rPr lang="fr-FR" sz="1100" dirty="0">
                          <a:solidFill>
                            <a:sysClr val="windowText" lastClr="000000"/>
                          </a:solidFill>
                          <a:effectLst/>
                        </a:rPr>
                        <a:t>03 89 64 62 15 </a:t>
                      </a:r>
                      <a:endParaRPr lang="fr-FR" sz="1100" dirty="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2877" marR="62877"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94133206"/>
                  </a:ext>
                </a:extLst>
              </a:tr>
              <a:tr h="193720">
                <a:tc>
                  <a:txBody>
                    <a:bodyPr/>
                    <a:lstStyle/>
                    <a:p>
                      <a:pPr algn="l">
                        <a:lnSpc>
                          <a:spcPct val="107000"/>
                        </a:lnSpc>
                        <a:spcAft>
                          <a:spcPts val="0"/>
                        </a:spcAft>
                      </a:pPr>
                      <a:endParaRPr lang="fr-FR" sz="1100" dirty="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2877" marR="62877"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a:lnSpc>
                          <a:spcPct val="107000"/>
                        </a:lnSpc>
                        <a:spcAft>
                          <a:spcPts val="0"/>
                        </a:spcAft>
                      </a:pPr>
                      <a:r>
                        <a:rPr lang="fr-FR" sz="1050" dirty="0">
                          <a:solidFill>
                            <a:sysClr val="windowText" lastClr="000000"/>
                          </a:solidFill>
                          <a:effectLst/>
                        </a:rPr>
                        <a:t>lundi au vendredi : 8h30-17h00</a:t>
                      </a:r>
                      <a:endParaRPr lang="fr-FR" sz="1050" dirty="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2877" marR="62877"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82943664"/>
                  </a:ext>
                </a:extLst>
              </a:tr>
              <a:tr h="193720">
                <a:tc>
                  <a:txBody>
                    <a:bodyPr/>
                    <a:lstStyle/>
                    <a:p>
                      <a:pPr algn="l">
                        <a:lnSpc>
                          <a:spcPct val="107000"/>
                        </a:lnSpc>
                        <a:spcAft>
                          <a:spcPts val="0"/>
                        </a:spcAft>
                      </a:pPr>
                      <a:endParaRPr lang="fr-FR" sz="1100" dirty="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2877" marR="62877"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a:lnSpc>
                          <a:spcPct val="107000"/>
                        </a:lnSpc>
                        <a:spcAft>
                          <a:spcPts val="0"/>
                        </a:spcAft>
                      </a:pPr>
                      <a:endParaRPr lang="fr-FR" sz="1100" dirty="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2877" marR="62877"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892614196"/>
                  </a:ext>
                </a:extLst>
              </a:tr>
              <a:tr h="193720">
                <a:tc>
                  <a:txBody>
                    <a:bodyPr/>
                    <a:lstStyle/>
                    <a:p>
                      <a:pPr algn="l">
                        <a:lnSpc>
                          <a:spcPct val="107000"/>
                        </a:lnSpc>
                        <a:spcAft>
                          <a:spcPts val="0"/>
                        </a:spcAft>
                      </a:pPr>
                      <a:r>
                        <a:rPr lang="fr-FR" sz="1100" dirty="0">
                          <a:solidFill>
                            <a:sysClr val="windowText" lastClr="000000"/>
                          </a:solidFill>
                          <a:effectLst/>
                        </a:rPr>
                        <a:t>Email secrétariat :</a:t>
                      </a:r>
                      <a:endParaRPr lang="fr-FR" sz="1100" dirty="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2877" marR="62877"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a:lnSpc>
                          <a:spcPct val="107000"/>
                        </a:lnSpc>
                        <a:spcAft>
                          <a:spcPts val="0"/>
                        </a:spcAft>
                      </a:pPr>
                      <a:r>
                        <a:rPr lang="fr-FR" sz="1100" dirty="0">
                          <a:solidFill>
                            <a:sysClr val="windowText" lastClr="000000"/>
                          </a:solidFill>
                          <a:effectLst/>
                        </a:rPr>
                        <a:t>secr-douleur@ghrmsa.fr</a:t>
                      </a:r>
                      <a:endParaRPr lang="fr-FR" sz="1100" dirty="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2877" marR="62877"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64460593"/>
                  </a:ext>
                </a:extLst>
              </a:tr>
              <a:tr h="193720">
                <a:tc>
                  <a:txBody>
                    <a:bodyPr/>
                    <a:lstStyle/>
                    <a:p>
                      <a:pPr algn="l">
                        <a:lnSpc>
                          <a:spcPct val="107000"/>
                        </a:lnSpc>
                        <a:spcAft>
                          <a:spcPts val="0"/>
                        </a:spcAft>
                      </a:pPr>
                      <a:endParaRPr lang="fr-FR" sz="1100" dirty="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2877" marR="62877"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a:lnSpc>
                          <a:spcPct val="107000"/>
                        </a:lnSpc>
                        <a:spcAft>
                          <a:spcPts val="0"/>
                        </a:spcAft>
                      </a:pPr>
                      <a:endParaRPr lang="fr-FR" sz="1100" dirty="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2877" marR="62877"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149636645"/>
                  </a:ext>
                </a:extLst>
              </a:tr>
              <a:tr h="209360">
                <a:tc>
                  <a:txBody>
                    <a:bodyPr/>
                    <a:lstStyle/>
                    <a:p>
                      <a:pPr algn="l">
                        <a:lnSpc>
                          <a:spcPct val="107000"/>
                        </a:lnSpc>
                        <a:spcAft>
                          <a:spcPts val="0"/>
                        </a:spcAft>
                      </a:pPr>
                      <a:endParaRPr lang="fr-FR" sz="1100" dirty="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2877" marR="62877"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a:lnSpc>
                          <a:spcPct val="107000"/>
                        </a:lnSpc>
                        <a:spcAft>
                          <a:spcPts val="0"/>
                        </a:spcAft>
                      </a:pPr>
                      <a:r>
                        <a:rPr lang="fr-FR" sz="1100" dirty="0">
                          <a:solidFill>
                            <a:sysClr val="windowText" lastClr="000000"/>
                          </a:solidFill>
                          <a:effectLst/>
                        </a:rPr>
                        <a:t> </a:t>
                      </a:r>
                      <a:endParaRPr lang="fr-FR" sz="1100" dirty="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2877" marR="62877"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055045191"/>
                  </a:ext>
                </a:extLst>
              </a:tr>
            </a:tbl>
          </a:graphicData>
        </a:graphic>
      </p:graphicFrame>
      <p:pic>
        <p:nvPicPr>
          <p:cNvPr id="3" name="Image 2">
            <a:extLst>
              <a:ext uri="{FF2B5EF4-FFF2-40B4-BE49-F238E27FC236}">
                <a16:creationId xmlns:a16="http://schemas.microsoft.com/office/drawing/2014/main" id="{BC0A0850-807D-3596-DC7A-24580AA4B02E}"/>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6836409" y="1033463"/>
            <a:ext cx="4328535" cy="2023941"/>
          </a:xfrm>
          <a:prstGeom prst="rect">
            <a:avLst/>
          </a:prstGeom>
        </p:spPr>
      </p:pic>
      <p:pic>
        <p:nvPicPr>
          <p:cNvPr id="6" name="Image 5" descr="Une image contenant capture d’écran, conception&#10;&#10;Description générée automatiquement">
            <a:extLst>
              <a:ext uri="{FF2B5EF4-FFF2-40B4-BE49-F238E27FC236}">
                <a16:creationId xmlns:a16="http://schemas.microsoft.com/office/drawing/2014/main" id="{935E2131-4B55-92F7-E1B5-1AFEEB7E06A4}"/>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6836410" y="3162530"/>
            <a:ext cx="4328535" cy="1589786"/>
          </a:xfrm>
          <a:prstGeom prst="rect">
            <a:avLst/>
          </a:prstGeom>
        </p:spPr>
      </p:pic>
      <p:pic>
        <p:nvPicPr>
          <p:cNvPr id="10" name="Image 9" descr="Une image contenant capture d’écran, rouge, Rectangle, conception&#10;&#10;Description générée automatiquement">
            <a:extLst>
              <a:ext uri="{FF2B5EF4-FFF2-40B4-BE49-F238E27FC236}">
                <a16:creationId xmlns:a16="http://schemas.microsoft.com/office/drawing/2014/main" id="{F3ACE56C-BA61-7156-4A11-47BB9218B72A}"/>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6836408" y="4870426"/>
            <a:ext cx="4328535" cy="457756"/>
          </a:xfrm>
          <a:prstGeom prst="rect">
            <a:avLst/>
          </a:prstGeom>
        </p:spPr>
      </p:pic>
      <p:graphicFrame>
        <p:nvGraphicFramePr>
          <p:cNvPr id="13" name="Tableau 12">
            <a:extLst>
              <a:ext uri="{FF2B5EF4-FFF2-40B4-BE49-F238E27FC236}">
                <a16:creationId xmlns:a16="http://schemas.microsoft.com/office/drawing/2014/main" id="{B014234F-1687-0D14-3B8F-C162302AFF38}"/>
              </a:ext>
            </a:extLst>
          </p:cNvPr>
          <p:cNvGraphicFramePr>
            <a:graphicFrameLocks noGrp="1"/>
          </p:cNvGraphicFramePr>
          <p:nvPr>
            <p:extLst>
              <p:ext uri="{D42A27DB-BD31-4B8C-83A1-F6EECF244321}">
                <p14:modId xmlns:p14="http://schemas.microsoft.com/office/powerpoint/2010/main" val="3590715011"/>
              </p:ext>
            </p:extLst>
          </p:nvPr>
        </p:nvGraphicFramePr>
        <p:xfrm>
          <a:off x="6928338" y="816076"/>
          <a:ext cx="4236605" cy="5027367"/>
        </p:xfrm>
        <a:graphic>
          <a:graphicData uri="http://schemas.openxmlformats.org/drawingml/2006/table">
            <a:tbl>
              <a:tblPr firstRow="1" firstCol="1" bandRow="1">
                <a:tableStyleId>{5C22544A-7EE6-4342-B048-85BDC9FD1C3A}</a:tableStyleId>
              </a:tblPr>
              <a:tblGrid>
                <a:gridCol w="1420712">
                  <a:extLst>
                    <a:ext uri="{9D8B030D-6E8A-4147-A177-3AD203B41FA5}">
                      <a16:colId xmlns:a16="http://schemas.microsoft.com/office/drawing/2014/main" val="970256776"/>
                    </a:ext>
                  </a:extLst>
                </a:gridCol>
                <a:gridCol w="90100">
                  <a:extLst>
                    <a:ext uri="{9D8B030D-6E8A-4147-A177-3AD203B41FA5}">
                      <a16:colId xmlns:a16="http://schemas.microsoft.com/office/drawing/2014/main" val="4012095683"/>
                    </a:ext>
                  </a:extLst>
                </a:gridCol>
                <a:gridCol w="2725793">
                  <a:extLst>
                    <a:ext uri="{9D8B030D-6E8A-4147-A177-3AD203B41FA5}">
                      <a16:colId xmlns:a16="http://schemas.microsoft.com/office/drawing/2014/main" val="765973923"/>
                    </a:ext>
                  </a:extLst>
                </a:gridCol>
              </a:tblGrid>
              <a:tr h="216999">
                <a:tc gridSpan="3">
                  <a:txBody>
                    <a:bodyPr/>
                    <a:lstStyle/>
                    <a:p>
                      <a:pPr algn="l">
                        <a:lnSpc>
                          <a:spcPct val="107000"/>
                        </a:lnSpc>
                        <a:spcAft>
                          <a:spcPts val="0"/>
                        </a:spcAft>
                      </a:pPr>
                      <a:r>
                        <a:rPr lang="fr-FR" sz="1400" dirty="0">
                          <a:solidFill>
                            <a:sysClr val="windowText" lastClr="000000"/>
                          </a:solidFill>
                          <a:effectLst/>
                        </a:rPr>
                        <a:t>Ressources interventionnelles disponibles</a:t>
                      </a:r>
                      <a:endParaRPr lang="fr-FR" sz="1400" dirty="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4502" marR="54502" marT="0" marB="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hMerge="1">
                  <a:txBody>
                    <a:bodyPr/>
                    <a:lstStyle/>
                    <a:p>
                      <a:endParaRPr lang="fr-FR"/>
                    </a:p>
                  </a:txBody>
                  <a:tcPr/>
                </a:tc>
                <a:tc hMerge="1">
                  <a:txBody>
                    <a:bodyPr/>
                    <a:lstStyle/>
                    <a:p>
                      <a:endParaRPr lang="fr-FR"/>
                    </a:p>
                  </a:txBody>
                  <a:tcPr/>
                </a:tc>
                <a:extLst>
                  <a:ext uri="{0D108BD9-81ED-4DB2-BD59-A6C34878D82A}">
                    <a16:rowId xmlns:a16="http://schemas.microsoft.com/office/drawing/2014/main" val="3720993350"/>
                  </a:ext>
                </a:extLst>
              </a:tr>
              <a:tr h="142564">
                <a:tc>
                  <a:txBody>
                    <a:bodyPr/>
                    <a:lstStyle/>
                    <a:p>
                      <a:pPr algn="l">
                        <a:lnSpc>
                          <a:spcPct val="107000"/>
                        </a:lnSpc>
                        <a:spcAft>
                          <a:spcPts val="0"/>
                        </a:spcAft>
                      </a:pPr>
                      <a:r>
                        <a:rPr lang="fr-FR" sz="1100" dirty="0">
                          <a:solidFill>
                            <a:sysClr val="windowText" lastClr="000000"/>
                          </a:solidFill>
                          <a:effectLst/>
                        </a:rPr>
                        <a:t>Anesthésie :</a:t>
                      </a:r>
                      <a:endParaRPr lang="fr-FR" sz="1100" dirty="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4502" marR="54502" marT="0" marB="0">
                    <a:lnL w="12700" cmpd="sng">
                      <a:noFill/>
                    </a:lnL>
                    <a:lnR w="12700" cmpd="sng">
                      <a:noFill/>
                    </a:lnR>
                    <a:lnT w="38100" cmpd="sng">
                      <a:noFill/>
                    </a:lnT>
                    <a:lnB w="12700" cmpd="sng">
                      <a:noFill/>
                    </a:lnB>
                    <a:lnTlToBr w="12700" cmpd="sng">
                      <a:noFill/>
                      <a:prstDash val="solid"/>
                    </a:lnTlToBr>
                    <a:lnBlToTr w="12700" cmpd="sng">
                      <a:noFill/>
                      <a:prstDash val="solid"/>
                    </a:lnBlToTr>
                    <a:noFill/>
                  </a:tcPr>
                </a:tc>
                <a:tc gridSpan="2">
                  <a:txBody>
                    <a:bodyPr/>
                    <a:lstStyle/>
                    <a:p>
                      <a:pPr lvl="0" algn="l">
                        <a:lnSpc>
                          <a:spcPct val="107000"/>
                        </a:lnSpc>
                        <a:spcAft>
                          <a:spcPts val="0"/>
                        </a:spcAft>
                        <a:buNone/>
                      </a:pPr>
                      <a:r>
                        <a:rPr lang="fr-FR" sz="1100" dirty="0">
                          <a:solidFill>
                            <a:sysClr val="windowText" lastClr="000000"/>
                          </a:solidFill>
                          <a:effectLst/>
                        </a:rPr>
                        <a:t>Intra établissement</a:t>
                      </a:r>
                      <a:endParaRPr lang="fr-FR" dirty="0"/>
                    </a:p>
                  </a:txBody>
                  <a:tcPr marL="54502" marR="54502" marT="0" marB="0">
                    <a:lnL w="12700" cmpd="sng">
                      <a:noFill/>
                    </a:lnL>
                    <a:lnR w="12700" cmpd="sng">
                      <a:noFill/>
                    </a:lnR>
                    <a:lnT w="38100" cmpd="sng">
                      <a:noFill/>
                    </a:lnT>
                    <a:lnB w="12700" cmpd="sng">
                      <a:noFill/>
                    </a:lnB>
                    <a:lnTlToBr w="12700" cmpd="sng">
                      <a:noFill/>
                      <a:prstDash val="solid"/>
                    </a:lnTlToBr>
                    <a:lnBlToTr w="12700" cmpd="sng">
                      <a:noFill/>
                      <a:prstDash val="solid"/>
                    </a:lnBlToTr>
                    <a:noFill/>
                  </a:tcPr>
                </a:tc>
                <a:tc hMerge="1">
                  <a:txBody>
                    <a:bodyPr/>
                    <a:lstStyle/>
                    <a:p>
                      <a:endParaRPr lang="fr-FR"/>
                    </a:p>
                  </a:txBody>
                  <a:tcPr/>
                </a:tc>
                <a:extLst>
                  <a:ext uri="{0D108BD9-81ED-4DB2-BD59-A6C34878D82A}">
                    <a16:rowId xmlns:a16="http://schemas.microsoft.com/office/drawing/2014/main" val="1838210331"/>
                  </a:ext>
                </a:extLst>
              </a:tr>
              <a:tr h="142564">
                <a:tc gridSpan="3">
                  <a:txBody>
                    <a:bodyPr/>
                    <a:lstStyle/>
                    <a:p>
                      <a:pPr algn="l">
                        <a:lnSpc>
                          <a:spcPct val="107000"/>
                        </a:lnSpc>
                        <a:spcAft>
                          <a:spcPts val="0"/>
                        </a:spcAft>
                      </a:pPr>
                      <a:r>
                        <a:rPr lang="fr-FR" sz="1100" dirty="0">
                          <a:solidFill>
                            <a:sysClr val="windowText" lastClr="000000"/>
                          </a:solidFill>
                          <a:effectLst/>
                        </a:rPr>
                        <a:t>Pour les blocs nerveux périphériques</a:t>
                      </a:r>
                      <a:endParaRPr lang="fr-FR" sz="1100" dirty="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4502" marR="54502"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hMerge="1">
                  <a:txBody>
                    <a:bodyPr/>
                    <a:lstStyle/>
                    <a:p>
                      <a:endParaRPr lang="fr-FR"/>
                    </a:p>
                  </a:txBody>
                  <a:tcPr/>
                </a:tc>
                <a:tc hMerge="1">
                  <a:txBody>
                    <a:bodyPr/>
                    <a:lstStyle/>
                    <a:p>
                      <a:endParaRPr lang="fr-FR"/>
                    </a:p>
                  </a:txBody>
                  <a:tcPr/>
                </a:tc>
                <a:extLst>
                  <a:ext uri="{0D108BD9-81ED-4DB2-BD59-A6C34878D82A}">
                    <a16:rowId xmlns:a16="http://schemas.microsoft.com/office/drawing/2014/main" val="3333731504"/>
                  </a:ext>
                </a:extLst>
              </a:tr>
              <a:tr h="296883">
                <a:tc>
                  <a:txBody>
                    <a:bodyPr/>
                    <a:lstStyle/>
                    <a:p>
                      <a:pPr algn="l">
                        <a:lnSpc>
                          <a:spcPct val="107000"/>
                        </a:lnSpc>
                        <a:spcAft>
                          <a:spcPts val="0"/>
                        </a:spcAft>
                      </a:pPr>
                      <a:endParaRPr lang="fr-FR" sz="1100" dirty="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4502" marR="54502"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gridSpan="2">
                  <a:txBody>
                    <a:bodyPr/>
                    <a:lstStyle/>
                    <a:p>
                      <a:pPr algn="l">
                        <a:lnSpc>
                          <a:spcPct val="107000"/>
                        </a:lnSpc>
                        <a:spcAft>
                          <a:spcPts val="0"/>
                        </a:spcAft>
                      </a:pPr>
                      <a:r>
                        <a:rPr lang="fr-FR" sz="1100" dirty="0">
                          <a:solidFill>
                            <a:sysClr val="windowText" lastClr="000000"/>
                          </a:solidFill>
                          <a:effectLst/>
                        </a:rPr>
                        <a:t>Injections itératives</a:t>
                      </a:r>
                    </a:p>
                  </a:txBody>
                  <a:tcPr marL="54502" marR="54502"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hMerge="1">
                  <a:txBody>
                    <a:bodyPr/>
                    <a:lstStyle/>
                    <a:p>
                      <a:endParaRPr lang="fr-FR"/>
                    </a:p>
                  </a:txBody>
                  <a:tcPr/>
                </a:tc>
                <a:extLst>
                  <a:ext uri="{0D108BD9-81ED-4DB2-BD59-A6C34878D82A}">
                    <a16:rowId xmlns:a16="http://schemas.microsoft.com/office/drawing/2014/main" val="1595574779"/>
                  </a:ext>
                </a:extLst>
              </a:tr>
              <a:tr h="142564">
                <a:tc>
                  <a:txBody>
                    <a:bodyPr/>
                    <a:lstStyle/>
                    <a:p>
                      <a:pPr algn="l">
                        <a:lnSpc>
                          <a:spcPct val="107000"/>
                        </a:lnSpc>
                        <a:spcAft>
                          <a:spcPts val="0"/>
                        </a:spcAft>
                      </a:pPr>
                      <a:endParaRPr lang="fr-FR" sz="1100" dirty="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4502" marR="54502"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gridSpan="2">
                  <a:txBody>
                    <a:bodyPr/>
                    <a:lstStyle/>
                    <a:p>
                      <a:pPr algn="l">
                        <a:lnSpc>
                          <a:spcPct val="107000"/>
                        </a:lnSpc>
                        <a:spcAft>
                          <a:spcPts val="0"/>
                        </a:spcAft>
                      </a:pPr>
                      <a:r>
                        <a:rPr lang="fr-FR" sz="1100" dirty="0">
                          <a:solidFill>
                            <a:sysClr val="windowText" lastClr="000000"/>
                          </a:solidFill>
                          <a:effectLst/>
                        </a:rPr>
                        <a:t> </a:t>
                      </a:r>
                      <a:endParaRPr lang="fr-FR" sz="1100" dirty="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4502" marR="54502"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hMerge="1">
                  <a:txBody>
                    <a:bodyPr/>
                    <a:lstStyle/>
                    <a:p>
                      <a:endParaRPr lang="fr-FR"/>
                    </a:p>
                  </a:txBody>
                  <a:tcPr/>
                </a:tc>
                <a:extLst>
                  <a:ext uri="{0D108BD9-81ED-4DB2-BD59-A6C34878D82A}">
                    <a16:rowId xmlns:a16="http://schemas.microsoft.com/office/drawing/2014/main" val="1932000985"/>
                  </a:ext>
                </a:extLst>
              </a:tr>
              <a:tr h="142564">
                <a:tc gridSpan="3">
                  <a:txBody>
                    <a:bodyPr/>
                    <a:lstStyle/>
                    <a:p>
                      <a:pPr algn="l">
                        <a:lnSpc>
                          <a:spcPct val="107000"/>
                        </a:lnSpc>
                        <a:spcAft>
                          <a:spcPts val="0"/>
                        </a:spcAft>
                      </a:pPr>
                      <a:r>
                        <a:rPr lang="fr-FR" sz="1100" dirty="0">
                          <a:solidFill>
                            <a:sysClr val="windowText" lastClr="000000"/>
                          </a:solidFill>
                          <a:effectLst/>
                        </a:rPr>
                        <a:t>Pour l’analgésie périmédullaire</a:t>
                      </a:r>
                      <a:endParaRPr lang="fr-FR" sz="1100" dirty="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4502" marR="54502"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hMerge="1">
                  <a:txBody>
                    <a:bodyPr/>
                    <a:lstStyle/>
                    <a:p>
                      <a:endParaRPr lang="fr-FR"/>
                    </a:p>
                  </a:txBody>
                  <a:tcPr/>
                </a:tc>
                <a:tc hMerge="1">
                  <a:txBody>
                    <a:bodyPr/>
                    <a:lstStyle/>
                    <a:p>
                      <a:endParaRPr lang="fr-FR"/>
                    </a:p>
                  </a:txBody>
                  <a:tcPr/>
                </a:tc>
                <a:extLst>
                  <a:ext uri="{0D108BD9-81ED-4DB2-BD59-A6C34878D82A}">
                    <a16:rowId xmlns:a16="http://schemas.microsoft.com/office/drawing/2014/main" val="3389767837"/>
                  </a:ext>
                </a:extLst>
              </a:tr>
              <a:tr h="227610">
                <a:tc>
                  <a:txBody>
                    <a:bodyPr/>
                    <a:lstStyle/>
                    <a:p>
                      <a:pPr algn="l">
                        <a:lnSpc>
                          <a:spcPct val="107000"/>
                        </a:lnSpc>
                        <a:spcAft>
                          <a:spcPts val="0"/>
                        </a:spcAft>
                      </a:pPr>
                      <a:endParaRPr lang="fr-FR" sz="1100" dirty="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4502" marR="54502"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gridSpan="2">
                  <a:txBody>
                    <a:bodyPr/>
                    <a:lstStyle/>
                    <a:p>
                      <a:pPr algn="l">
                        <a:lnSpc>
                          <a:spcPct val="107000"/>
                        </a:lnSpc>
                        <a:spcAft>
                          <a:spcPts val="0"/>
                        </a:spcAft>
                      </a:pPr>
                      <a:r>
                        <a:rPr lang="fr-FR" sz="1100" dirty="0">
                          <a:solidFill>
                            <a:sysClr val="windowText" lastClr="000000"/>
                          </a:solidFill>
                          <a:effectLst/>
                        </a:rPr>
                        <a:t>Non</a:t>
                      </a:r>
                    </a:p>
                  </a:txBody>
                  <a:tcPr marL="54502" marR="54502"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hMerge="1">
                  <a:txBody>
                    <a:bodyPr/>
                    <a:lstStyle/>
                    <a:p>
                      <a:endParaRPr lang="fr-FR"/>
                    </a:p>
                  </a:txBody>
                  <a:tcPr/>
                </a:tc>
                <a:extLst>
                  <a:ext uri="{0D108BD9-81ED-4DB2-BD59-A6C34878D82A}">
                    <a16:rowId xmlns:a16="http://schemas.microsoft.com/office/drawing/2014/main" val="1440542034"/>
                  </a:ext>
                </a:extLst>
              </a:tr>
              <a:tr h="142564">
                <a:tc>
                  <a:txBody>
                    <a:bodyPr/>
                    <a:lstStyle/>
                    <a:p>
                      <a:pPr algn="l">
                        <a:lnSpc>
                          <a:spcPct val="107000"/>
                        </a:lnSpc>
                        <a:spcAft>
                          <a:spcPts val="0"/>
                        </a:spcAft>
                      </a:pPr>
                      <a:endParaRPr lang="fr-FR" sz="1100" dirty="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4502" marR="54502"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gridSpan="2">
                  <a:txBody>
                    <a:bodyPr/>
                    <a:lstStyle/>
                    <a:p>
                      <a:pPr algn="l">
                        <a:lnSpc>
                          <a:spcPct val="107000"/>
                        </a:lnSpc>
                        <a:spcAft>
                          <a:spcPts val="0"/>
                        </a:spcAft>
                      </a:pPr>
                      <a:endParaRPr lang="fr-FR" sz="1100" dirty="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4502" marR="54502"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hMerge="1">
                  <a:txBody>
                    <a:bodyPr/>
                    <a:lstStyle/>
                    <a:p>
                      <a:endParaRPr lang="fr-FR"/>
                    </a:p>
                  </a:txBody>
                  <a:tcPr/>
                </a:tc>
                <a:extLst>
                  <a:ext uri="{0D108BD9-81ED-4DB2-BD59-A6C34878D82A}">
                    <a16:rowId xmlns:a16="http://schemas.microsoft.com/office/drawing/2014/main" val="3411203135"/>
                  </a:ext>
                </a:extLst>
              </a:tr>
              <a:tr h="285126">
                <a:tc gridSpan="3">
                  <a:txBody>
                    <a:bodyPr/>
                    <a:lstStyle/>
                    <a:p>
                      <a:pPr algn="l">
                        <a:lnSpc>
                          <a:spcPct val="107000"/>
                        </a:lnSpc>
                        <a:spcAft>
                          <a:spcPts val="0"/>
                        </a:spcAft>
                      </a:pPr>
                      <a:r>
                        <a:rPr lang="fr-FR" sz="1100" dirty="0">
                          <a:solidFill>
                            <a:sysClr val="windowText" lastClr="000000"/>
                          </a:solidFill>
                          <a:effectLst/>
                        </a:rPr>
                        <a:t>Suivi et gestion des dispositifs à demeure (cathéter périnerveux ou péridural, pompe intrathécale)</a:t>
                      </a:r>
                      <a:endParaRPr lang="fr-FR" sz="1100" dirty="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4502" marR="54502"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hMerge="1">
                  <a:txBody>
                    <a:bodyPr/>
                    <a:lstStyle/>
                    <a:p>
                      <a:endParaRPr lang="fr-FR"/>
                    </a:p>
                  </a:txBody>
                  <a:tcPr/>
                </a:tc>
                <a:tc hMerge="1">
                  <a:txBody>
                    <a:bodyPr/>
                    <a:lstStyle/>
                    <a:p>
                      <a:endParaRPr lang="fr-FR"/>
                    </a:p>
                  </a:txBody>
                  <a:tcPr/>
                </a:tc>
                <a:extLst>
                  <a:ext uri="{0D108BD9-81ED-4DB2-BD59-A6C34878D82A}">
                    <a16:rowId xmlns:a16="http://schemas.microsoft.com/office/drawing/2014/main" val="1527326381"/>
                  </a:ext>
                </a:extLst>
              </a:tr>
              <a:tr h="142564">
                <a:tc gridSpan="2">
                  <a:txBody>
                    <a:bodyPr/>
                    <a:lstStyle/>
                    <a:p>
                      <a:pPr algn="l">
                        <a:lnSpc>
                          <a:spcPct val="107000"/>
                        </a:lnSpc>
                        <a:spcAft>
                          <a:spcPts val="0"/>
                        </a:spcAft>
                      </a:pPr>
                      <a:endParaRPr lang="fr-FR" sz="1100" dirty="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4502" marR="54502"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hMerge="1">
                  <a:txBody>
                    <a:bodyPr/>
                    <a:lstStyle/>
                    <a:p>
                      <a:pPr algn="l">
                        <a:lnSpc>
                          <a:spcPct val="107000"/>
                        </a:lnSpc>
                        <a:spcAft>
                          <a:spcPts val="0"/>
                        </a:spcAft>
                      </a:pPr>
                      <a:endParaRPr lang="fr-FR" sz="1100" dirty="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4502" marR="54502"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a:lnSpc>
                          <a:spcPct val="107000"/>
                        </a:lnSpc>
                        <a:spcAft>
                          <a:spcPts val="0"/>
                        </a:spcAft>
                      </a:pPr>
                      <a:r>
                        <a:rPr lang="fr-FR" sz="1100" dirty="0">
                          <a:solidFill>
                            <a:sysClr val="windowText" lastClr="000000"/>
                          </a:solidFill>
                          <a:effectLst/>
                        </a:rPr>
                        <a:t>Non, réalisé à l'Hôpital Pasteur Colmar</a:t>
                      </a:r>
                      <a:endParaRPr lang="fr-FR" sz="1100" dirty="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4502" marR="54502"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394645536"/>
                  </a:ext>
                </a:extLst>
              </a:tr>
              <a:tr h="306779">
                <a:tc gridSpan="2">
                  <a:txBody>
                    <a:bodyPr/>
                    <a:lstStyle/>
                    <a:p>
                      <a:pPr algn="l">
                        <a:lnSpc>
                          <a:spcPct val="107000"/>
                        </a:lnSpc>
                        <a:spcAft>
                          <a:spcPts val="0"/>
                        </a:spcAft>
                      </a:pPr>
                      <a:endParaRPr lang="fr-FR" sz="1100" dirty="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4502" marR="54502"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hMerge="1">
                  <a:txBody>
                    <a:bodyPr/>
                    <a:lstStyle/>
                    <a:p>
                      <a:pPr algn="l">
                        <a:lnSpc>
                          <a:spcPct val="107000"/>
                        </a:lnSpc>
                        <a:spcAft>
                          <a:spcPts val="0"/>
                        </a:spcAft>
                      </a:pPr>
                      <a:endParaRPr lang="fr-FR" sz="110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4502" marR="54502"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a:lnSpc>
                          <a:spcPct val="107000"/>
                        </a:lnSpc>
                        <a:spcAft>
                          <a:spcPts val="0"/>
                        </a:spcAft>
                      </a:pPr>
                      <a:r>
                        <a:rPr lang="fr-FR" sz="1100" dirty="0">
                          <a:solidFill>
                            <a:sysClr val="windowText" lastClr="000000"/>
                          </a:solidFill>
                          <a:effectLst/>
                        </a:rPr>
                        <a:t> </a:t>
                      </a:r>
                      <a:endParaRPr lang="fr-FR" sz="1100" dirty="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4502" marR="54502"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818790154"/>
                  </a:ext>
                </a:extLst>
              </a:tr>
              <a:tr h="285126">
                <a:tc gridSpan="2">
                  <a:txBody>
                    <a:bodyPr/>
                    <a:lstStyle/>
                    <a:p>
                      <a:pPr algn="l">
                        <a:lnSpc>
                          <a:spcPct val="107000"/>
                        </a:lnSpc>
                        <a:spcAft>
                          <a:spcPts val="0"/>
                        </a:spcAft>
                      </a:pPr>
                      <a:r>
                        <a:rPr lang="fr-FR" sz="1100" dirty="0">
                          <a:solidFill>
                            <a:sysClr val="windowText" lastClr="000000"/>
                          </a:solidFill>
                          <a:effectLst/>
                        </a:rPr>
                        <a:t>Radiologie interventionnelle :</a:t>
                      </a:r>
                      <a:endParaRPr lang="fr-FR" sz="1100" dirty="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4502" marR="54502"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hMerge="1">
                  <a:txBody>
                    <a:bodyPr/>
                    <a:lstStyle/>
                    <a:p>
                      <a:pPr lvl="0" algn="l">
                        <a:lnSpc>
                          <a:spcPct val="107000"/>
                        </a:lnSpc>
                        <a:spcAft>
                          <a:spcPts val="0"/>
                        </a:spcAft>
                        <a:buNone/>
                      </a:pPr>
                      <a:endParaRPr lang="fr-FR"/>
                    </a:p>
                  </a:txBody>
                  <a:tcPr marL="54502" marR="54502"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lvl="0" algn="l">
                        <a:lnSpc>
                          <a:spcPct val="107000"/>
                        </a:lnSpc>
                        <a:spcAft>
                          <a:spcPts val="0"/>
                        </a:spcAft>
                        <a:buNone/>
                      </a:pPr>
                      <a:r>
                        <a:rPr lang="fr-FR" sz="1100" dirty="0">
                          <a:solidFill>
                            <a:sysClr val="windowText" lastClr="000000"/>
                          </a:solidFill>
                          <a:effectLst/>
                        </a:rPr>
                        <a:t>Intra établissement</a:t>
                      </a:r>
                      <a:r>
                        <a:rPr lang="fr-FR" sz="1100" baseline="0" dirty="0">
                          <a:solidFill>
                            <a:sysClr val="windowText" lastClr="000000"/>
                          </a:solidFill>
                          <a:effectLst/>
                        </a:rPr>
                        <a:t> et Adressage</a:t>
                      </a:r>
                      <a:endParaRPr lang="fr-FR" dirty="0"/>
                    </a:p>
                  </a:txBody>
                  <a:tcPr marL="54502" marR="54502"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129554732"/>
                  </a:ext>
                </a:extLst>
              </a:tr>
              <a:tr h="997943">
                <a:tc gridSpan="2">
                  <a:txBody>
                    <a:bodyPr/>
                    <a:lstStyle/>
                    <a:p>
                      <a:pPr algn="l">
                        <a:lnSpc>
                          <a:spcPct val="107000"/>
                        </a:lnSpc>
                        <a:spcAft>
                          <a:spcPts val="0"/>
                        </a:spcAft>
                      </a:pPr>
                      <a:endParaRPr lang="fr-FR" sz="1100" dirty="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4502" marR="54502"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hMerge="1">
                  <a:txBody>
                    <a:bodyPr/>
                    <a:lstStyle/>
                    <a:p>
                      <a:pPr algn="l">
                        <a:lnSpc>
                          <a:spcPct val="107000"/>
                        </a:lnSpc>
                        <a:spcAft>
                          <a:spcPts val="0"/>
                        </a:spcAft>
                      </a:pPr>
                      <a:endParaRPr lang="fr-FR" sz="1100" i="1">
                        <a:solidFill>
                          <a:sysClr val="windowText" lastClr="000000"/>
                        </a:solidFill>
                        <a:effectLst/>
                        <a:latin typeface="Calibri"/>
                        <a:ea typeface="Calibri"/>
                        <a:cs typeface="Times New Roman"/>
                      </a:endParaRPr>
                    </a:p>
                  </a:txBody>
                  <a:tcPr marL="54502" marR="54502"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a:lnSpc>
                          <a:spcPct val="107000"/>
                        </a:lnSpc>
                        <a:spcAft>
                          <a:spcPts val="0"/>
                        </a:spcAft>
                      </a:pPr>
                      <a:r>
                        <a:rPr lang="fr-FR" sz="1100" dirty="0">
                          <a:solidFill>
                            <a:sysClr val="windowText" lastClr="000000"/>
                          </a:solidFill>
                          <a:effectLst/>
                        </a:rPr>
                        <a:t>Alcoolisation/phénolisation des plexus sympathique (cœliaque, hypogastrique, impar);</a:t>
                      </a:r>
                    </a:p>
                    <a:p>
                      <a:pPr algn="l">
                        <a:lnSpc>
                          <a:spcPct val="107000"/>
                        </a:lnSpc>
                        <a:spcAft>
                          <a:spcPts val="0"/>
                        </a:spcAft>
                      </a:pPr>
                      <a:r>
                        <a:rPr lang="fr-FR" sz="1100" dirty="0">
                          <a:solidFill>
                            <a:sysClr val="windowText" lastClr="000000"/>
                          </a:solidFill>
                          <a:effectLst/>
                        </a:rPr>
                        <a:t>Embolisation/chimio-embolisation;</a:t>
                      </a:r>
                    </a:p>
                    <a:p>
                      <a:pPr algn="l">
                        <a:lnSpc>
                          <a:spcPct val="107000"/>
                        </a:lnSpc>
                        <a:spcAft>
                          <a:spcPts val="0"/>
                        </a:spcAft>
                      </a:pPr>
                      <a:r>
                        <a:rPr lang="fr-FR" sz="1100" dirty="0">
                          <a:solidFill>
                            <a:sysClr val="windowText" lastClr="000000"/>
                          </a:solidFill>
                          <a:effectLst/>
                        </a:rPr>
                        <a:t>Cimentoplastie </a:t>
                      </a:r>
                      <a:r>
                        <a:rPr lang="fr-FR" sz="1100" i="1" dirty="0">
                          <a:solidFill>
                            <a:sysClr val="windowText" lastClr="000000"/>
                          </a:solidFill>
                          <a:effectLst/>
                        </a:rPr>
                        <a:t>(--&gt; Clinique du Diaconat Roosevelt Mulhouse / Hôpital Pasteur Colmar)</a:t>
                      </a:r>
                      <a:endParaRPr lang="fr-FR" sz="1100" i="1" dirty="0">
                        <a:solidFill>
                          <a:sysClr val="windowText" lastClr="000000"/>
                        </a:solidFill>
                        <a:effectLst/>
                        <a:latin typeface="Calibri"/>
                        <a:ea typeface="Calibri"/>
                        <a:cs typeface="Times New Roman"/>
                      </a:endParaRPr>
                    </a:p>
                  </a:txBody>
                  <a:tcPr marL="54502" marR="54502"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43719471"/>
                  </a:ext>
                </a:extLst>
              </a:tr>
              <a:tr h="142564">
                <a:tc gridSpan="2">
                  <a:txBody>
                    <a:bodyPr/>
                    <a:lstStyle/>
                    <a:p>
                      <a:pPr algn="l">
                        <a:lnSpc>
                          <a:spcPct val="107000"/>
                        </a:lnSpc>
                        <a:spcAft>
                          <a:spcPts val="0"/>
                        </a:spcAft>
                      </a:pPr>
                      <a:endParaRPr lang="fr-FR" sz="1100" dirty="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4502" marR="54502"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hMerge="1">
                  <a:txBody>
                    <a:bodyPr/>
                    <a:lstStyle/>
                    <a:p>
                      <a:pPr algn="l">
                        <a:lnSpc>
                          <a:spcPct val="107000"/>
                        </a:lnSpc>
                        <a:spcAft>
                          <a:spcPts val="0"/>
                        </a:spcAft>
                      </a:pPr>
                      <a:endParaRPr lang="fr-FR" sz="110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4502" marR="54502"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endParaRPr lang="fr-FR" dirty="0"/>
                    </a:p>
                  </a:txBody>
                  <a:tcPr marL="54502" marR="54502"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026139089"/>
                  </a:ext>
                </a:extLst>
              </a:tr>
              <a:tr h="142564">
                <a:tc gridSpan="2">
                  <a:txBody>
                    <a:bodyPr/>
                    <a:lstStyle/>
                    <a:p>
                      <a:pPr algn="l">
                        <a:lnSpc>
                          <a:spcPct val="107000"/>
                        </a:lnSpc>
                        <a:spcAft>
                          <a:spcPts val="0"/>
                        </a:spcAft>
                      </a:pPr>
                      <a:r>
                        <a:rPr lang="fr-FR" sz="1100" dirty="0">
                          <a:solidFill>
                            <a:sysClr val="windowText" lastClr="000000"/>
                          </a:solidFill>
                          <a:effectLst/>
                        </a:rPr>
                        <a:t>Chirurgie :</a:t>
                      </a:r>
                      <a:endParaRPr lang="fr-FR" sz="1100" dirty="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4502" marR="54502"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hMerge="1">
                  <a:txBody>
                    <a:bodyPr/>
                    <a:lstStyle/>
                    <a:p>
                      <a:pPr lvl="0" algn="l">
                        <a:lnSpc>
                          <a:spcPct val="107000"/>
                        </a:lnSpc>
                        <a:spcAft>
                          <a:spcPts val="0"/>
                        </a:spcAft>
                        <a:buNone/>
                      </a:pPr>
                      <a:endParaRPr lang="fr-FR" sz="1100">
                        <a:solidFill>
                          <a:sysClr val="windowText" lastClr="000000"/>
                        </a:solidFill>
                        <a:effectLst/>
                      </a:endParaRPr>
                    </a:p>
                  </a:txBody>
                  <a:tcPr marL="54502" marR="54502"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lvl="0" algn="l">
                        <a:lnSpc>
                          <a:spcPct val="107000"/>
                        </a:lnSpc>
                        <a:spcAft>
                          <a:spcPts val="0"/>
                        </a:spcAft>
                        <a:buNone/>
                      </a:pPr>
                      <a:r>
                        <a:rPr lang="fr-FR" sz="1100" dirty="0">
                          <a:solidFill>
                            <a:sysClr val="windowText" lastClr="000000"/>
                          </a:solidFill>
                          <a:effectLst/>
                        </a:rPr>
                        <a:t>Non</a:t>
                      </a:r>
                    </a:p>
                  </a:txBody>
                  <a:tcPr marL="54502" marR="54502"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1209133"/>
                  </a:ext>
                </a:extLst>
              </a:tr>
              <a:tr h="285126">
                <a:tc gridSpan="2">
                  <a:txBody>
                    <a:bodyPr/>
                    <a:lstStyle/>
                    <a:p>
                      <a:pPr algn="l">
                        <a:lnSpc>
                          <a:spcPct val="107000"/>
                        </a:lnSpc>
                        <a:spcAft>
                          <a:spcPts val="0"/>
                        </a:spcAft>
                      </a:pPr>
                      <a:r>
                        <a:rPr lang="fr-FR" sz="1100" dirty="0">
                          <a:solidFill>
                            <a:sysClr val="windowText" lastClr="000000"/>
                          </a:solidFill>
                          <a:effectLst/>
                        </a:rPr>
                        <a:t> </a:t>
                      </a:r>
                      <a:endParaRPr lang="fr-FR" sz="1100" dirty="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4502" marR="54502"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hMerge="1">
                  <a:txBody>
                    <a:bodyPr/>
                    <a:lstStyle/>
                    <a:p>
                      <a:pPr algn="l">
                        <a:lnSpc>
                          <a:spcPct val="107000"/>
                        </a:lnSpc>
                        <a:spcAft>
                          <a:spcPts val="0"/>
                        </a:spcAft>
                      </a:pPr>
                      <a:endParaRPr lang="fr-FR" sz="1100">
                        <a:solidFill>
                          <a:sysClr val="windowText" lastClr="000000"/>
                        </a:solidFill>
                        <a:effectLst/>
                      </a:endParaRPr>
                    </a:p>
                  </a:txBody>
                  <a:tcPr marL="54502" marR="54502"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endParaRPr lang="fr-FR" dirty="0"/>
                    </a:p>
                  </a:txBody>
                  <a:tcPr marL="54502" marR="54502"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871778334"/>
                  </a:ext>
                </a:extLst>
              </a:tr>
              <a:tr h="142564">
                <a:tc gridSpan="2">
                  <a:txBody>
                    <a:bodyPr/>
                    <a:lstStyle/>
                    <a:p>
                      <a:pPr algn="l">
                        <a:lnSpc>
                          <a:spcPct val="107000"/>
                        </a:lnSpc>
                        <a:spcAft>
                          <a:spcPts val="0"/>
                        </a:spcAft>
                      </a:pPr>
                      <a:r>
                        <a:rPr lang="fr-FR" sz="1100" dirty="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rPr>
                        <a:t>Autorisation</a:t>
                      </a:r>
                      <a:r>
                        <a:rPr lang="fr-FR" sz="1100" baseline="0" dirty="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rPr>
                        <a:t> r</a:t>
                      </a:r>
                      <a:r>
                        <a:rPr lang="fr-FR" sz="1100" dirty="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rPr>
                        <a:t>adiothérapie externe</a:t>
                      </a:r>
                      <a:r>
                        <a:rPr lang="fr-FR" sz="1100" baseline="0" dirty="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rPr>
                        <a:t> :</a:t>
                      </a:r>
                      <a:endParaRPr lang="fr-FR" sz="1100" dirty="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4502" marR="54502"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hMerge="1">
                  <a:txBody>
                    <a:bodyPr/>
                    <a:lstStyle/>
                    <a:p>
                      <a:pPr algn="l">
                        <a:lnSpc>
                          <a:spcPct val="107000"/>
                        </a:lnSpc>
                        <a:spcAft>
                          <a:spcPts val="0"/>
                        </a:spcAft>
                      </a:pPr>
                      <a:endParaRPr lang="fr-FR" sz="1100" dirty="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4502" marR="54502"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a:lnSpc>
                          <a:spcPct val="107000"/>
                        </a:lnSpc>
                        <a:spcAft>
                          <a:spcPts val="0"/>
                        </a:spcAft>
                      </a:pPr>
                      <a:endParaRPr lang="fr-FR" sz="1100" dirty="0">
                        <a:solidFill>
                          <a:sysClr val="windowText" lastClr="000000"/>
                        </a:solidFill>
                        <a:effectLst/>
                      </a:endParaRPr>
                    </a:p>
                    <a:p>
                      <a:pPr algn="l">
                        <a:lnSpc>
                          <a:spcPct val="107000"/>
                        </a:lnSpc>
                        <a:spcAft>
                          <a:spcPts val="0"/>
                        </a:spcAft>
                      </a:pPr>
                      <a:r>
                        <a:rPr lang="fr-FR" sz="1100" dirty="0">
                          <a:solidFill>
                            <a:sysClr val="windowText" lastClr="000000"/>
                          </a:solidFill>
                          <a:effectLst/>
                        </a:rPr>
                        <a:t>Oui</a:t>
                      </a:r>
                      <a:endParaRPr lang="fr-FR" sz="1100" dirty="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4502" marR="54502"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975676474"/>
                  </a:ext>
                </a:extLst>
              </a:tr>
            </a:tbl>
          </a:graphicData>
        </a:graphic>
      </p:graphicFrame>
      <p:sp>
        <p:nvSpPr>
          <p:cNvPr id="15" name="ZoneTexte 14"/>
          <p:cNvSpPr txBox="1"/>
          <p:nvPr/>
        </p:nvSpPr>
        <p:spPr>
          <a:xfrm>
            <a:off x="-17122" y="6601922"/>
            <a:ext cx="4273927" cy="253916"/>
          </a:xfrm>
          <a:prstGeom prst="rect">
            <a:avLst/>
          </a:prstGeom>
        </p:spPr>
        <p:txBody>
          <a:bodyPr wrap="none" rtlCol="0">
            <a:spAutoFit/>
          </a:bodyPr>
          <a:lstStyle/>
          <a:p>
            <a:pPr marL="0" indent="0" algn="ctr">
              <a:buNone/>
            </a:pPr>
            <a:r>
              <a:rPr lang="fr-FR" sz="1050" i="1" dirty="0"/>
              <a:t>Enquête DSRC NEON, 2024 – Autorisation Radiothérapie Externe Nov. 2024</a:t>
            </a:r>
          </a:p>
        </p:txBody>
      </p:sp>
      <p:sp>
        <p:nvSpPr>
          <p:cNvPr id="16" name="Ellipse 15"/>
          <p:cNvSpPr/>
          <p:nvPr/>
        </p:nvSpPr>
        <p:spPr>
          <a:xfrm>
            <a:off x="4588927" y="951754"/>
            <a:ext cx="303761" cy="281940"/>
          </a:xfrm>
          <a:prstGeom prst="ellipse">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Tree>
    <p:extLst>
      <p:ext uri="{BB962C8B-B14F-4D97-AF65-F5344CB8AC3E}">
        <p14:creationId xmlns:p14="http://schemas.microsoft.com/office/powerpoint/2010/main" val="137013104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46324" y="-4124"/>
            <a:ext cx="11944747" cy="6888159"/>
          </a:xfrm>
          <a:prstGeom prst="rect">
            <a:avLst/>
          </a:prstGeom>
        </p:spPr>
      </p:pic>
      <p:sp>
        <p:nvSpPr>
          <p:cNvPr id="4" name="Bouton d'action : Personnalisé 3">
            <a:hlinkClick r:id="rId3" action="ppaction://hlinksldjump" highlightClick="1"/>
          </p:cNvPr>
          <p:cNvSpPr/>
          <p:nvPr/>
        </p:nvSpPr>
        <p:spPr>
          <a:xfrm>
            <a:off x="1313081" y="2177123"/>
            <a:ext cx="228600" cy="241300"/>
          </a:xfrm>
          <a:prstGeom prst="actionButtonBlank">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8" name="Bouton d'action : Personnalisé 7">
            <a:hlinkClick r:id="rId4" action="ppaction://hlinksldjump" highlightClick="1"/>
          </p:cNvPr>
          <p:cNvSpPr/>
          <p:nvPr/>
        </p:nvSpPr>
        <p:spPr>
          <a:xfrm>
            <a:off x="1309313" y="2400714"/>
            <a:ext cx="228600" cy="241300"/>
          </a:xfrm>
          <a:prstGeom prst="actionButtonBlank">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9" name="Bouton d'action : Personnalisé 8">
            <a:hlinkClick r:id="rId5" action="ppaction://hlinksldjump" highlightClick="1"/>
          </p:cNvPr>
          <p:cNvSpPr/>
          <p:nvPr/>
        </p:nvSpPr>
        <p:spPr>
          <a:xfrm>
            <a:off x="5716741" y="2597687"/>
            <a:ext cx="220958" cy="222107"/>
          </a:xfrm>
          <a:prstGeom prst="actionButtonBlank">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 name="Bouton d'action : Personnalisé 9">
            <a:hlinkClick r:id="rId6" action="ppaction://hlinksldjump" highlightClick="1"/>
          </p:cNvPr>
          <p:cNvSpPr/>
          <p:nvPr/>
        </p:nvSpPr>
        <p:spPr>
          <a:xfrm>
            <a:off x="6130548" y="3388178"/>
            <a:ext cx="228600" cy="241300"/>
          </a:xfrm>
          <a:prstGeom prst="actionButtonBlank">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6" name="Bouton d'action : Personnalisé 15">
            <a:hlinkClick r:id="rId7" action="ppaction://hlinksldjump" highlightClick="1"/>
          </p:cNvPr>
          <p:cNvSpPr/>
          <p:nvPr/>
        </p:nvSpPr>
        <p:spPr>
          <a:xfrm>
            <a:off x="6963648" y="3940893"/>
            <a:ext cx="221525" cy="209035"/>
          </a:xfrm>
          <a:prstGeom prst="actionButtonBlank">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7" name="Bouton d'action : Personnalisé 16">
            <a:hlinkClick r:id="rId8" action="ppaction://hlinksldjump" highlightClick="1"/>
          </p:cNvPr>
          <p:cNvSpPr/>
          <p:nvPr/>
        </p:nvSpPr>
        <p:spPr>
          <a:xfrm>
            <a:off x="6781800" y="4070568"/>
            <a:ext cx="196078" cy="196632"/>
          </a:xfrm>
          <a:prstGeom prst="actionButtonBlank">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8" name="Bouton d'action : Personnalisé 17">
            <a:hlinkClick r:id="rId9" action="ppaction://hlinksldjump" highlightClick="1"/>
          </p:cNvPr>
          <p:cNvSpPr/>
          <p:nvPr/>
        </p:nvSpPr>
        <p:spPr>
          <a:xfrm>
            <a:off x="1268635" y="4198115"/>
            <a:ext cx="228600" cy="241300"/>
          </a:xfrm>
          <a:prstGeom prst="actionButtonBlank">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9" name="Bouton d'action : Personnalisé 18">
            <a:hlinkClick r:id="rId10" action="ppaction://hlinksldjump" highlightClick="1"/>
          </p:cNvPr>
          <p:cNvSpPr/>
          <p:nvPr/>
        </p:nvSpPr>
        <p:spPr>
          <a:xfrm>
            <a:off x="4182977" y="3662941"/>
            <a:ext cx="228600" cy="241300"/>
          </a:xfrm>
          <a:prstGeom prst="actionButtonBlank">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0" name="Bouton d'action : Personnalisé 19">
            <a:hlinkClick r:id="rId11" action="ppaction://hlinksldjump" highlightClick="1"/>
          </p:cNvPr>
          <p:cNvSpPr/>
          <p:nvPr/>
        </p:nvSpPr>
        <p:spPr>
          <a:xfrm>
            <a:off x="4632986" y="3569859"/>
            <a:ext cx="228600" cy="241300"/>
          </a:xfrm>
          <a:prstGeom prst="actionButtonBlank">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1" name="Bouton d'action : Personnalisé 20">
            <a:hlinkClick r:id="rId12" action="ppaction://hlinksldjump" highlightClick="1"/>
          </p:cNvPr>
          <p:cNvSpPr/>
          <p:nvPr/>
        </p:nvSpPr>
        <p:spPr>
          <a:xfrm>
            <a:off x="3324124" y="2303532"/>
            <a:ext cx="228600" cy="241300"/>
          </a:xfrm>
          <a:prstGeom prst="actionButtonBlank">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4" name="Bouton d'action : Personnalisé 23">
            <a:hlinkClick r:id="rId13" action="ppaction://hlinksldjump" highlightClick="1"/>
          </p:cNvPr>
          <p:cNvSpPr/>
          <p:nvPr/>
        </p:nvSpPr>
        <p:spPr>
          <a:xfrm>
            <a:off x="4411577" y="1946570"/>
            <a:ext cx="228600" cy="241300"/>
          </a:xfrm>
          <a:prstGeom prst="actionButtonBlank">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5" name="Bouton d'action : Personnalisé 24">
            <a:hlinkClick r:id="rId14" action="ppaction://hlinksldjump" highlightClick="1"/>
          </p:cNvPr>
          <p:cNvSpPr/>
          <p:nvPr/>
        </p:nvSpPr>
        <p:spPr>
          <a:xfrm>
            <a:off x="5507171" y="3930841"/>
            <a:ext cx="228600" cy="241300"/>
          </a:xfrm>
          <a:prstGeom prst="actionButtonBlank">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6" name="Bouton d'action : Personnalisé 25">
            <a:hlinkClick r:id="rId15" action="ppaction://hlinksldjump" highlightClick="1"/>
          </p:cNvPr>
          <p:cNvSpPr/>
          <p:nvPr/>
        </p:nvSpPr>
        <p:spPr>
          <a:xfrm>
            <a:off x="4773370" y="2537572"/>
            <a:ext cx="228600" cy="241300"/>
          </a:xfrm>
          <a:prstGeom prst="actionButtonBlank">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8" name="Bouton d'action : Personnalisé 27">
            <a:hlinkClick r:id="rId16" action="ppaction://hlinksldjump" highlightClick="1"/>
          </p:cNvPr>
          <p:cNvSpPr/>
          <p:nvPr/>
        </p:nvSpPr>
        <p:spPr>
          <a:xfrm>
            <a:off x="4402799" y="3590640"/>
            <a:ext cx="228600" cy="241300"/>
          </a:xfrm>
          <a:prstGeom prst="actionButtonBlank">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9" name="Bouton d'action : Personnalisé 28">
            <a:hlinkClick r:id="rId17" action="ppaction://hlinksldjump" highlightClick="1"/>
          </p:cNvPr>
          <p:cNvSpPr/>
          <p:nvPr/>
        </p:nvSpPr>
        <p:spPr>
          <a:xfrm>
            <a:off x="4511497" y="3833670"/>
            <a:ext cx="228600" cy="241300"/>
          </a:xfrm>
          <a:prstGeom prst="actionButtonBlank">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0" name="Bouton d'action : Personnalisé 29">
            <a:hlinkClick r:id="rId18" action="ppaction://hlinksldjump" highlightClick="1"/>
          </p:cNvPr>
          <p:cNvSpPr/>
          <p:nvPr/>
        </p:nvSpPr>
        <p:spPr>
          <a:xfrm>
            <a:off x="4290087" y="3900630"/>
            <a:ext cx="228600" cy="241300"/>
          </a:xfrm>
          <a:prstGeom prst="actionButtonBlank">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1" name="Bouton d'action : Personnalisé 30">
            <a:hlinkClick r:id="rId19" action="ppaction://hlinksldjump" highlightClick="1"/>
          </p:cNvPr>
          <p:cNvSpPr/>
          <p:nvPr/>
        </p:nvSpPr>
        <p:spPr>
          <a:xfrm>
            <a:off x="3738081" y="4396306"/>
            <a:ext cx="228600" cy="241300"/>
          </a:xfrm>
          <a:prstGeom prst="actionButtonBlank">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2" name="Bouton d'action : Personnalisé 31">
            <a:hlinkClick r:id="rId20" action="ppaction://hlinksldjump" highlightClick="1"/>
          </p:cNvPr>
          <p:cNvSpPr/>
          <p:nvPr/>
        </p:nvSpPr>
        <p:spPr>
          <a:xfrm>
            <a:off x="2400200" y="991268"/>
            <a:ext cx="228600" cy="241300"/>
          </a:xfrm>
          <a:prstGeom prst="actionButtonBlank">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4" name="Bouton d'action : Personnalisé 33">
            <a:hlinkClick r:id="rId21" action="ppaction://hlinksldjump" highlightClick="1"/>
          </p:cNvPr>
          <p:cNvSpPr/>
          <p:nvPr/>
        </p:nvSpPr>
        <p:spPr>
          <a:xfrm>
            <a:off x="3085898" y="4964477"/>
            <a:ext cx="228600" cy="241300"/>
          </a:xfrm>
          <a:prstGeom prst="actionButtonBlank">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7" name="Bouton d'action : Personnalisé 36">
            <a:hlinkClick r:id="rId22" action="ppaction://hlinksldjump" highlightClick="1"/>
          </p:cNvPr>
          <p:cNvSpPr/>
          <p:nvPr/>
        </p:nvSpPr>
        <p:spPr>
          <a:xfrm>
            <a:off x="4525877" y="2654675"/>
            <a:ext cx="228600" cy="241300"/>
          </a:xfrm>
          <a:prstGeom prst="actionButtonBlank">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8" name="Bouton d'action : Personnalisé 37">
            <a:hlinkClick r:id="rId6" action="ppaction://hlinksldjump" highlightClick="1"/>
          </p:cNvPr>
          <p:cNvSpPr/>
          <p:nvPr/>
        </p:nvSpPr>
        <p:spPr>
          <a:xfrm>
            <a:off x="4566315" y="2344007"/>
            <a:ext cx="228600" cy="241300"/>
          </a:xfrm>
          <a:prstGeom prst="actionButtonBlank">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0" name="Bouton d'action : Personnalisé 39">
            <a:hlinkClick r:id="rId23" action="ppaction://hlinksldjump" highlightClick="1"/>
          </p:cNvPr>
          <p:cNvSpPr/>
          <p:nvPr/>
        </p:nvSpPr>
        <p:spPr>
          <a:xfrm>
            <a:off x="2722857" y="3807002"/>
            <a:ext cx="228600" cy="241300"/>
          </a:xfrm>
          <a:prstGeom prst="actionButtonBlank">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1" name="Bouton d'action : Personnalisé 40">
            <a:hlinkClick r:id="rId24" action="ppaction://hlinksldjump" highlightClick="1"/>
          </p:cNvPr>
          <p:cNvSpPr/>
          <p:nvPr/>
        </p:nvSpPr>
        <p:spPr>
          <a:xfrm>
            <a:off x="5867400" y="2785504"/>
            <a:ext cx="228600" cy="204525"/>
          </a:xfrm>
          <a:prstGeom prst="actionButtonBlank">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4" name="Bouton d'action : Personnalisé 43">
            <a:hlinkClick r:id="rId25" action="ppaction://hlinksldjump" highlightClick="1"/>
          </p:cNvPr>
          <p:cNvSpPr/>
          <p:nvPr/>
        </p:nvSpPr>
        <p:spPr>
          <a:xfrm>
            <a:off x="1275310" y="4441713"/>
            <a:ext cx="228600" cy="241300"/>
          </a:xfrm>
          <a:prstGeom prst="actionButtonBlank">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5" name="Bouton d'action : Personnalisé 44">
            <a:hlinkClick r:id="rId26" action="ppaction://hlinksldjump" highlightClick="1"/>
          </p:cNvPr>
          <p:cNvSpPr/>
          <p:nvPr/>
        </p:nvSpPr>
        <p:spPr>
          <a:xfrm>
            <a:off x="3074422" y="3213736"/>
            <a:ext cx="228600" cy="241300"/>
          </a:xfrm>
          <a:prstGeom prst="actionButtonBlank">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6" name="Bouton d'action : Personnalisé 45">
            <a:hlinkClick r:id="rId24" action="ppaction://hlinksldjump" highlightClick="1"/>
          </p:cNvPr>
          <p:cNvSpPr/>
          <p:nvPr/>
        </p:nvSpPr>
        <p:spPr>
          <a:xfrm>
            <a:off x="3082824" y="2972436"/>
            <a:ext cx="228600" cy="241300"/>
          </a:xfrm>
          <a:prstGeom prst="actionButtonBlank">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7" name="Bouton d'action : Personnalisé 46">
            <a:hlinkClick r:id="rId27" action="ppaction://hlinksldjump" highlightClick="1"/>
          </p:cNvPr>
          <p:cNvSpPr/>
          <p:nvPr/>
        </p:nvSpPr>
        <p:spPr>
          <a:xfrm>
            <a:off x="6478147" y="5237771"/>
            <a:ext cx="228600" cy="241300"/>
          </a:xfrm>
          <a:prstGeom prst="actionButtonBlank">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8" name="Bouton d'action : Personnalisé 47">
            <a:hlinkClick r:id="rId28" action="ppaction://hlinksldjump" highlightClick="1"/>
          </p:cNvPr>
          <p:cNvSpPr/>
          <p:nvPr/>
        </p:nvSpPr>
        <p:spPr>
          <a:xfrm>
            <a:off x="5104044" y="4676658"/>
            <a:ext cx="228600" cy="241300"/>
          </a:xfrm>
          <a:prstGeom prst="actionButtonBlank">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9" name="Bouton d'action : Personnalisé 48">
            <a:hlinkClick r:id="rId29" action="ppaction://hlinksldjump" highlightClick="1"/>
          </p:cNvPr>
          <p:cNvSpPr/>
          <p:nvPr/>
        </p:nvSpPr>
        <p:spPr>
          <a:xfrm>
            <a:off x="5704107" y="2380807"/>
            <a:ext cx="233592" cy="209027"/>
          </a:xfrm>
          <a:prstGeom prst="actionButtonBlank">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0" name="Bouton d'action : Personnalisé 49">
            <a:hlinkClick r:id="rId30" action="ppaction://hlinksldjump" highlightClick="1"/>
          </p:cNvPr>
          <p:cNvSpPr/>
          <p:nvPr/>
        </p:nvSpPr>
        <p:spPr>
          <a:xfrm>
            <a:off x="4882856" y="3672911"/>
            <a:ext cx="221188" cy="207407"/>
          </a:xfrm>
          <a:prstGeom prst="actionButtonBlank">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1" name="Bouton d'action : Personnalisé 60">
            <a:hlinkClick r:id="rId31" action="ppaction://hlinksldjump" highlightClick="1"/>
          </p:cNvPr>
          <p:cNvSpPr/>
          <p:nvPr/>
        </p:nvSpPr>
        <p:spPr>
          <a:xfrm>
            <a:off x="1030887" y="4415548"/>
            <a:ext cx="228600" cy="241300"/>
          </a:xfrm>
          <a:prstGeom prst="actionButtonBlank">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2" name="Bouton d'action : Personnalisé 61">
            <a:hlinkClick r:id="rId10" action="ppaction://hlinksldjump" highlightClick="1"/>
          </p:cNvPr>
          <p:cNvSpPr/>
          <p:nvPr/>
        </p:nvSpPr>
        <p:spPr>
          <a:xfrm>
            <a:off x="1714683" y="2366133"/>
            <a:ext cx="228600" cy="241300"/>
          </a:xfrm>
          <a:prstGeom prst="actionButtonBlank">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3" name="Bouton d'action : Personnalisé 62">
            <a:hlinkClick r:id="rId32" action="ppaction://hlinksldjump" highlightClick="1"/>
          </p:cNvPr>
          <p:cNvSpPr/>
          <p:nvPr/>
        </p:nvSpPr>
        <p:spPr>
          <a:xfrm>
            <a:off x="1600383" y="2177123"/>
            <a:ext cx="228600" cy="241300"/>
          </a:xfrm>
          <a:prstGeom prst="actionButtonBlank">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4" name="Bouton d'action : Personnalisé 63">
            <a:hlinkClick r:id="rId33" action="ppaction://hlinksldjump" highlightClick="1"/>
          </p:cNvPr>
          <p:cNvSpPr/>
          <p:nvPr/>
        </p:nvSpPr>
        <p:spPr>
          <a:xfrm>
            <a:off x="1986236" y="2789497"/>
            <a:ext cx="228600" cy="241300"/>
          </a:xfrm>
          <a:prstGeom prst="actionButtonBlank">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2" name="Bouton d'action : Personnalisé 41">
            <a:hlinkClick r:id="rId34" action="ppaction://hlinksldjump" highlightClick="1"/>
          </p:cNvPr>
          <p:cNvSpPr/>
          <p:nvPr/>
        </p:nvSpPr>
        <p:spPr>
          <a:xfrm>
            <a:off x="6145306" y="4155006"/>
            <a:ext cx="228600" cy="241300"/>
          </a:xfrm>
          <a:prstGeom prst="actionButtonBlank">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4" name="Bouton d'action : Personnalisé 13">
            <a:hlinkClick r:id="rId35" action="ppaction://hlinksldjump" highlightClick="1"/>
          </p:cNvPr>
          <p:cNvSpPr/>
          <p:nvPr/>
        </p:nvSpPr>
        <p:spPr>
          <a:xfrm>
            <a:off x="6696075" y="3880318"/>
            <a:ext cx="198438" cy="225748"/>
          </a:xfrm>
          <a:prstGeom prst="actionButtonBlank">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3" name="Bouton d'action : Personnalisé 12">
            <a:hlinkClick r:id="rId36" action="ppaction://hlinksldjump" highlightClick="1"/>
          </p:cNvPr>
          <p:cNvSpPr/>
          <p:nvPr/>
        </p:nvSpPr>
        <p:spPr>
          <a:xfrm>
            <a:off x="7064375" y="3739794"/>
            <a:ext cx="193675" cy="191047"/>
          </a:xfrm>
          <a:prstGeom prst="actionButtonBlank">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0" name="Bouton d'action : Personnalisé 59">
            <a:hlinkClick r:id="rId37" action="ppaction://hlinksldjump" highlightClick="1"/>
          </p:cNvPr>
          <p:cNvSpPr/>
          <p:nvPr/>
        </p:nvSpPr>
        <p:spPr>
          <a:xfrm>
            <a:off x="6851727" y="3698874"/>
            <a:ext cx="209474" cy="215337"/>
          </a:xfrm>
          <a:prstGeom prst="actionButtonBlank">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5" name="Bouton d'action : Personnalisé 14">
            <a:hlinkClick r:id="rId38" action="ppaction://hlinksldjump" highlightClick="1"/>
          </p:cNvPr>
          <p:cNvSpPr/>
          <p:nvPr/>
        </p:nvSpPr>
        <p:spPr>
          <a:xfrm>
            <a:off x="7085830" y="3520707"/>
            <a:ext cx="229369" cy="219087"/>
          </a:xfrm>
          <a:prstGeom prst="actionButtonBlank">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6" name="Bouton d'action : Personnalisé 35">
            <a:hlinkClick r:id="rId5" action="ppaction://hlinksldjump" highlightClick="1"/>
          </p:cNvPr>
          <p:cNvSpPr/>
          <p:nvPr/>
        </p:nvSpPr>
        <p:spPr>
          <a:xfrm>
            <a:off x="7178675" y="2909772"/>
            <a:ext cx="228600" cy="241300"/>
          </a:xfrm>
          <a:prstGeom prst="actionButtonBlank">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2" name="Bouton d'action : Personnalisé 21">
            <a:hlinkClick r:id="rId39" action="ppaction://hlinksldjump" highlightClick="1"/>
          </p:cNvPr>
          <p:cNvSpPr/>
          <p:nvPr/>
        </p:nvSpPr>
        <p:spPr>
          <a:xfrm>
            <a:off x="7132638" y="3167971"/>
            <a:ext cx="228600" cy="241300"/>
          </a:xfrm>
          <a:prstGeom prst="actionButtonBlank">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2" name="Bouton d'action : Personnalisé 11">
            <a:hlinkClick r:id="rId40" action="ppaction://hlinksldjump" highlightClick="1"/>
          </p:cNvPr>
          <p:cNvSpPr/>
          <p:nvPr/>
        </p:nvSpPr>
        <p:spPr>
          <a:xfrm>
            <a:off x="6632652" y="4594588"/>
            <a:ext cx="228600" cy="241300"/>
          </a:xfrm>
          <a:prstGeom prst="actionButtonBlank">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5" name="Bouton d'action : Personnalisé 34">
            <a:hlinkClick r:id="rId37" action="ppaction://hlinksldjump" highlightClick="1"/>
          </p:cNvPr>
          <p:cNvSpPr/>
          <p:nvPr/>
        </p:nvSpPr>
        <p:spPr>
          <a:xfrm>
            <a:off x="6467475" y="4996471"/>
            <a:ext cx="228600" cy="241300"/>
          </a:xfrm>
          <a:prstGeom prst="actionButtonBlank">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3" name="Bouton d'action : Personnalisé 42">
            <a:hlinkClick r:id="rId41" action="ppaction://hlinksldjump" highlightClick="1"/>
          </p:cNvPr>
          <p:cNvSpPr/>
          <p:nvPr/>
        </p:nvSpPr>
        <p:spPr>
          <a:xfrm>
            <a:off x="5886450" y="5529131"/>
            <a:ext cx="228600" cy="241300"/>
          </a:xfrm>
          <a:prstGeom prst="actionButtonBlank">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7" name="Bouton d'action : Personnalisé 26">
            <a:hlinkClick r:id="rId42" action="ppaction://hlinksldjump" highlightClick="1"/>
          </p:cNvPr>
          <p:cNvSpPr/>
          <p:nvPr/>
        </p:nvSpPr>
        <p:spPr>
          <a:xfrm>
            <a:off x="6424029" y="5997992"/>
            <a:ext cx="228600" cy="241300"/>
          </a:xfrm>
          <a:prstGeom prst="actionButtonBlank">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 name="Rectangle avec coins arrondis en diagonale 1">
            <a:extLst>
              <a:ext uri="{FF2B5EF4-FFF2-40B4-BE49-F238E27FC236}">
                <a16:creationId xmlns:a16="http://schemas.microsoft.com/office/drawing/2014/main" id="{8CC007A5-0593-6B0C-8AE8-F33D0D4543C8}"/>
              </a:ext>
            </a:extLst>
          </p:cNvPr>
          <p:cNvSpPr/>
          <p:nvPr/>
        </p:nvSpPr>
        <p:spPr>
          <a:xfrm>
            <a:off x="2473" y="-4124"/>
            <a:ext cx="1820059" cy="660565"/>
          </a:xfrm>
          <a:prstGeom prst="round2DiagRect">
            <a:avLst/>
          </a:prstGeom>
          <a:solidFill>
            <a:srgbClr val="AC9EA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dirty="0">
                <a:cs typeface="Calibri"/>
              </a:rPr>
              <a:t>Cliquez sur l'établissement</a:t>
            </a:r>
          </a:p>
        </p:txBody>
      </p:sp>
      <p:sp>
        <p:nvSpPr>
          <p:cNvPr id="39" name="Bouton d'action : Personnalisé 38">
            <a:hlinkClick r:id="rId40" action="ppaction://hlinksldjump" highlightClick="1"/>
          </p:cNvPr>
          <p:cNvSpPr/>
          <p:nvPr/>
        </p:nvSpPr>
        <p:spPr>
          <a:xfrm>
            <a:off x="6424029" y="5667757"/>
            <a:ext cx="292099" cy="232229"/>
          </a:xfrm>
          <a:prstGeom prst="actionButtonBlank">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2" name="Bouton d'action : Personnalisé 71">
            <a:hlinkClick r:id="rId14" action="ppaction://hlinksldjump" highlightClick="1"/>
          </p:cNvPr>
          <p:cNvSpPr/>
          <p:nvPr/>
        </p:nvSpPr>
        <p:spPr>
          <a:xfrm>
            <a:off x="4715375" y="3850481"/>
            <a:ext cx="208951" cy="194929"/>
          </a:xfrm>
          <a:prstGeom prst="actionButtonBlank">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73" name="Picture 4" descr="116 000+ Clic Souris Stock Illustrations, graphiques vectoriels libre de  droits et Clip Art - iStock | Internet, Tirelire, Carte bancaire"/>
          <p:cNvPicPr>
            <a:picLocks noChangeAspect="1" noChangeArrowheads="1"/>
          </p:cNvPicPr>
          <p:nvPr/>
        </p:nvPicPr>
        <p:blipFill>
          <a:blip r:embed="rId43" cstate="print">
            <a:extLst>
              <a:ext uri="{BEBA8EAE-BF5A-486C-A8C5-ECC9F3942E4B}">
                <a14:imgProps xmlns:a14="http://schemas.microsoft.com/office/drawing/2010/main">
                  <a14:imgLayer r:embed="rId44">
                    <a14:imgEffect>
                      <a14:backgroundRemoval t="10000" b="90000" l="10000" r="90000">
                        <a14:foregroundMark x1="64542" y1="38725" x2="64542" y2="38725"/>
                        <a14:foregroundMark x1="53595" y1="27124" x2="53595" y2="27124"/>
                        <a14:foregroundMark x1="38889" y1="23529" x2="38889" y2="23529"/>
                        <a14:foregroundMark x1="25654" y1="32680" x2="25654" y2="32680"/>
                        <a14:foregroundMark x1="25980" y1="47876" x2="25980" y2="47876"/>
                        <a14:foregroundMark x1="35458" y1="59641" x2="35458" y2="59641"/>
                      </a14:backgroundRemoval>
                    </a14:imgEffect>
                  </a14:imgLayer>
                </a14:imgProps>
              </a:ext>
              <a:ext uri="{28A0092B-C50C-407E-A947-70E740481C1C}">
                <a14:useLocalDpi xmlns:a14="http://schemas.microsoft.com/office/drawing/2010/main" val="0"/>
              </a:ext>
            </a:extLst>
          </a:blip>
          <a:srcRect/>
          <a:stretch>
            <a:fillRect/>
          </a:stretch>
        </p:blipFill>
        <p:spPr bwMode="auto">
          <a:xfrm>
            <a:off x="1482901" y="-102231"/>
            <a:ext cx="655918" cy="655918"/>
          </a:xfrm>
          <a:prstGeom prst="rect">
            <a:avLst/>
          </a:prstGeom>
          <a:noFill/>
          <a:extLst>
            <a:ext uri="{909E8E84-426E-40DD-AFC4-6F175D3DCCD1}">
              <a14:hiddenFill xmlns:a14="http://schemas.microsoft.com/office/drawing/2010/main">
                <a:solidFill>
                  <a:srgbClr val="FFFFFF"/>
                </a:solidFill>
              </a14:hiddenFill>
            </a:ext>
          </a:extLst>
        </p:spPr>
      </p:pic>
      <p:sp>
        <p:nvSpPr>
          <p:cNvPr id="54" name="Bouton d'action : Accueil 53">
            <a:hlinkClick r:id="" action="ppaction://hlinkshowjump?jump=firstslide" highlightClick="1"/>
          </p:cNvPr>
          <p:cNvSpPr/>
          <p:nvPr/>
        </p:nvSpPr>
        <p:spPr>
          <a:xfrm>
            <a:off x="7623587" y="169269"/>
            <a:ext cx="476250" cy="478595"/>
          </a:xfrm>
          <a:prstGeom prst="actionButtonHome">
            <a:avLst/>
          </a:prstGeom>
          <a:solidFill>
            <a:srgbClr val="EADB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6" name="ZoneTexte 55"/>
          <p:cNvSpPr txBox="1"/>
          <p:nvPr/>
        </p:nvSpPr>
        <p:spPr>
          <a:xfrm>
            <a:off x="11911637" y="5394960"/>
            <a:ext cx="338554" cy="1463039"/>
          </a:xfrm>
          <a:prstGeom prst="rect">
            <a:avLst/>
          </a:prstGeom>
        </p:spPr>
        <p:txBody>
          <a:bodyPr vert="vert270" wrap="square" rtlCol="0">
            <a:spAutoFit/>
          </a:bodyPr>
          <a:lstStyle/>
          <a:p>
            <a:pPr marL="0" indent="0" algn="ctr">
              <a:buNone/>
            </a:pPr>
            <a:r>
              <a:rPr lang="fr-FR" sz="1000" dirty="0"/>
              <a:t>NEON – mars 2025</a:t>
            </a:r>
          </a:p>
        </p:txBody>
      </p:sp>
      <p:sp>
        <p:nvSpPr>
          <p:cNvPr id="55" name="Bouton d'action : Personnalisé 54">
            <a:hlinkClick r:id="rId45" action="ppaction://hlinksldjump" highlightClick="1"/>
          </p:cNvPr>
          <p:cNvSpPr/>
          <p:nvPr/>
        </p:nvSpPr>
        <p:spPr>
          <a:xfrm>
            <a:off x="3869007" y="5434770"/>
            <a:ext cx="228600" cy="241300"/>
          </a:xfrm>
          <a:prstGeom prst="actionButtonBlank">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 name="Rectangle 2"/>
          <p:cNvSpPr/>
          <p:nvPr/>
        </p:nvSpPr>
        <p:spPr>
          <a:xfrm>
            <a:off x="5375873" y="163583"/>
            <a:ext cx="2183203" cy="141925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Retirer Majorelle</a:t>
            </a:r>
          </a:p>
          <a:p>
            <a:pPr algn="ctr"/>
            <a:r>
              <a:rPr lang="fr-FR" dirty="0"/>
              <a:t>Pol. Du Parc</a:t>
            </a:r>
          </a:p>
          <a:p>
            <a:pPr algn="ctr"/>
            <a:r>
              <a:rPr lang="fr-FR" dirty="0"/>
              <a:t>CH Sarrebourg et Haguenau</a:t>
            </a:r>
          </a:p>
          <a:p>
            <a:pPr algn="ctr"/>
            <a:r>
              <a:rPr lang="fr-FR" dirty="0"/>
              <a:t>Clin. St </a:t>
            </a:r>
            <a:r>
              <a:rPr lang="fr-FR" dirty="0" err="1"/>
              <a:t>Nabor</a:t>
            </a:r>
            <a:endParaRPr lang="fr-FR" dirty="0"/>
          </a:p>
          <a:p>
            <a:pPr algn="ctr"/>
            <a:r>
              <a:rPr lang="fr-FR" dirty="0"/>
              <a:t>GHSO</a:t>
            </a:r>
          </a:p>
        </p:txBody>
      </p:sp>
      <p:sp>
        <p:nvSpPr>
          <p:cNvPr id="57" name="Rectangle 56"/>
          <p:cNvSpPr/>
          <p:nvPr/>
        </p:nvSpPr>
        <p:spPr>
          <a:xfrm>
            <a:off x="3075733" y="158127"/>
            <a:ext cx="2183203" cy="50762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COG et SOL, ICANS retirer le rond</a:t>
            </a:r>
          </a:p>
        </p:txBody>
      </p:sp>
    </p:spTree>
    <p:extLst>
      <p:ext uri="{BB962C8B-B14F-4D97-AF65-F5344CB8AC3E}">
        <p14:creationId xmlns:p14="http://schemas.microsoft.com/office/powerpoint/2010/main" val="3532738576"/>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26" name="Image 2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79833" y="3922829"/>
            <a:ext cx="5149542" cy="1376413"/>
          </a:xfrm>
          <a:prstGeom prst="rect">
            <a:avLst/>
          </a:prstGeom>
        </p:spPr>
      </p:pic>
      <p:pic>
        <p:nvPicPr>
          <p:cNvPr id="30" name="Image 2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79833" y="1033464"/>
            <a:ext cx="5149542" cy="2423823"/>
          </a:xfrm>
          <a:prstGeom prst="rect">
            <a:avLst/>
          </a:prstGeom>
        </p:spPr>
      </p:pic>
      <p:sp>
        <p:nvSpPr>
          <p:cNvPr id="31" name="ZoneTexte 30"/>
          <p:cNvSpPr txBox="1"/>
          <p:nvPr/>
        </p:nvSpPr>
        <p:spPr>
          <a:xfrm>
            <a:off x="1279833" y="301666"/>
            <a:ext cx="2553071" cy="369332"/>
          </a:xfrm>
          <a:prstGeom prst="rect">
            <a:avLst/>
          </a:prstGeom>
        </p:spPr>
        <p:txBody>
          <a:bodyPr wrap="none" rtlCol="0">
            <a:spAutoFit/>
          </a:bodyPr>
          <a:lstStyle/>
          <a:p>
            <a:r>
              <a:rPr lang="fr-FR" b="1" dirty="0"/>
              <a:t>GRHMSA (Site de Thann)</a:t>
            </a:r>
            <a:endParaRPr lang="fr-FR" dirty="0"/>
          </a:p>
        </p:txBody>
      </p:sp>
      <p:pic>
        <p:nvPicPr>
          <p:cNvPr id="7" name="Imag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5400000">
            <a:off x="3656825" y="331301"/>
            <a:ext cx="400110" cy="400110"/>
          </a:xfrm>
          <a:prstGeom prst="rect">
            <a:avLst/>
          </a:prstGeom>
        </p:spPr>
      </p:pic>
      <p:pic>
        <p:nvPicPr>
          <p:cNvPr id="8" name="Image 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279833" y="252816"/>
            <a:ext cx="404990" cy="409869"/>
          </a:xfrm>
          <a:prstGeom prst="rect">
            <a:avLst/>
          </a:prstGeom>
        </p:spPr>
      </p:pic>
      <p:sp>
        <p:nvSpPr>
          <p:cNvPr id="11" name="Bouton d'action : Retour 10">
            <a:hlinkClick r:id="rId7" action="ppaction://hlinksldjump" highlightClick="1"/>
          </p:cNvPr>
          <p:cNvSpPr/>
          <p:nvPr/>
        </p:nvSpPr>
        <p:spPr>
          <a:xfrm>
            <a:off x="11604625" y="138516"/>
            <a:ext cx="476250" cy="478595"/>
          </a:xfrm>
          <a:prstGeom prst="actionButtonReturn">
            <a:avLst/>
          </a:prstGeom>
          <a:solidFill>
            <a:srgbClr val="EADB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graphicFrame>
        <p:nvGraphicFramePr>
          <p:cNvPr id="43" name="Tableau 42"/>
          <p:cNvGraphicFramePr>
            <a:graphicFrameLocks noGrp="1"/>
          </p:cNvGraphicFramePr>
          <p:nvPr>
            <p:extLst>
              <p:ext uri="{D42A27DB-BD31-4B8C-83A1-F6EECF244321}">
                <p14:modId xmlns:p14="http://schemas.microsoft.com/office/powerpoint/2010/main" val="973704458"/>
              </p:ext>
            </p:extLst>
          </p:nvPr>
        </p:nvGraphicFramePr>
        <p:xfrm>
          <a:off x="1395701" y="771321"/>
          <a:ext cx="5033674" cy="4814075"/>
        </p:xfrm>
        <a:graphic>
          <a:graphicData uri="http://schemas.openxmlformats.org/drawingml/2006/table">
            <a:tbl>
              <a:tblPr firstRow="1" firstCol="1" bandRow="1">
                <a:tableStyleId>{5C22544A-7EE6-4342-B048-85BDC9FD1C3A}</a:tableStyleId>
              </a:tblPr>
              <a:tblGrid>
                <a:gridCol w="2141747">
                  <a:extLst>
                    <a:ext uri="{9D8B030D-6E8A-4147-A177-3AD203B41FA5}">
                      <a16:colId xmlns:a16="http://schemas.microsoft.com/office/drawing/2014/main" val="584894882"/>
                    </a:ext>
                  </a:extLst>
                </a:gridCol>
                <a:gridCol w="2891927">
                  <a:extLst>
                    <a:ext uri="{9D8B030D-6E8A-4147-A177-3AD203B41FA5}">
                      <a16:colId xmlns:a16="http://schemas.microsoft.com/office/drawing/2014/main" val="3649325817"/>
                    </a:ext>
                  </a:extLst>
                </a:gridCol>
              </a:tblGrid>
              <a:tr h="250344">
                <a:tc gridSpan="2">
                  <a:txBody>
                    <a:bodyPr/>
                    <a:lstStyle/>
                    <a:p>
                      <a:pPr algn="l">
                        <a:lnSpc>
                          <a:spcPct val="107000"/>
                        </a:lnSpc>
                        <a:spcAft>
                          <a:spcPts val="0"/>
                        </a:spcAft>
                      </a:pPr>
                      <a:r>
                        <a:rPr lang="fr-FR" sz="1400" dirty="0">
                          <a:solidFill>
                            <a:sysClr val="windowText" lastClr="000000"/>
                          </a:solidFill>
                          <a:effectLst/>
                        </a:rPr>
                        <a:t>Informations générales</a:t>
                      </a:r>
                      <a:endParaRPr lang="fr-FR" sz="1400" dirty="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2877" marR="62877" marT="0" marB="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hMerge="1">
                  <a:txBody>
                    <a:bodyPr/>
                    <a:lstStyle/>
                    <a:p>
                      <a:endParaRPr lang="fr-FR"/>
                    </a:p>
                  </a:txBody>
                  <a:tcPr/>
                </a:tc>
                <a:extLst>
                  <a:ext uri="{0D108BD9-81ED-4DB2-BD59-A6C34878D82A}">
                    <a16:rowId xmlns:a16="http://schemas.microsoft.com/office/drawing/2014/main" val="2083060343"/>
                  </a:ext>
                </a:extLst>
              </a:tr>
              <a:tr h="164471">
                <a:tc>
                  <a:txBody>
                    <a:bodyPr/>
                    <a:lstStyle/>
                    <a:p>
                      <a:pPr algn="l">
                        <a:lnSpc>
                          <a:spcPct val="107000"/>
                        </a:lnSpc>
                        <a:spcAft>
                          <a:spcPts val="0"/>
                        </a:spcAft>
                      </a:pPr>
                      <a:r>
                        <a:rPr lang="fr-FR" sz="1100" dirty="0">
                          <a:solidFill>
                            <a:sysClr val="windowText" lastClr="000000"/>
                          </a:solidFill>
                          <a:effectLst/>
                        </a:rPr>
                        <a:t> Médecin responsable :</a:t>
                      </a:r>
                      <a:endParaRPr lang="fr-FR" sz="1100" dirty="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2877" marR="62877" marT="0" marB="0">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algn="l">
                        <a:lnSpc>
                          <a:spcPct val="107000"/>
                        </a:lnSpc>
                        <a:spcAft>
                          <a:spcPts val="0"/>
                        </a:spcAft>
                      </a:pPr>
                      <a:r>
                        <a:rPr lang="fr-FR" sz="1100" dirty="0">
                          <a:solidFill>
                            <a:sysClr val="windowText" lastClr="000000"/>
                          </a:solidFill>
                          <a:effectLst/>
                        </a:rPr>
                        <a:t>Dr Patrick LEDEE </a:t>
                      </a:r>
                      <a:endParaRPr lang="fr-FR" sz="1100" dirty="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2877" marR="62877" marT="0" marB="0">
                    <a:lnL w="12700" cmpd="sng">
                      <a:noFill/>
                    </a:lnL>
                    <a:lnR w="12700" cmpd="sng">
                      <a:noFill/>
                    </a:lnR>
                    <a:lnT w="381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48106927"/>
                  </a:ext>
                </a:extLst>
              </a:tr>
              <a:tr h="164471">
                <a:tc>
                  <a:txBody>
                    <a:bodyPr/>
                    <a:lstStyle/>
                    <a:p>
                      <a:pPr algn="l">
                        <a:lnSpc>
                          <a:spcPct val="107000"/>
                        </a:lnSpc>
                        <a:spcAft>
                          <a:spcPts val="0"/>
                        </a:spcAft>
                      </a:pPr>
                      <a:r>
                        <a:rPr lang="fr-FR" sz="1100" dirty="0">
                          <a:solidFill>
                            <a:sysClr val="windowText" lastClr="000000"/>
                          </a:solidFill>
                          <a:effectLst/>
                        </a:rPr>
                        <a:t> </a:t>
                      </a:r>
                      <a:endParaRPr lang="fr-FR" sz="1100" dirty="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2877" marR="62877"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a:lnSpc>
                          <a:spcPct val="107000"/>
                        </a:lnSpc>
                        <a:spcAft>
                          <a:spcPts val="0"/>
                        </a:spcAft>
                      </a:pPr>
                      <a:r>
                        <a:rPr lang="fr-FR" sz="1100" dirty="0">
                          <a:solidFill>
                            <a:sysClr val="windowText" lastClr="000000"/>
                          </a:solidFill>
                          <a:effectLst/>
                        </a:rPr>
                        <a:t> </a:t>
                      </a:r>
                      <a:endParaRPr lang="fr-FR" sz="1100" dirty="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2877" marR="62877"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72298526"/>
                  </a:ext>
                </a:extLst>
              </a:tr>
              <a:tr h="164471">
                <a:tc>
                  <a:txBody>
                    <a:bodyPr/>
                    <a:lstStyle/>
                    <a:p>
                      <a:pPr algn="l">
                        <a:lnSpc>
                          <a:spcPct val="107000"/>
                        </a:lnSpc>
                        <a:spcAft>
                          <a:spcPts val="0"/>
                        </a:spcAft>
                      </a:pPr>
                      <a:r>
                        <a:rPr lang="fr-FR" sz="1100" dirty="0">
                          <a:solidFill>
                            <a:sysClr val="windowText" lastClr="000000"/>
                          </a:solidFill>
                          <a:effectLst/>
                        </a:rPr>
                        <a:t>Labellisation SDC :</a:t>
                      </a:r>
                      <a:endParaRPr lang="fr-FR" sz="1100" dirty="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2877" marR="62877"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a:lnSpc>
                          <a:spcPct val="107000"/>
                        </a:lnSpc>
                        <a:spcAft>
                          <a:spcPts val="0"/>
                        </a:spcAft>
                      </a:pPr>
                      <a:r>
                        <a:rPr lang="fr-FR" sz="1100" dirty="0">
                          <a:solidFill>
                            <a:sysClr val="windowText" lastClr="000000"/>
                          </a:solidFill>
                          <a:effectLst/>
                        </a:rPr>
                        <a:t>Permanence avancée</a:t>
                      </a:r>
                      <a:endParaRPr lang="fr-FR" sz="1100" dirty="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2877" marR="62877"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18443458"/>
                  </a:ext>
                </a:extLst>
              </a:tr>
              <a:tr h="164471">
                <a:tc>
                  <a:txBody>
                    <a:bodyPr/>
                    <a:lstStyle/>
                    <a:p>
                      <a:pPr algn="l">
                        <a:lnSpc>
                          <a:spcPct val="107000"/>
                        </a:lnSpc>
                        <a:spcAft>
                          <a:spcPts val="0"/>
                        </a:spcAft>
                      </a:pPr>
                      <a:r>
                        <a:rPr lang="fr-FR" sz="1100" dirty="0">
                          <a:solidFill>
                            <a:sysClr val="windowText" lastClr="000000"/>
                          </a:solidFill>
                          <a:effectLst/>
                        </a:rPr>
                        <a:t>Type pédiatrique :</a:t>
                      </a:r>
                      <a:endParaRPr lang="fr-FR" sz="1100" dirty="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2877" marR="62877"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a:lnSpc>
                          <a:spcPct val="107000"/>
                        </a:lnSpc>
                        <a:spcAft>
                          <a:spcPts val="0"/>
                        </a:spcAft>
                      </a:pPr>
                      <a:r>
                        <a:rPr lang="fr-FR" sz="1100" dirty="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rPr>
                        <a:t>-</a:t>
                      </a:r>
                    </a:p>
                  </a:txBody>
                  <a:tcPr marL="62877" marR="62877"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544710430"/>
                  </a:ext>
                </a:extLst>
              </a:tr>
              <a:tr h="164471">
                <a:tc>
                  <a:txBody>
                    <a:bodyPr/>
                    <a:lstStyle/>
                    <a:p>
                      <a:pPr algn="l">
                        <a:lnSpc>
                          <a:spcPct val="107000"/>
                        </a:lnSpc>
                        <a:spcAft>
                          <a:spcPts val="0"/>
                        </a:spcAft>
                      </a:pPr>
                      <a:r>
                        <a:rPr lang="fr-FR" sz="1100" dirty="0">
                          <a:solidFill>
                            <a:sysClr val="windowText" lastClr="000000"/>
                          </a:solidFill>
                          <a:effectLst/>
                        </a:rPr>
                        <a:t>Type oncologique :</a:t>
                      </a:r>
                      <a:endParaRPr lang="fr-FR" sz="1100" dirty="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2877" marR="62877"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a:lnSpc>
                          <a:spcPct val="107000"/>
                        </a:lnSpc>
                        <a:spcAft>
                          <a:spcPts val="0"/>
                        </a:spcAft>
                      </a:pPr>
                      <a:r>
                        <a:rPr lang="fr-FR" sz="1100" dirty="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rPr>
                        <a:t>-</a:t>
                      </a:r>
                    </a:p>
                  </a:txBody>
                  <a:tcPr marL="62877" marR="62877"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442296796"/>
                  </a:ext>
                </a:extLst>
              </a:tr>
              <a:tr h="164471">
                <a:tc>
                  <a:txBody>
                    <a:bodyPr/>
                    <a:lstStyle/>
                    <a:p>
                      <a:pPr algn="l">
                        <a:lnSpc>
                          <a:spcPct val="107000"/>
                        </a:lnSpc>
                        <a:spcAft>
                          <a:spcPts val="0"/>
                        </a:spcAft>
                      </a:pPr>
                      <a:r>
                        <a:rPr lang="fr-FR" sz="1100" dirty="0">
                          <a:solidFill>
                            <a:sysClr val="windowText" lastClr="000000"/>
                          </a:solidFill>
                          <a:effectLst/>
                        </a:rPr>
                        <a:t> </a:t>
                      </a:r>
                      <a:endParaRPr lang="fr-FR" sz="1100" dirty="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2877" marR="62877"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a:lnSpc>
                          <a:spcPct val="107000"/>
                        </a:lnSpc>
                        <a:spcAft>
                          <a:spcPts val="0"/>
                        </a:spcAft>
                      </a:pPr>
                      <a:r>
                        <a:rPr lang="fr-FR" sz="1100" dirty="0">
                          <a:solidFill>
                            <a:sysClr val="windowText" lastClr="000000"/>
                          </a:solidFill>
                          <a:effectLst/>
                        </a:rPr>
                        <a:t> </a:t>
                      </a:r>
                      <a:endParaRPr lang="fr-FR" sz="1100" dirty="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2877" marR="62877"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315924710"/>
                  </a:ext>
                </a:extLst>
              </a:tr>
              <a:tr h="164471">
                <a:tc>
                  <a:txBody>
                    <a:bodyPr/>
                    <a:lstStyle/>
                    <a:p>
                      <a:pPr algn="l">
                        <a:lnSpc>
                          <a:spcPct val="107000"/>
                        </a:lnSpc>
                        <a:spcAft>
                          <a:spcPts val="0"/>
                        </a:spcAft>
                      </a:pPr>
                      <a:r>
                        <a:rPr lang="fr-FR" sz="1100" dirty="0">
                          <a:solidFill>
                            <a:sysClr val="windowText" lastClr="000000"/>
                          </a:solidFill>
                          <a:effectLst/>
                        </a:rPr>
                        <a:t>Adressage :</a:t>
                      </a:r>
                      <a:endParaRPr lang="fr-FR" sz="1100" dirty="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2877" marR="62877"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a:lnSpc>
                          <a:spcPct val="107000"/>
                        </a:lnSpc>
                        <a:spcAft>
                          <a:spcPts val="0"/>
                        </a:spcAft>
                      </a:pPr>
                      <a:r>
                        <a:rPr lang="fr-FR" sz="1100" dirty="0">
                          <a:solidFill>
                            <a:sysClr val="windowText" lastClr="000000"/>
                          </a:solidFill>
                          <a:effectLst/>
                          <a:latin typeface="+mn-lt"/>
                          <a:ea typeface="Calibri"/>
                          <a:cs typeface="Times New Roman"/>
                        </a:rPr>
                        <a:t>Filière interne à la structure ;</a:t>
                      </a:r>
                    </a:p>
                    <a:p>
                      <a:pPr lvl="0" algn="l">
                        <a:lnSpc>
                          <a:spcPct val="107000"/>
                        </a:lnSpc>
                        <a:spcAft>
                          <a:spcPts val="0"/>
                        </a:spcAft>
                        <a:buNone/>
                      </a:pPr>
                      <a:r>
                        <a:rPr lang="fr-FR" sz="1100" dirty="0">
                          <a:solidFill>
                            <a:sysClr val="windowText" lastClr="000000"/>
                          </a:solidFill>
                          <a:effectLst/>
                          <a:latin typeface="+mn-lt"/>
                          <a:ea typeface="Calibri"/>
                          <a:cs typeface="Times New Roman"/>
                        </a:rPr>
                        <a:t>Adressage direct Ville-Hôpital</a:t>
                      </a:r>
                    </a:p>
                  </a:txBody>
                  <a:tcPr marL="62877" marR="62877"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4089002280"/>
                  </a:ext>
                </a:extLst>
              </a:tr>
              <a:tr h="164471">
                <a:tc>
                  <a:txBody>
                    <a:bodyPr/>
                    <a:lstStyle/>
                    <a:p>
                      <a:pPr algn="l">
                        <a:lnSpc>
                          <a:spcPct val="107000"/>
                        </a:lnSpc>
                        <a:spcAft>
                          <a:spcPts val="0"/>
                        </a:spcAft>
                      </a:pPr>
                      <a:r>
                        <a:rPr lang="fr-FR" sz="1100" dirty="0">
                          <a:solidFill>
                            <a:sysClr val="windowText" lastClr="000000"/>
                          </a:solidFill>
                          <a:effectLst/>
                        </a:rPr>
                        <a:t> </a:t>
                      </a:r>
                      <a:endParaRPr lang="fr-FR" sz="1100" dirty="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2877" marR="62877"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a:lnSpc>
                          <a:spcPct val="107000"/>
                        </a:lnSpc>
                        <a:spcAft>
                          <a:spcPts val="0"/>
                        </a:spcAft>
                      </a:pPr>
                      <a:r>
                        <a:rPr lang="fr-FR" sz="1100" dirty="0">
                          <a:solidFill>
                            <a:sysClr val="windowText" lastClr="000000"/>
                          </a:solidFill>
                          <a:effectLst/>
                        </a:rPr>
                        <a:t> </a:t>
                      </a:r>
                      <a:endParaRPr lang="fr-FR" sz="1100" dirty="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2877" marR="62877"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51878086"/>
                  </a:ext>
                </a:extLst>
              </a:tr>
              <a:tr h="164471">
                <a:tc>
                  <a:txBody>
                    <a:bodyPr/>
                    <a:lstStyle/>
                    <a:p>
                      <a:pPr algn="l">
                        <a:lnSpc>
                          <a:spcPct val="107000"/>
                        </a:lnSpc>
                        <a:spcAft>
                          <a:spcPts val="0"/>
                        </a:spcAft>
                      </a:pPr>
                      <a:r>
                        <a:rPr lang="fr-FR" sz="1100" dirty="0">
                          <a:solidFill>
                            <a:sysClr val="windowText" lastClr="000000"/>
                          </a:solidFill>
                          <a:effectLst/>
                        </a:rPr>
                        <a:t>Partenariat / En lien avec :</a:t>
                      </a:r>
                      <a:endParaRPr lang="fr-FR" sz="1100" dirty="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2877" marR="62877"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lvl="0" algn="l">
                        <a:lnSpc>
                          <a:spcPct val="107000"/>
                        </a:lnSpc>
                        <a:spcAft>
                          <a:spcPts val="0"/>
                        </a:spcAft>
                        <a:buNone/>
                      </a:pPr>
                      <a:r>
                        <a:rPr lang="fr-FR" sz="1100" b="0" i="0" u="none" strike="noStrike" noProof="0" dirty="0">
                          <a:solidFill>
                            <a:srgbClr val="000000"/>
                          </a:solidFill>
                          <a:effectLst/>
                          <a:latin typeface="+mn-lt"/>
                        </a:rPr>
                        <a:t>Hôpitaux Civils de Colmar</a:t>
                      </a:r>
                      <a:r>
                        <a:rPr lang="fr-FR" sz="1100" b="0" i="0" u="none" strike="noStrike" baseline="0" noProof="0" dirty="0">
                          <a:solidFill>
                            <a:srgbClr val="000000"/>
                          </a:solidFill>
                          <a:effectLst/>
                          <a:latin typeface="+mn-lt"/>
                        </a:rPr>
                        <a:t> </a:t>
                      </a:r>
                      <a:r>
                        <a:rPr lang="fr-FR" sz="1100" b="0" i="0" u="none" strike="noStrike" noProof="0" dirty="0">
                          <a:solidFill>
                            <a:srgbClr val="000000"/>
                          </a:solidFill>
                          <a:effectLst/>
                          <a:latin typeface="+mn-lt"/>
                        </a:rPr>
                        <a:t>;</a:t>
                      </a:r>
                    </a:p>
                    <a:p>
                      <a:pPr lvl="0" algn="l">
                        <a:lnSpc>
                          <a:spcPct val="107000"/>
                        </a:lnSpc>
                        <a:spcAft>
                          <a:spcPts val="0"/>
                        </a:spcAft>
                        <a:buNone/>
                      </a:pPr>
                      <a:r>
                        <a:rPr lang="fr-FR" sz="1100" b="0" i="0" u="none" strike="noStrike" noProof="0" dirty="0">
                          <a:solidFill>
                            <a:srgbClr val="000000"/>
                          </a:solidFill>
                          <a:effectLst/>
                          <a:latin typeface="+mn-lt"/>
                        </a:rPr>
                        <a:t>Clinique du Diaconat Roosevelt Mulhouse </a:t>
                      </a:r>
                      <a:endParaRPr lang="fr-FR" sz="1100" dirty="0"/>
                    </a:p>
                  </a:txBody>
                  <a:tcPr marL="62877" marR="62877"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357604671"/>
                  </a:ext>
                </a:extLst>
              </a:tr>
              <a:tr h="164471">
                <a:tc>
                  <a:txBody>
                    <a:bodyPr/>
                    <a:lstStyle/>
                    <a:p>
                      <a:pPr algn="l">
                        <a:lnSpc>
                          <a:spcPct val="107000"/>
                        </a:lnSpc>
                        <a:spcAft>
                          <a:spcPts val="0"/>
                        </a:spcAft>
                      </a:pPr>
                      <a:r>
                        <a:rPr lang="fr-FR" sz="1100" dirty="0">
                          <a:solidFill>
                            <a:sysClr val="windowText" lastClr="000000"/>
                          </a:solidFill>
                          <a:effectLst/>
                        </a:rPr>
                        <a:t> </a:t>
                      </a:r>
                      <a:endParaRPr lang="fr-FR" sz="1100" dirty="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2877" marR="62877"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a:lnSpc>
                          <a:spcPct val="107000"/>
                        </a:lnSpc>
                        <a:spcAft>
                          <a:spcPts val="0"/>
                        </a:spcAft>
                      </a:pPr>
                      <a:r>
                        <a:rPr lang="fr-FR" sz="1100" dirty="0">
                          <a:solidFill>
                            <a:sysClr val="windowText" lastClr="000000"/>
                          </a:solidFill>
                          <a:effectLst/>
                        </a:rPr>
                        <a:t> </a:t>
                      </a:r>
                      <a:endParaRPr lang="fr-FR" sz="1100" dirty="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2877" marR="62877"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933918248"/>
                  </a:ext>
                </a:extLst>
              </a:tr>
              <a:tr h="209300">
                <a:tc>
                  <a:txBody>
                    <a:bodyPr/>
                    <a:lstStyle/>
                    <a:p>
                      <a:pPr algn="l">
                        <a:lnSpc>
                          <a:spcPct val="107000"/>
                        </a:lnSpc>
                        <a:spcAft>
                          <a:spcPts val="0"/>
                        </a:spcAft>
                      </a:pPr>
                      <a:r>
                        <a:rPr lang="fr-FR" sz="1400" dirty="0">
                          <a:solidFill>
                            <a:sysClr val="windowText" lastClr="000000"/>
                          </a:solidFill>
                          <a:effectLst/>
                        </a:rPr>
                        <a:t>RCP Douleur</a:t>
                      </a:r>
                      <a:endParaRPr lang="fr-FR" sz="1400" dirty="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2877" marR="62877"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a:lnSpc>
                          <a:spcPct val="107000"/>
                        </a:lnSpc>
                        <a:spcAft>
                          <a:spcPts val="0"/>
                        </a:spcAft>
                      </a:pPr>
                      <a:r>
                        <a:rPr lang="fr-FR" sz="1100" dirty="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rPr>
                        <a:t>-</a:t>
                      </a:r>
                    </a:p>
                    <a:p>
                      <a:pPr algn="l">
                        <a:lnSpc>
                          <a:spcPct val="107000"/>
                        </a:lnSpc>
                        <a:spcAft>
                          <a:spcPts val="0"/>
                        </a:spcAft>
                      </a:pPr>
                      <a:endParaRPr lang="fr-FR" sz="1100" dirty="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6202" marR="46202"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767271682"/>
                  </a:ext>
                </a:extLst>
              </a:tr>
              <a:tr h="164471">
                <a:tc>
                  <a:txBody>
                    <a:bodyPr/>
                    <a:lstStyle/>
                    <a:p>
                      <a:pPr algn="l">
                        <a:lnSpc>
                          <a:spcPct val="107000"/>
                        </a:lnSpc>
                        <a:spcAft>
                          <a:spcPts val="0"/>
                        </a:spcAft>
                      </a:pPr>
                      <a:r>
                        <a:rPr lang="fr-FR" sz="1100" dirty="0">
                          <a:solidFill>
                            <a:sysClr val="windowText" lastClr="000000"/>
                          </a:solidFill>
                          <a:effectLst/>
                        </a:rPr>
                        <a:t> </a:t>
                      </a:r>
                      <a:endParaRPr lang="fr-FR" sz="1100" dirty="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2877" marR="62877"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a:lnSpc>
                          <a:spcPct val="107000"/>
                        </a:lnSpc>
                        <a:spcAft>
                          <a:spcPts val="0"/>
                        </a:spcAft>
                      </a:pPr>
                      <a:r>
                        <a:rPr lang="fr-FR" sz="1100" dirty="0">
                          <a:solidFill>
                            <a:sysClr val="windowText" lastClr="000000"/>
                          </a:solidFill>
                          <a:effectLst/>
                        </a:rPr>
                        <a:t> </a:t>
                      </a:r>
                      <a:endParaRPr lang="fr-FR" sz="1100" dirty="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2877" marR="62877"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959471843"/>
                  </a:ext>
                </a:extLst>
              </a:tr>
              <a:tr h="243940">
                <a:tc gridSpan="2">
                  <a:txBody>
                    <a:bodyPr/>
                    <a:lstStyle/>
                    <a:p>
                      <a:pPr algn="l">
                        <a:lnSpc>
                          <a:spcPct val="107000"/>
                        </a:lnSpc>
                        <a:spcAft>
                          <a:spcPts val="0"/>
                        </a:spcAft>
                      </a:pPr>
                      <a:r>
                        <a:rPr lang="fr-FR" sz="1400" dirty="0">
                          <a:solidFill>
                            <a:sysClr val="windowText" lastClr="000000"/>
                          </a:solidFill>
                          <a:effectLst/>
                        </a:rPr>
                        <a:t>Contact</a:t>
                      </a:r>
                      <a:endParaRPr lang="fr-FR" sz="1400" dirty="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2877" marR="62877"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hMerge="1">
                  <a:txBody>
                    <a:bodyPr/>
                    <a:lstStyle/>
                    <a:p>
                      <a:endParaRPr lang="fr-FR"/>
                    </a:p>
                  </a:txBody>
                  <a:tcPr/>
                </a:tc>
                <a:extLst>
                  <a:ext uri="{0D108BD9-81ED-4DB2-BD59-A6C34878D82A}">
                    <a16:rowId xmlns:a16="http://schemas.microsoft.com/office/drawing/2014/main" val="2041803502"/>
                  </a:ext>
                </a:extLst>
              </a:tr>
              <a:tr h="328940">
                <a:tc>
                  <a:txBody>
                    <a:bodyPr/>
                    <a:lstStyle/>
                    <a:p>
                      <a:pPr algn="l">
                        <a:lnSpc>
                          <a:spcPct val="107000"/>
                        </a:lnSpc>
                        <a:spcAft>
                          <a:spcPts val="0"/>
                        </a:spcAft>
                      </a:pPr>
                      <a:r>
                        <a:rPr lang="fr-FR" sz="1100" dirty="0">
                          <a:solidFill>
                            <a:sysClr val="windowText" lastClr="000000"/>
                          </a:solidFill>
                          <a:effectLst/>
                        </a:rPr>
                        <a:t>Adresse :</a:t>
                      </a:r>
                      <a:endParaRPr lang="fr-FR" sz="1100" dirty="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2877" marR="62877"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a:lnSpc>
                          <a:spcPct val="107000"/>
                        </a:lnSpc>
                        <a:spcAft>
                          <a:spcPts val="0"/>
                        </a:spcAft>
                      </a:pPr>
                      <a:r>
                        <a:rPr lang="fr-FR" sz="1100" dirty="0">
                          <a:solidFill>
                            <a:sysClr val="windowText" lastClr="000000"/>
                          </a:solidFill>
                          <a:effectLst/>
                        </a:rPr>
                        <a:t>1 rue St Jacques</a:t>
                      </a:r>
                    </a:p>
                    <a:p>
                      <a:pPr algn="l">
                        <a:lnSpc>
                          <a:spcPct val="107000"/>
                        </a:lnSpc>
                        <a:spcAft>
                          <a:spcPts val="0"/>
                        </a:spcAft>
                      </a:pPr>
                      <a:r>
                        <a:rPr lang="fr-FR" sz="1100" dirty="0">
                          <a:solidFill>
                            <a:sysClr val="windowText" lastClr="000000"/>
                          </a:solidFill>
                          <a:effectLst/>
                        </a:rPr>
                        <a:t>68800 THANN</a:t>
                      </a:r>
                      <a:endParaRPr lang="fr-FR" sz="1100" dirty="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2877" marR="62877"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428782246"/>
                  </a:ext>
                </a:extLst>
              </a:tr>
              <a:tr h="164471">
                <a:tc>
                  <a:txBody>
                    <a:bodyPr/>
                    <a:lstStyle/>
                    <a:p>
                      <a:pPr algn="l">
                        <a:lnSpc>
                          <a:spcPct val="107000"/>
                        </a:lnSpc>
                        <a:spcAft>
                          <a:spcPts val="0"/>
                        </a:spcAft>
                      </a:pPr>
                      <a:r>
                        <a:rPr lang="fr-FR" sz="1100" dirty="0">
                          <a:solidFill>
                            <a:sysClr val="windowText" lastClr="000000"/>
                          </a:solidFill>
                          <a:effectLst/>
                        </a:rPr>
                        <a:t> </a:t>
                      </a:r>
                      <a:endParaRPr lang="fr-FR" sz="1100" dirty="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2877" marR="62877"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a:lnSpc>
                          <a:spcPct val="107000"/>
                        </a:lnSpc>
                        <a:spcAft>
                          <a:spcPts val="0"/>
                        </a:spcAft>
                      </a:pPr>
                      <a:r>
                        <a:rPr lang="fr-FR" sz="1100" dirty="0">
                          <a:solidFill>
                            <a:sysClr val="windowText" lastClr="000000"/>
                          </a:solidFill>
                          <a:effectLst/>
                        </a:rPr>
                        <a:t> </a:t>
                      </a:r>
                      <a:endParaRPr lang="fr-FR" sz="1100" dirty="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2877" marR="62877"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20149416"/>
                  </a:ext>
                </a:extLst>
              </a:tr>
              <a:tr h="164471">
                <a:tc>
                  <a:txBody>
                    <a:bodyPr/>
                    <a:lstStyle/>
                    <a:p>
                      <a:pPr algn="l">
                        <a:lnSpc>
                          <a:spcPct val="107000"/>
                        </a:lnSpc>
                        <a:spcAft>
                          <a:spcPts val="0"/>
                        </a:spcAft>
                      </a:pPr>
                      <a:r>
                        <a:rPr lang="fr-FR" sz="1100" dirty="0">
                          <a:solidFill>
                            <a:sysClr val="windowText" lastClr="000000"/>
                          </a:solidFill>
                          <a:effectLst/>
                        </a:rPr>
                        <a:t>Accueil téléphonique :</a:t>
                      </a:r>
                      <a:endParaRPr lang="fr-FR" sz="1100" dirty="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2877" marR="62877"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a:lnSpc>
                          <a:spcPct val="107000"/>
                        </a:lnSpc>
                        <a:spcAft>
                          <a:spcPts val="0"/>
                        </a:spcAft>
                      </a:pPr>
                      <a:r>
                        <a:rPr lang="fr-FR" sz="1100" dirty="0">
                          <a:solidFill>
                            <a:sysClr val="windowText" lastClr="000000"/>
                          </a:solidFill>
                          <a:effectLst/>
                        </a:rPr>
                        <a:t>03 89 37 71 08 </a:t>
                      </a:r>
                      <a:endParaRPr lang="fr-FR" sz="1100" dirty="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2877" marR="62877"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930135997"/>
                  </a:ext>
                </a:extLst>
              </a:tr>
              <a:tr h="164471">
                <a:tc>
                  <a:txBody>
                    <a:bodyPr/>
                    <a:lstStyle/>
                    <a:p>
                      <a:pPr algn="l">
                        <a:lnSpc>
                          <a:spcPct val="107000"/>
                        </a:lnSpc>
                        <a:spcAft>
                          <a:spcPts val="0"/>
                        </a:spcAft>
                      </a:pPr>
                      <a:r>
                        <a:rPr lang="fr-FR" sz="1100" dirty="0">
                          <a:solidFill>
                            <a:sysClr val="windowText" lastClr="000000"/>
                          </a:solidFill>
                          <a:effectLst/>
                        </a:rPr>
                        <a:t> </a:t>
                      </a:r>
                      <a:endParaRPr lang="fr-FR" sz="1100" dirty="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2877" marR="62877"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a:lnSpc>
                          <a:spcPct val="107000"/>
                        </a:lnSpc>
                        <a:spcAft>
                          <a:spcPts val="0"/>
                        </a:spcAft>
                      </a:pPr>
                      <a:endParaRPr lang="fr-FR" sz="1100" dirty="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2877" marR="62877"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210349317"/>
                  </a:ext>
                </a:extLst>
              </a:tr>
              <a:tr h="164471">
                <a:tc>
                  <a:txBody>
                    <a:bodyPr/>
                    <a:lstStyle/>
                    <a:p>
                      <a:pPr algn="l">
                        <a:lnSpc>
                          <a:spcPct val="107000"/>
                        </a:lnSpc>
                        <a:spcAft>
                          <a:spcPts val="0"/>
                        </a:spcAft>
                      </a:pPr>
                      <a:r>
                        <a:rPr lang="fr-FR" sz="1100" dirty="0">
                          <a:solidFill>
                            <a:sysClr val="windowText" lastClr="000000"/>
                          </a:solidFill>
                          <a:effectLst/>
                        </a:rPr>
                        <a:t> </a:t>
                      </a:r>
                      <a:endParaRPr lang="fr-FR" sz="1100" dirty="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2877" marR="62877"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a:lnSpc>
                          <a:spcPct val="107000"/>
                        </a:lnSpc>
                        <a:spcAft>
                          <a:spcPts val="0"/>
                        </a:spcAft>
                      </a:pPr>
                      <a:r>
                        <a:rPr lang="fr-FR" sz="1100" dirty="0">
                          <a:solidFill>
                            <a:sysClr val="windowText" lastClr="000000"/>
                          </a:solidFill>
                          <a:effectLst/>
                        </a:rPr>
                        <a:t> </a:t>
                      </a:r>
                      <a:endParaRPr lang="fr-FR" sz="1100" dirty="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2877" marR="62877"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743159414"/>
                  </a:ext>
                </a:extLst>
              </a:tr>
              <a:tr h="164471">
                <a:tc>
                  <a:txBody>
                    <a:bodyPr/>
                    <a:lstStyle/>
                    <a:p>
                      <a:pPr algn="l">
                        <a:lnSpc>
                          <a:spcPct val="107000"/>
                        </a:lnSpc>
                        <a:spcAft>
                          <a:spcPts val="0"/>
                        </a:spcAft>
                      </a:pPr>
                      <a:r>
                        <a:rPr lang="fr-FR" sz="1100" dirty="0">
                          <a:solidFill>
                            <a:sysClr val="windowText" lastClr="000000"/>
                          </a:solidFill>
                          <a:effectLst/>
                        </a:rPr>
                        <a:t>Email secrétariat :</a:t>
                      </a:r>
                      <a:endParaRPr lang="fr-FR" sz="1100" dirty="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2877" marR="62877"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a:lnSpc>
                          <a:spcPct val="107000"/>
                        </a:lnSpc>
                        <a:spcAft>
                          <a:spcPts val="0"/>
                        </a:spcAft>
                      </a:pPr>
                      <a:r>
                        <a:rPr lang="fr-FR" sz="1100" dirty="0">
                          <a:solidFill>
                            <a:sysClr val="windowText" lastClr="000000"/>
                          </a:solidFill>
                          <a:effectLst/>
                        </a:rPr>
                        <a:t>secr-douleur@ghrmsa.fr</a:t>
                      </a:r>
                      <a:endParaRPr lang="fr-FR" sz="1100" dirty="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2877" marR="62877"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324744178"/>
                  </a:ext>
                </a:extLst>
              </a:tr>
              <a:tr h="164471">
                <a:tc>
                  <a:txBody>
                    <a:bodyPr/>
                    <a:lstStyle/>
                    <a:p>
                      <a:pPr algn="l">
                        <a:lnSpc>
                          <a:spcPct val="107000"/>
                        </a:lnSpc>
                        <a:spcAft>
                          <a:spcPts val="0"/>
                        </a:spcAft>
                      </a:pPr>
                      <a:r>
                        <a:rPr lang="fr-FR" sz="1100" dirty="0">
                          <a:solidFill>
                            <a:sysClr val="windowText" lastClr="000000"/>
                          </a:solidFill>
                          <a:effectLst/>
                        </a:rPr>
                        <a:t> </a:t>
                      </a:r>
                      <a:endParaRPr lang="fr-FR" sz="1100" dirty="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2877" marR="62877"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a:lnSpc>
                          <a:spcPct val="107000"/>
                        </a:lnSpc>
                        <a:spcAft>
                          <a:spcPts val="0"/>
                        </a:spcAft>
                      </a:pPr>
                      <a:r>
                        <a:rPr lang="fr-FR" sz="1100" dirty="0">
                          <a:solidFill>
                            <a:sysClr val="windowText" lastClr="000000"/>
                          </a:solidFill>
                          <a:effectLst/>
                        </a:rPr>
                        <a:t> </a:t>
                      </a:r>
                      <a:endParaRPr lang="fr-FR" sz="1100" dirty="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2877" marR="62877"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486972702"/>
                  </a:ext>
                </a:extLst>
              </a:tr>
              <a:tr h="193871">
                <a:tc>
                  <a:txBody>
                    <a:bodyPr/>
                    <a:lstStyle/>
                    <a:p>
                      <a:pPr algn="l">
                        <a:lnSpc>
                          <a:spcPct val="107000"/>
                        </a:lnSpc>
                        <a:spcAft>
                          <a:spcPts val="0"/>
                        </a:spcAft>
                      </a:pPr>
                      <a:endParaRPr lang="fr-FR" sz="1100" dirty="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2877" marR="62877"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a:lnSpc>
                          <a:spcPct val="107000"/>
                        </a:lnSpc>
                        <a:spcAft>
                          <a:spcPts val="0"/>
                        </a:spcAft>
                      </a:pPr>
                      <a:r>
                        <a:rPr lang="fr-FR" sz="1100" dirty="0">
                          <a:solidFill>
                            <a:sysClr val="windowText" lastClr="000000"/>
                          </a:solidFill>
                          <a:effectLst/>
                        </a:rPr>
                        <a:t> </a:t>
                      </a:r>
                      <a:endParaRPr lang="fr-FR" sz="1100" dirty="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2877" marR="62877"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289658324"/>
                  </a:ext>
                </a:extLst>
              </a:tr>
            </a:tbl>
          </a:graphicData>
        </a:graphic>
      </p:graphicFrame>
      <p:pic>
        <p:nvPicPr>
          <p:cNvPr id="12" name="Image 11">
            <a:extLst>
              <a:ext uri="{FF2B5EF4-FFF2-40B4-BE49-F238E27FC236}">
                <a16:creationId xmlns:a16="http://schemas.microsoft.com/office/drawing/2014/main" id="{BC0A0850-807D-3596-DC7A-24580AA4B02E}"/>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836409" y="1033463"/>
            <a:ext cx="4328535" cy="2023941"/>
          </a:xfrm>
          <a:prstGeom prst="rect">
            <a:avLst/>
          </a:prstGeom>
        </p:spPr>
      </p:pic>
      <p:pic>
        <p:nvPicPr>
          <p:cNvPr id="13" name="Image 12" descr="Une image contenant capture d’écran, conception&#10;&#10;Description générée automatiquement">
            <a:extLst>
              <a:ext uri="{FF2B5EF4-FFF2-40B4-BE49-F238E27FC236}">
                <a16:creationId xmlns:a16="http://schemas.microsoft.com/office/drawing/2014/main" id="{935E2131-4B55-92F7-E1B5-1AFEEB7E06A4}"/>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6836410" y="3162530"/>
            <a:ext cx="4328535" cy="1589786"/>
          </a:xfrm>
          <a:prstGeom prst="rect">
            <a:avLst/>
          </a:prstGeom>
        </p:spPr>
      </p:pic>
      <p:pic>
        <p:nvPicPr>
          <p:cNvPr id="14" name="Image 13" descr="Une image contenant capture d’écran, rouge, Rectangle, conception&#10;&#10;Description générée automatiquement">
            <a:extLst>
              <a:ext uri="{FF2B5EF4-FFF2-40B4-BE49-F238E27FC236}">
                <a16:creationId xmlns:a16="http://schemas.microsoft.com/office/drawing/2014/main" id="{F3ACE56C-BA61-7156-4A11-47BB9218B72A}"/>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6836408" y="4870426"/>
            <a:ext cx="4328535" cy="457756"/>
          </a:xfrm>
          <a:prstGeom prst="rect">
            <a:avLst/>
          </a:prstGeom>
        </p:spPr>
      </p:pic>
      <p:graphicFrame>
        <p:nvGraphicFramePr>
          <p:cNvPr id="15" name="Tableau 14">
            <a:extLst>
              <a:ext uri="{FF2B5EF4-FFF2-40B4-BE49-F238E27FC236}">
                <a16:creationId xmlns:a16="http://schemas.microsoft.com/office/drawing/2014/main" id="{B014234F-1687-0D14-3B8F-C162302AFF38}"/>
              </a:ext>
            </a:extLst>
          </p:cNvPr>
          <p:cNvGraphicFramePr>
            <a:graphicFrameLocks noGrp="1"/>
          </p:cNvGraphicFramePr>
          <p:nvPr>
            <p:extLst>
              <p:ext uri="{D42A27DB-BD31-4B8C-83A1-F6EECF244321}">
                <p14:modId xmlns:p14="http://schemas.microsoft.com/office/powerpoint/2010/main" val="921890064"/>
              </p:ext>
            </p:extLst>
          </p:nvPr>
        </p:nvGraphicFramePr>
        <p:xfrm>
          <a:off x="6928338" y="816076"/>
          <a:ext cx="4236605" cy="4847980"/>
        </p:xfrm>
        <a:graphic>
          <a:graphicData uri="http://schemas.openxmlformats.org/drawingml/2006/table">
            <a:tbl>
              <a:tblPr firstRow="1" firstCol="1" bandRow="1">
                <a:tableStyleId>{5C22544A-7EE6-4342-B048-85BDC9FD1C3A}</a:tableStyleId>
              </a:tblPr>
              <a:tblGrid>
                <a:gridCol w="1420712">
                  <a:extLst>
                    <a:ext uri="{9D8B030D-6E8A-4147-A177-3AD203B41FA5}">
                      <a16:colId xmlns:a16="http://schemas.microsoft.com/office/drawing/2014/main" val="970256776"/>
                    </a:ext>
                  </a:extLst>
                </a:gridCol>
                <a:gridCol w="90100">
                  <a:extLst>
                    <a:ext uri="{9D8B030D-6E8A-4147-A177-3AD203B41FA5}">
                      <a16:colId xmlns:a16="http://schemas.microsoft.com/office/drawing/2014/main" val="4012095683"/>
                    </a:ext>
                  </a:extLst>
                </a:gridCol>
                <a:gridCol w="2725793">
                  <a:extLst>
                    <a:ext uri="{9D8B030D-6E8A-4147-A177-3AD203B41FA5}">
                      <a16:colId xmlns:a16="http://schemas.microsoft.com/office/drawing/2014/main" val="765973923"/>
                    </a:ext>
                  </a:extLst>
                </a:gridCol>
              </a:tblGrid>
              <a:tr h="216999">
                <a:tc gridSpan="3">
                  <a:txBody>
                    <a:bodyPr/>
                    <a:lstStyle/>
                    <a:p>
                      <a:pPr algn="l">
                        <a:lnSpc>
                          <a:spcPct val="107000"/>
                        </a:lnSpc>
                        <a:spcAft>
                          <a:spcPts val="0"/>
                        </a:spcAft>
                      </a:pPr>
                      <a:r>
                        <a:rPr lang="fr-FR" sz="1400" dirty="0">
                          <a:solidFill>
                            <a:sysClr val="windowText" lastClr="000000"/>
                          </a:solidFill>
                          <a:effectLst/>
                        </a:rPr>
                        <a:t>Ressources interventionnelles disponibles</a:t>
                      </a:r>
                      <a:endParaRPr lang="fr-FR" sz="1400" dirty="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4502" marR="54502" marT="0" marB="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hMerge="1">
                  <a:txBody>
                    <a:bodyPr/>
                    <a:lstStyle/>
                    <a:p>
                      <a:endParaRPr lang="fr-FR"/>
                    </a:p>
                  </a:txBody>
                  <a:tcPr/>
                </a:tc>
                <a:tc hMerge="1">
                  <a:txBody>
                    <a:bodyPr/>
                    <a:lstStyle/>
                    <a:p>
                      <a:endParaRPr lang="fr-FR"/>
                    </a:p>
                  </a:txBody>
                  <a:tcPr/>
                </a:tc>
                <a:extLst>
                  <a:ext uri="{0D108BD9-81ED-4DB2-BD59-A6C34878D82A}">
                    <a16:rowId xmlns:a16="http://schemas.microsoft.com/office/drawing/2014/main" val="3720993350"/>
                  </a:ext>
                </a:extLst>
              </a:tr>
              <a:tr h="142564">
                <a:tc>
                  <a:txBody>
                    <a:bodyPr/>
                    <a:lstStyle/>
                    <a:p>
                      <a:pPr algn="l">
                        <a:lnSpc>
                          <a:spcPct val="107000"/>
                        </a:lnSpc>
                        <a:spcAft>
                          <a:spcPts val="0"/>
                        </a:spcAft>
                      </a:pPr>
                      <a:r>
                        <a:rPr lang="fr-FR" sz="1100" dirty="0">
                          <a:solidFill>
                            <a:sysClr val="windowText" lastClr="000000"/>
                          </a:solidFill>
                          <a:effectLst/>
                        </a:rPr>
                        <a:t>Anesthésie :</a:t>
                      </a:r>
                      <a:endParaRPr lang="fr-FR" sz="1100" dirty="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4502" marR="54502" marT="0" marB="0">
                    <a:lnL w="12700" cmpd="sng">
                      <a:noFill/>
                    </a:lnL>
                    <a:lnR w="12700" cmpd="sng">
                      <a:noFill/>
                    </a:lnR>
                    <a:lnT w="38100" cmpd="sng">
                      <a:noFill/>
                    </a:lnT>
                    <a:lnB w="12700" cmpd="sng">
                      <a:noFill/>
                    </a:lnB>
                    <a:lnTlToBr w="12700" cmpd="sng">
                      <a:noFill/>
                      <a:prstDash val="solid"/>
                    </a:lnTlToBr>
                    <a:lnBlToTr w="12700" cmpd="sng">
                      <a:noFill/>
                      <a:prstDash val="solid"/>
                    </a:lnBlToTr>
                    <a:noFill/>
                  </a:tcPr>
                </a:tc>
                <a:tc gridSpan="2">
                  <a:txBody>
                    <a:bodyPr/>
                    <a:lstStyle/>
                    <a:p>
                      <a:pPr lvl="0" algn="l">
                        <a:lnSpc>
                          <a:spcPct val="107000"/>
                        </a:lnSpc>
                        <a:spcAft>
                          <a:spcPts val="0"/>
                        </a:spcAft>
                        <a:buNone/>
                      </a:pPr>
                      <a:r>
                        <a:rPr lang="fr-FR" sz="1100" dirty="0">
                          <a:solidFill>
                            <a:sysClr val="windowText" lastClr="000000"/>
                          </a:solidFill>
                          <a:effectLst/>
                        </a:rPr>
                        <a:t>Intra établissement</a:t>
                      </a:r>
                      <a:endParaRPr lang="fr-FR" dirty="0"/>
                    </a:p>
                  </a:txBody>
                  <a:tcPr marL="54502" marR="54502" marT="0" marB="0">
                    <a:lnL w="12700" cmpd="sng">
                      <a:noFill/>
                    </a:lnL>
                    <a:lnR w="12700" cmpd="sng">
                      <a:noFill/>
                    </a:lnR>
                    <a:lnT w="38100" cmpd="sng">
                      <a:noFill/>
                    </a:lnT>
                    <a:lnB w="12700" cmpd="sng">
                      <a:noFill/>
                    </a:lnB>
                    <a:lnTlToBr w="12700" cmpd="sng">
                      <a:noFill/>
                      <a:prstDash val="solid"/>
                    </a:lnTlToBr>
                    <a:lnBlToTr w="12700" cmpd="sng">
                      <a:noFill/>
                      <a:prstDash val="solid"/>
                    </a:lnBlToTr>
                    <a:noFill/>
                  </a:tcPr>
                </a:tc>
                <a:tc hMerge="1">
                  <a:txBody>
                    <a:bodyPr/>
                    <a:lstStyle/>
                    <a:p>
                      <a:endParaRPr lang="fr-FR"/>
                    </a:p>
                  </a:txBody>
                  <a:tcPr/>
                </a:tc>
                <a:extLst>
                  <a:ext uri="{0D108BD9-81ED-4DB2-BD59-A6C34878D82A}">
                    <a16:rowId xmlns:a16="http://schemas.microsoft.com/office/drawing/2014/main" val="1838210331"/>
                  </a:ext>
                </a:extLst>
              </a:tr>
              <a:tr h="142564">
                <a:tc gridSpan="3">
                  <a:txBody>
                    <a:bodyPr/>
                    <a:lstStyle/>
                    <a:p>
                      <a:pPr algn="l">
                        <a:lnSpc>
                          <a:spcPct val="107000"/>
                        </a:lnSpc>
                        <a:spcAft>
                          <a:spcPts val="0"/>
                        </a:spcAft>
                      </a:pPr>
                      <a:r>
                        <a:rPr lang="fr-FR" sz="1100" dirty="0">
                          <a:solidFill>
                            <a:sysClr val="windowText" lastClr="000000"/>
                          </a:solidFill>
                          <a:effectLst/>
                        </a:rPr>
                        <a:t>Pour les blocs nerveux périphériques</a:t>
                      </a:r>
                      <a:endParaRPr lang="fr-FR" sz="1100" dirty="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4502" marR="54502"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hMerge="1">
                  <a:txBody>
                    <a:bodyPr/>
                    <a:lstStyle/>
                    <a:p>
                      <a:endParaRPr lang="fr-FR"/>
                    </a:p>
                  </a:txBody>
                  <a:tcPr/>
                </a:tc>
                <a:tc hMerge="1">
                  <a:txBody>
                    <a:bodyPr/>
                    <a:lstStyle/>
                    <a:p>
                      <a:endParaRPr lang="fr-FR"/>
                    </a:p>
                  </a:txBody>
                  <a:tcPr/>
                </a:tc>
                <a:extLst>
                  <a:ext uri="{0D108BD9-81ED-4DB2-BD59-A6C34878D82A}">
                    <a16:rowId xmlns:a16="http://schemas.microsoft.com/office/drawing/2014/main" val="3333731504"/>
                  </a:ext>
                </a:extLst>
              </a:tr>
              <a:tr h="296883">
                <a:tc>
                  <a:txBody>
                    <a:bodyPr/>
                    <a:lstStyle/>
                    <a:p>
                      <a:pPr algn="l">
                        <a:lnSpc>
                          <a:spcPct val="107000"/>
                        </a:lnSpc>
                        <a:spcAft>
                          <a:spcPts val="0"/>
                        </a:spcAft>
                      </a:pPr>
                      <a:endParaRPr lang="fr-FR" sz="1100" dirty="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4502" marR="54502"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gridSpan="2">
                  <a:txBody>
                    <a:bodyPr/>
                    <a:lstStyle/>
                    <a:p>
                      <a:pPr algn="l">
                        <a:lnSpc>
                          <a:spcPct val="107000"/>
                        </a:lnSpc>
                        <a:spcAft>
                          <a:spcPts val="0"/>
                        </a:spcAft>
                      </a:pPr>
                      <a:r>
                        <a:rPr lang="fr-FR" sz="1100" dirty="0">
                          <a:solidFill>
                            <a:sysClr val="windowText" lastClr="000000"/>
                          </a:solidFill>
                          <a:effectLst/>
                        </a:rPr>
                        <a:t>Injections itératives</a:t>
                      </a:r>
                    </a:p>
                  </a:txBody>
                  <a:tcPr marL="54502" marR="54502"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hMerge="1">
                  <a:txBody>
                    <a:bodyPr/>
                    <a:lstStyle/>
                    <a:p>
                      <a:endParaRPr lang="fr-FR"/>
                    </a:p>
                  </a:txBody>
                  <a:tcPr/>
                </a:tc>
                <a:extLst>
                  <a:ext uri="{0D108BD9-81ED-4DB2-BD59-A6C34878D82A}">
                    <a16:rowId xmlns:a16="http://schemas.microsoft.com/office/drawing/2014/main" val="1595574779"/>
                  </a:ext>
                </a:extLst>
              </a:tr>
              <a:tr h="142564">
                <a:tc>
                  <a:txBody>
                    <a:bodyPr/>
                    <a:lstStyle/>
                    <a:p>
                      <a:pPr algn="l">
                        <a:lnSpc>
                          <a:spcPct val="107000"/>
                        </a:lnSpc>
                        <a:spcAft>
                          <a:spcPts val="0"/>
                        </a:spcAft>
                      </a:pPr>
                      <a:endParaRPr lang="fr-FR" sz="1100" dirty="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4502" marR="54502"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gridSpan="2">
                  <a:txBody>
                    <a:bodyPr/>
                    <a:lstStyle/>
                    <a:p>
                      <a:pPr algn="l">
                        <a:lnSpc>
                          <a:spcPct val="107000"/>
                        </a:lnSpc>
                        <a:spcAft>
                          <a:spcPts val="0"/>
                        </a:spcAft>
                      </a:pPr>
                      <a:r>
                        <a:rPr lang="fr-FR" sz="1100" dirty="0">
                          <a:solidFill>
                            <a:sysClr val="windowText" lastClr="000000"/>
                          </a:solidFill>
                          <a:effectLst/>
                        </a:rPr>
                        <a:t> </a:t>
                      </a:r>
                      <a:endParaRPr lang="fr-FR" sz="1100" dirty="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4502" marR="54502"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hMerge="1">
                  <a:txBody>
                    <a:bodyPr/>
                    <a:lstStyle/>
                    <a:p>
                      <a:endParaRPr lang="fr-FR"/>
                    </a:p>
                  </a:txBody>
                  <a:tcPr/>
                </a:tc>
                <a:extLst>
                  <a:ext uri="{0D108BD9-81ED-4DB2-BD59-A6C34878D82A}">
                    <a16:rowId xmlns:a16="http://schemas.microsoft.com/office/drawing/2014/main" val="1932000985"/>
                  </a:ext>
                </a:extLst>
              </a:tr>
              <a:tr h="142564">
                <a:tc gridSpan="3">
                  <a:txBody>
                    <a:bodyPr/>
                    <a:lstStyle/>
                    <a:p>
                      <a:pPr algn="l">
                        <a:lnSpc>
                          <a:spcPct val="107000"/>
                        </a:lnSpc>
                        <a:spcAft>
                          <a:spcPts val="0"/>
                        </a:spcAft>
                      </a:pPr>
                      <a:r>
                        <a:rPr lang="fr-FR" sz="1100" dirty="0">
                          <a:solidFill>
                            <a:sysClr val="windowText" lastClr="000000"/>
                          </a:solidFill>
                          <a:effectLst/>
                        </a:rPr>
                        <a:t>Pour l’analgésie périmédullaire</a:t>
                      </a:r>
                      <a:endParaRPr lang="fr-FR" sz="1100" dirty="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4502" marR="54502"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hMerge="1">
                  <a:txBody>
                    <a:bodyPr/>
                    <a:lstStyle/>
                    <a:p>
                      <a:endParaRPr lang="fr-FR"/>
                    </a:p>
                  </a:txBody>
                  <a:tcPr/>
                </a:tc>
                <a:tc hMerge="1">
                  <a:txBody>
                    <a:bodyPr/>
                    <a:lstStyle/>
                    <a:p>
                      <a:endParaRPr lang="fr-FR"/>
                    </a:p>
                  </a:txBody>
                  <a:tcPr/>
                </a:tc>
                <a:extLst>
                  <a:ext uri="{0D108BD9-81ED-4DB2-BD59-A6C34878D82A}">
                    <a16:rowId xmlns:a16="http://schemas.microsoft.com/office/drawing/2014/main" val="3389767837"/>
                  </a:ext>
                </a:extLst>
              </a:tr>
              <a:tr h="227610">
                <a:tc>
                  <a:txBody>
                    <a:bodyPr/>
                    <a:lstStyle/>
                    <a:p>
                      <a:pPr algn="l">
                        <a:lnSpc>
                          <a:spcPct val="107000"/>
                        </a:lnSpc>
                        <a:spcAft>
                          <a:spcPts val="0"/>
                        </a:spcAft>
                      </a:pPr>
                      <a:endParaRPr lang="fr-FR" sz="1100" dirty="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4502" marR="54502"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gridSpan="2">
                  <a:txBody>
                    <a:bodyPr/>
                    <a:lstStyle/>
                    <a:p>
                      <a:pPr algn="l">
                        <a:lnSpc>
                          <a:spcPct val="107000"/>
                        </a:lnSpc>
                        <a:spcAft>
                          <a:spcPts val="0"/>
                        </a:spcAft>
                      </a:pPr>
                      <a:r>
                        <a:rPr lang="fr-FR" sz="1100" dirty="0">
                          <a:solidFill>
                            <a:sysClr val="windowText" lastClr="000000"/>
                          </a:solidFill>
                          <a:effectLst/>
                        </a:rPr>
                        <a:t>Non</a:t>
                      </a:r>
                    </a:p>
                  </a:txBody>
                  <a:tcPr marL="54502" marR="54502"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hMerge="1">
                  <a:txBody>
                    <a:bodyPr/>
                    <a:lstStyle/>
                    <a:p>
                      <a:endParaRPr lang="fr-FR"/>
                    </a:p>
                  </a:txBody>
                  <a:tcPr/>
                </a:tc>
                <a:extLst>
                  <a:ext uri="{0D108BD9-81ED-4DB2-BD59-A6C34878D82A}">
                    <a16:rowId xmlns:a16="http://schemas.microsoft.com/office/drawing/2014/main" val="1440542034"/>
                  </a:ext>
                </a:extLst>
              </a:tr>
              <a:tr h="142564">
                <a:tc>
                  <a:txBody>
                    <a:bodyPr/>
                    <a:lstStyle/>
                    <a:p>
                      <a:pPr algn="l">
                        <a:lnSpc>
                          <a:spcPct val="107000"/>
                        </a:lnSpc>
                        <a:spcAft>
                          <a:spcPts val="0"/>
                        </a:spcAft>
                      </a:pPr>
                      <a:endParaRPr lang="fr-FR" sz="1100" dirty="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4502" marR="54502"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gridSpan="2">
                  <a:txBody>
                    <a:bodyPr/>
                    <a:lstStyle/>
                    <a:p>
                      <a:pPr algn="l">
                        <a:lnSpc>
                          <a:spcPct val="107000"/>
                        </a:lnSpc>
                        <a:spcAft>
                          <a:spcPts val="0"/>
                        </a:spcAft>
                      </a:pPr>
                      <a:endParaRPr lang="fr-FR" sz="1100" dirty="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4502" marR="54502"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hMerge="1">
                  <a:txBody>
                    <a:bodyPr/>
                    <a:lstStyle/>
                    <a:p>
                      <a:endParaRPr lang="fr-FR"/>
                    </a:p>
                  </a:txBody>
                  <a:tcPr/>
                </a:tc>
                <a:extLst>
                  <a:ext uri="{0D108BD9-81ED-4DB2-BD59-A6C34878D82A}">
                    <a16:rowId xmlns:a16="http://schemas.microsoft.com/office/drawing/2014/main" val="3411203135"/>
                  </a:ext>
                </a:extLst>
              </a:tr>
              <a:tr h="285126">
                <a:tc gridSpan="3">
                  <a:txBody>
                    <a:bodyPr/>
                    <a:lstStyle/>
                    <a:p>
                      <a:pPr algn="l">
                        <a:lnSpc>
                          <a:spcPct val="107000"/>
                        </a:lnSpc>
                        <a:spcAft>
                          <a:spcPts val="0"/>
                        </a:spcAft>
                      </a:pPr>
                      <a:r>
                        <a:rPr lang="fr-FR" sz="1100" dirty="0">
                          <a:solidFill>
                            <a:sysClr val="windowText" lastClr="000000"/>
                          </a:solidFill>
                          <a:effectLst/>
                        </a:rPr>
                        <a:t>Suivi et gestion des dispositifs à demeure (cathéter périnerveux ou péridural, pompe intrathécale)</a:t>
                      </a:r>
                      <a:endParaRPr lang="fr-FR" sz="1100" dirty="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4502" marR="54502"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hMerge="1">
                  <a:txBody>
                    <a:bodyPr/>
                    <a:lstStyle/>
                    <a:p>
                      <a:endParaRPr lang="fr-FR"/>
                    </a:p>
                  </a:txBody>
                  <a:tcPr/>
                </a:tc>
                <a:tc hMerge="1">
                  <a:txBody>
                    <a:bodyPr/>
                    <a:lstStyle/>
                    <a:p>
                      <a:endParaRPr lang="fr-FR"/>
                    </a:p>
                  </a:txBody>
                  <a:tcPr/>
                </a:tc>
                <a:extLst>
                  <a:ext uri="{0D108BD9-81ED-4DB2-BD59-A6C34878D82A}">
                    <a16:rowId xmlns:a16="http://schemas.microsoft.com/office/drawing/2014/main" val="1527326381"/>
                  </a:ext>
                </a:extLst>
              </a:tr>
              <a:tr h="142564">
                <a:tc gridSpan="2">
                  <a:txBody>
                    <a:bodyPr/>
                    <a:lstStyle/>
                    <a:p>
                      <a:pPr algn="l">
                        <a:lnSpc>
                          <a:spcPct val="107000"/>
                        </a:lnSpc>
                        <a:spcAft>
                          <a:spcPts val="0"/>
                        </a:spcAft>
                      </a:pPr>
                      <a:endParaRPr lang="fr-FR" sz="1100" dirty="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4502" marR="54502"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hMerge="1">
                  <a:txBody>
                    <a:bodyPr/>
                    <a:lstStyle/>
                    <a:p>
                      <a:pPr algn="l">
                        <a:lnSpc>
                          <a:spcPct val="107000"/>
                        </a:lnSpc>
                        <a:spcAft>
                          <a:spcPts val="0"/>
                        </a:spcAft>
                      </a:pPr>
                      <a:endParaRPr lang="fr-FR" sz="1100" dirty="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4502" marR="54502"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a:lnSpc>
                          <a:spcPct val="107000"/>
                        </a:lnSpc>
                        <a:spcAft>
                          <a:spcPts val="0"/>
                        </a:spcAft>
                      </a:pPr>
                      <a:r>
                        <a:rPr lang="fr-FR" sz="1100" dirty="0">
                          <a:solidFill>
                            <a:sysClr val="windowText" lastClr="000000"/>
                          </a:solidFill>
                          <a:effectLst/>
                        </a:rPr>
                        <a:t>Non, réalisé à l'Hôpital Pasteur Colmar</a:t>
                      </a:r>
                      <a:endParaRPr lang="fr-FR" sz="1100" dirty="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4502" marR="54502"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394645536"/>
                  </a:ext>
                </a:extLst>
              </a:tr>
              <a:tr h="306779">
                <a:tc gridSpan="2">
                  <a:txBody>
                    <a:bodyPr/>
                    <a:lstStyle/>
                    <a:p>
                      <a:pPr algn="l">
                        <a:lnSpc>
                          <a:spcPct val="107000"/>
                        </a:lnSpc>
                        <a:spcAft>
                          <a:spcPts val="0"/>
                        </a:spcAft>
                      </a:pPr>
                      <a:endParaRPr lang="fr-FR" sz="1100" dirty="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4502" marR="54502"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hMerge="1">
                  <a:txBody>
                    <a:bodyPr/>
                    <a:lstStyle/>
                    <a:p>
                      <a:pPr algn="l">
                        <a:lnSpc>
                          <a:spcPct val="107000"/>
                        </a:lnSpc>
                        <a:spcAft>
                          <a:spcPts val="0"/>
                        </a:spcAft>
                      </a:pPr>
                      <a:endParaRPr lang="fr-FR" sz="110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4502" marR="54502"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a:lnSpc>
                          <a:spcPct val="107000"/>
                        </a:lnSpc>
                        <a:spcAft>
                          <a:spcPts val="0"/>
                        </a:spcAft>
                      </a:pPr>
                      <a:r>
                        <a:rPr lang="fr-FR" sz="1100" dirty="0">
                          <a:solidFill>
                            <a:sysClr val="windowText" lastClr="000000"/>
                          </a:solidFill>
                          <a:effectLst/>
                        </a:rPr>
                        <a:t> </a:t>
                      </a:r>
                      <a:endParaRPr lang="fr-FR" sz="1100" dirty="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4502" marR="54502"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818790154"/>
                  </a:ext>
                </a:extLst>
              </a:tr>
              <a:tr h="285126">
                <a:tc gridSpan="2">
                  <a:txBody>
                    <a:bodyPr/>
                    <a:lstStyle/>
                    <a:p>
                      <a:pPr algn="l">
                        <a:lnSpc>
                          <a:spcPct val="107000"/>
                        </a:lnSpc>
                        <a:spcAft>
                          <a:spcPts val="0"/>
                        </a:spcAft>
                      </a:pPr>
                      <a:r>
                        <a:rPr lang="fr-FR" sz="1100" dirty="0">
                          <a:solidFill>
                            <a:sysClr val="windowText" lastClr="000000"/>
                          </a:solidFill>
                          <a:effectLst/>
                        </a:rPr>
                        <a:t>Radiologie interventionnelle :</a:t>
                      </a:r>
                      <a:endParaRPr lang="fr-FR" sz="1100" dirty="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4502" marR="54502"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hMerge="1">
                  <a:txBody>
                    <a:bodyPr/>
                    <a:lstStyle/>
                    <a:p>
                      <a:pPr lvl="0" algn="l">
                        <a:lnSpc>
                          <a:spcPct val="107000"/>
                        </a:lnSpc>
                        <a:spcAft>
                          <a:spcPts val="0"/>
                        </a:spcAft>
                        <a:buNone/>
                      </a:pPr>
                      <a:endParaRPr lang="fr-FR"/>
                    </a:p>
                  </a:txBody>
                  <a:tcPr marL="54502" marR="54502"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lvl="0" algn="l">
                        <a:lnSpc>
                          <a:spcPct val="107000"/>
                        </a:lnSpc>
                        <a:spcAft>
                          <a:spcPts val="0"/>
                        </a:spcAft>
                        <a:buNone/>
                      </a:pPr>
                      <a:r>
                        <a:rPr lang="fr-FR" sz="1100" dirty="0">
                          <a:solidFill>
                            <a:sysClr val="windowText" lastClr="000000"/>
                          </a:solidFill>
                          <a:effectLst/>
                        </a:rPr>
                        <a:t>Intra établissement</a:t>
                      </a:r>
                      <a:r>
                        <a:rPr lang="fr-FR" sz="1100" baseline="0" dirty="0">
                          <a:solidFill>
                            <a:sysClr val="windowText" lastClr="000000"/>
                          </a:solidFill>
                          <a:effectLst/>
                        </a:rPr>
                        <a:t> et Adressage</a:t>
                      </a:r>
                      <a:endParaRPr lang="fr-FR" dirty="0"/>
                    </a:p>
                  </a:txBody>
                  <a:tcPr marL="54502" marR="54502"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129554732"/>
                  </a:ext>
                </a:extLst>
              </a:tr>
              <a:tr h="997943">
                <a:tc gridSpan="2">
                  <a:txBody>
                    <a:bodyPr/>
                    <a:lstStyle/>
                    <a:p>
                      <a:pPr algn="l">
                        <a:lnSpc>
                          <a:spcPct val="107000"/>
                        </a:lnSpc>
                        <a:spcAft>
                          <a:spcPts val="0"/>
                        </a:spcAft>
                      </a:pPr>
                      <a:endParaRPr lang="fr-FR" sz="1100" dirty="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4502" marR="54502"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hMerge="1">
                  <a:txBody>
                    <a:bodyPr/>
                    <a:lstStyle/>
                    <a:p>
                      <a:pPr algn="l">
                        <a:lnSpc>
                          <a:spcPct val="107000"/>
                        </a:lnSpc>
                        <a:spcAft>
                          <a:spcPts val="0"/>
                        </a:spcAft>
                      </a:pPr>
                      <a:endParaRPr lang="fr-FR" sz="1100" i="1">
                        <a:solidFill>
                          <a:sysClr val="windowText" lastClr="000000"/>
                        </a:solidFill>
                        <a:effectLst/>
                        <a:latin typeface="Calibri"/>
                        <a:ea typeface="Calibri"/>
                        <a:cs typeface="Times New Roman"/>
                      </a:endParaRPr>
                    </a:p>
                  </a:txBody>
                  <a:tcPr marL="54502" marR="54502"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a:lnSpc>
                          <a:spcPct val="107000"/>
                        </a:lnSpc>
                        <a:spcAft>
                          <a:spcPts val="0"/>
                        </a:spcAft>
                      </a:pPr>
                      <a:r>
                        <a:rPr lang="fr-FR" sz="1100" dirty="0">
                          <a:solidFill>
                            <a:sysClr val="windowText" lastClr="000000"/>
                          </a:solidFill>
                          <a:effectLst/>
                        </a:rPr>
                        <a:t>Alcoolisation/phénolisation des plexus sympathique (cœliaque, hypogastrique, impar);</a:t>
                      </a:r>
                    </a:p>
                    <a:p>
                      <a:pPr algn="l">
                        <a:lnSpc>
                          <a:spcPct val="107000"/>
                        </a:lnSpc>
                        <a:spcAft>
                          <a:spcPts val="0"/>
                        </a:spcAft>
                      </a:pPr>
                      <a:r>
                        <a:rPr lang="fr-FR" sz="1100" dirty="0">
                          <a:solidFill>
                            <a:sysClr val="windowText" lastClr="000000"/>
                          </a:solidFill>
                          <a:effectLst/>
                        </a:rPr>
                        <a:t>Embolisation/chimio-embolisation;</a:t>
                      </a:r>
                    </a:p>
                    <a:p>
                      <a:pPr algn="l">
                        <a:lnSpc>
                          <a:spcPct val="107000"/>
                        </a:lnSpc>
                        <a:spcAft>
                          <a:spcPts val="0"/>
                        </a:spcAft>
                      </a:pPr>
                      <a:r>
                        <a:rPr lang="fr-FR" sz="1100" dirty="0">
                          <a:solidFill>
                            <a:sysClr val="windowText" lastClr="000000"/>
                          </a:solidFill>
                          <a:effectLst/>
                        </a:rPr>
                        <a:t>Cimentoplastie </a:t>
                      </a:r>
                      <a:r>
                        <a:rPr lang="fr-FR" sz="1100" i="1" dirty="0">
                          <a:solidFill>
                            <a:sysClr val="windowText" lastClr="000000"/>
                          </a:solidFill>
                          <a:effectLst/>
                        </a:rPr>
                        <a:t>(--&gt; Clinique du Diaconat Roosevelt Mulhouse / Hôpital Pasteur Colmar)</a:t>
                      </a:r>
                      <a:endParaRPr lang="fr-FR" sz="1100" i="1" dirty="0">
                        <a:solidFill>
                          <a:sysClr val="windowText" lastClr="000000"/>
                        </a:solidFill>
                        <a:effectLst/>
                        <a:latin typeface="Calibri"/>
                        <a:ea typeface="Calibri"/>
                        <a:cs typeface="Times New Roman"/>
                      </a:endParaRPr>
                    </a:p>
                  </a:txBody>
                  <a:tcPr marL="54502" marR="54502"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43719471"/>
                  </a:ext>
                </a:extLst>
              </a:tr>
              <a:tr h="142564">
                <a:tc gridSpan="2">
                  <a:txBody>
                    <a:bodyPr/>
                    <a:lstStyle/>
                    <a:p>
                      <a:pPr algn="l">
                        <a:lnSpc>
                          <a:spcPct val="107000"/>
                        </a:lnSpc>
                        <a:spcAft>
                          <a:spcPts val="0"/>
                        </a:spcAft>
                      </a:pPr>
                      <a:endParaRPr lang="fr-FR" sz="1100" dirty="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4502" marR="54502"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hMerge="1">
                  <a:txBody>
                    <a:bodyPr/>
                    <a:lstStyle/>
                    <a:p>
                      <a:pPr algn="l">
                        <a:lnSpc>
                          <a:spcPct val="107000"/>
                        </a:lnSpc>
                        <a:spcAft>
                          <a:spcPts val="0"/>
                        </a:spcAft>
                      </a:pPr>
                      <a:endParaRPr lang="fr-FR" sz="110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4502" marR="54502"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endParaRPr lang="fr-FR" dirty="0"/>
                    </a:p>
                  </a:txBody>
                  <a:tcPr marL="54502" marR="54502"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026139089"/>
                  </a:ext>
                </a:extLst>
              </a:tr>
              <a:tr h="142564">
                <a:tc gridSpan="2">
                  <a:txBody>
                    <a:bodyPr/>
                    <a:lstStyle/>
                    <a:p>
                      <a:pPr algn="l">
                        <a:lnSpc>
                          <a:spcPct val="107000"/>
                        </a:lnSpc>
                        <a:spcAft>
                          <a:spcPts val="0"/>
                        </a:spcAft>
                      </a:pPr>
                      <a:r>
                        <a:rPr lang="fr-FR" sz="1100" dirty="0">
                          <a:solidFill>
                            <a:sysClr val="windowText" lastClr="000000"/>
                          </a:solidFill>
                          <a:effectLst/>
                        </a:rPr>
                        <a:t>Chirurgie :</a:t>
                      </a:r>
                      <a:endParaRPr lang="fr-FR" sz="1100" dirty="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4502" marR="54502"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hMerge="1">
                  <a:txBody>
                    <a:bodyPr/>
                    <a:lstStyle/>
                    <a:p>
                      <a:pPr lvl="0" algn="l">
                        <a:lnSpc>
                          <a:spcPct val="107000"/>
                        </a:lnSpc>
                        <a:spcAft>
                          <a:spcPts val="0"/>
                        </a:spcAft>
                        <a:buNone/>
                      </a:pPr>
                      <a:endParaRPr lang="fr-FR" sz="1100">
                        <a:solidFill>
                          <a:sysClr val="windowText" lastClr="000000"/>
                        </a:solidFill>
                        <a:effectLst/>
                      </a:endParaRPr>
                    </a:p>
                  </a:txBody>
                  <a:tcPr marL="54502" marR="54502"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lvl="0" algn="l">
                        <a:lnSpc>
                          <a:spcPct val="107000"/>
                        </a:lnSpc>
                        <a:spcAft>
                          <a:spcPts val="0"/>
                        </a:spcAft>
                        <a:buNone/>
                      </a:pPr>
                      <a:r>
                        <a:rPr lang="fr-FR" sz="1100" dirty="0">
                          <a:solidFill>
                            <a:sysClr val="windowText" lastClr="000000"/>
                          </a:solidFill>
                          <a:effectLst/>
                        </a:rPr>
                        <a:t>Non</a:t>
                      </a:r>
                    </a:p>
                  </a:txBody>
                  <a:tcPr marL="54502" marR="54502"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1209133"/>
                  </a:ext>
                </a:extLst>
              </a:tr>
              <a:tr h="285126">
                <a:tc gridSpan="2">
                  <a:txBody>
                    <a:bodyPr/>
                    <a:lstStyle/>
                    <a:p>
                      <a:pPr algn="l">
                        <a:lnSpc>
                          <a:spcPct val="107000"/>
                        </a:lnSpc>
                        <a:spcAft>
                          <a:spcPts val="0"/>
                        </a:spcAft>
                      </a:pPr>
                      <a:r>
                        <a:rPr lang="fr-FR" sz="1100" dirty="0">
                          <a:solidFill>
                            <a:sysClr val="windowText" lastClr="000000"/>
                          </a:solidFill>
                          <a:effectLst/>
                        </a:rPr>
                        <a:t> </a:t>
                      </a:r>
                      <a:endParaRPr lang="fr-FR" sz="1100" dirty="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4502" marR="54502"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hMerge="1">
                  <a:txBody>
                    <a:bodyPr/>
                    <a:lstStyle/>
                    <a:p>
                      <a:pPr algn="l">
                        <a:lnSpc>
                          <a:spcPct val="107000"/>
                        </a:lnSpc>
                        <a:spcAft>
                          <a:spcPts val="0"/>
                        </a:spcAft>
                      </a:pPr>
                      <a:endParaRPr lang="fr-FR" sz="1100">
                        <a:solidFill>
                          <a:sysClr val="windowText" lastClr="000000"/>
                        </a:solidFill>
                        <a:effectLst/>
                      </a:endParaRPr>
                    </a:p>
                  </a:txBody>
                  <a:tcPr marL="54502" marR="54502"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endParaRPr lang="fr-FR" dirty="0"/>
                    </a:p>
                  </a:txBody>
                  <a:tcPr marL="54502" marR="54502"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871778334"/>
                  </a:ext>
                </a:extLst>
              </a:tr>
              <a:tr h="142564">
                <a:tc gridSpan="2">
                  <a:txBody>
                    <a:bodyPr/>
                    <a:lstStyle/>
                    <a:p>
                      <a:pPr algn="l">
                        <a:lnSpc>
                          <a:spcPct val="107000"/>
                        </a:lnSpc>
                        <a:spcAft>
                          <a:spcPts val="0"/>
                        </a:spcAft>
                      </a:pPr>
                      <a:endParaRPr lang="fr-FR" sz="1100" dirty="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4502" marR="54502"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hMerge="1">
                  <a:txBody>
                    <a:bodyPr/>
                    <a:lstStyle/>
                    <a:p>
                      <a:pPr algn="l">
                        <a:lnSpc>
                          <a:spcPct val="107000"/>
                        </a:lnSpc>
                        <a:spcAft>
                          <a:spcPts val="0"/>
                        </a:spcAft>
                      </a:pPr>
                      <a:endParaRPr lang="fr-FR" sz="1100" dirty="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4502" marR="54502"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a:lnSpc>
                          <a:spcPct val="107000"/>
                        </a:lnSpc>
                        <a:spcAft>
                          <a:spcPts val="0"/>
                        </a:spcAft>
                      </a:pPr>
                      <a:endParaRPr lang="fr-FR" sz="1100" dirty="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4502" marR="54502"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975676474"/>
                  </a:ext>
                </a:extLst>
              </a:tr>
            </a:tbl>
          </a:graphicData>
        </a:graphic>
      </p:graphicFrame>
      <p:sp>
        <p:nvSpPr>
          <p:cNvPr id="16" name="ZoneTexte 15"/>
          <p:cNvSpPr txBox="1"/>
          <p:nvPr/>
        </p:nvSpPr>
        <p:spPr>
          <a:xfrm>
            <a:off x="38218" y="6604084"/>
            <a:ext cx="1646605" cy="253916"/>
          </a:xfrm>
          <a:prstGeom prst="rect">
            <a:avLst/>
          </a:prstGeom>
        </p:spPr>
        <p:txBody>
          <a:bodyPr wrap="none" rtlCol="0">
            <a:spAutoFit/>
          </a:bodyPr>
          <a:lstStyle/>
          <a:p>
            <a:pPr marL="0" indent="0" algn="ctr">
              <a:buNone/>
            </a:pPr>
            <a:r>
              <a:rPr lang="fr-FR" sz="1050" i="1" dirty="0"/>
              <a:t>Enquête DSRC NEON, 2024</a:t>
            </a:r>
          </a:p>
        </p:txBody>
      </p:sp>
      <p:sp>
        <p:nvSpPr>
          <p:cNvPr id="17" name="Ellipse 16"/>
          <p:cNvSpPr/>
          <p:nvPr/>
        </p:nvSpPr>
        <p:spPr>
          <a:xfrm>
            <a:off x="4588927" y="951754"/>
            <a:ext cx="303761" cy="281940"/>
          </a:xfrm>
          <a:prstGeom prst="ellipse">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Tree>
    <p:extLst>
      <p:ext uri="{BB962C8B-B14F-4D97-AF65-F5344CB8AC3E}">
        <p14:creationId xmlns:p14="http://schemas.microsoft.com/office/powerpoint/2010/main" val="2405811083"/>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14" name="Image 13" descr="Une image contenant capture d’écran, rouge, Rectangle, conception&#10;&#10;Description générée automatiquement">
            <a:extLst>
              <a:ext uri="{FF2B5EF4-FFF2-40B4-BE49-F238E27FC236}">
                <a16:creationId xmlns:a16="http://schemas.microsoft.com/office/drawing/2014/main" id="{F3ACE56C-BA61-7156-4A11-47BB9218B72A}"/>
              </a:ext>
            </a:extLst>
          </p:cNvPr>
          <p:cNvPicPr>
            <a:picLocks noChangeAspect="1"/>
          </p:cNvPicPr>
          <p:nvPr/>
        </p:nvPicPr>
        <p:blipFill>
          <a:blip r:embed="rId3">
            <a:extLst>
              <a:ext uri="{BEBA8EAE-BF5A-486C-A8C5-ECC9F3942E4B}">
                <a14:imgProps xmlns:a14="http://schemas.microsoft.com/office/drawing/2010/main">
                  <a14:imgLayer r:embed="rId4">
                    <a14:imgEffect>
                      <a14:saturation sat="0"/>
                    </a14:imgEffect>
                  </a14:imgLayer>
                </a14:imgProps>
              </a:ext>
              <a:ext uri="{28A0092B-C50C-407E-A947-70E740481C1C}">
                <a14:useLocalDpi xmlns:a14="http://schemas.microsoft.com/office/drawing/2010/main" val="0"/>
              </a:ext>
            </a:extLst>
          </a:blip>
          <a:stretch>
            <a:fillRect/>
          </a:stretch>
        </p:blipFill>
        <p:spPr>
          <a:xfrm>
            <a:off x="6836407" y="6019799"/>
            <a:ext cx="4328535" cy="438151"/>
          </a:xfrm>
          <a:prstGeom prst="rect">
            <a:avLst/>
          </a:prstGeom>
        </p:spPr>
      </p:pic>
      <p:pic>
        <p:nvPicPr>
          <p:cNvPr id="26" name="Image 2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279833" y="4004763"/>
            <a:ext cx="5149542" cy="1837773"/>
          </a:xfrm>
          <a:prstGeom prst="rect">
            <a:avLst/>
          </a:prstGeom>
        </p:spPr>
      </p:pic>
      <p:pic>
        <p:nvPicPr>
          <p:cNvPr id="30" name="Image 29"/>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279833" y="1033464"/>
            <a:ext cx="5149542" cy="2628083"/>
          </a:xfrm>
          <a:prstGeom prst="rect">
            <a:avLst/>
          </a:prstGeom>
        </p:spPr>
      </p:pic>
      <p:sp>
        <p:nvSpPr>
          <p:cNvPr id="31" name="ZoneTexte 30"/>
          <p:cNvSpPr txBox="1"/>
          <p:nvPr/>
        </p:nvSpPr>
        <p:spPr>
          <a:xfrm>
            <a:off x="1279833" y="301666"/>
            <a:ext cx="5262338" cy="369332"/>
          </a:xfrm>
          <a:prstGeom prst="rect">
            <a:avLst/>
          </a:prstGeom>
        </p:spPr>
        <p:txBody>
          <a:bodyPr wrap="none" rtlCol="0">
            <a:spAutoFit/>
          </a:bodyPr>
          <a:lstStyle/>
          <a:p>
            <a:r>
              <a:rPr lang="fr-FR" b="1" dirty="0"/>
              <a:t>HOPITAUX CIVILS DE COLMAR (Hôpital Louis Pasteur)</a:t>
            </a:r>
            <a:endParaRPr lang="fr-FR" dirty="0"/>
          </a:p>
        </p:txBody>
      </p:sp>
      <p:pic>
        <p:nvPicPr>
          <p:cNvPr id="7" name="Image 6"/>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rot="5400000">
            <a:off x="6169822" y="328582"/>
            <a:ext cx="400110" cy="400110"/>
          </a:xfrm>
          <a:prstGeom prst="rect">
            <a:avLst/>
          </a:prstGeom>
        </p:spPr>
      </p:pic>
      <p:pic>
        <p:nvPicPr>
          <p:cNvPr id="8" name="Image 7"/>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279833" y="252816"/>
            <a:ext cx="404990" cy="409869"/>
          </a:xfrm>
          <a:prstGeom prst="rect">
            <a:avLst/>
          </a:prstGeom>
        </p:spPr>
      </p:pic>
      <p:sp>
        <p:nvSpPr>
          <p:cNvPr id="11" name="Bouton d'action : Retour 10">
            <a:hlinkClick r:id="rId9" action="ppaction://hlinksldjump" highlightClick="1"/>
          </p:cNvPr>
          <p:cNvSpPr/>
          <p:nvPr/>
        </p:nvSpPr>
        <p:spPr>
          <a:xfrm>
            <a:off x="11604625" y="138516"/>
            <a:ext cx="476250" cy="478595"/>
          </a:xfrm>
          <a:prstGeom prst="actionButtonReturn">
            <a:avLst/>
          </a:prstGeom>
          <a:solidFill>
            <a:srgbClr val="EADB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pic>
        <p:nvPicPr>
          <p:cNvPr id="22" name="Image 21"/>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6836409" y="528637"/>
            <a:ext cx="4328535" cy="3061409"/>
          </a:xfrm>
          <a:prstGeom prst="rect">
            <a:avLst/>
          </a:prstGeom>
        </p:spPr>
      </p:pic>
      <p:pic>
        <p:nvPicPr>
          <p:cNvPr id="23" name="Image 22"/>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6836406" y="3705225"/>
            <a:ext cx="4328535" cy="1524000"/>
          </a:xfrm>
          <a:prstGeom prst="rect">
            <a:avLst/>
          </a:prstGeom>
        </p:spPr>
      </p:pic>
      <p:pic>
        <p:nvPicPr>
          <p:cNvPr id="24" name="Image 23"/>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6836692" y="5353928"/>
            <a:ext cx="4328535" cy="555283"/>
          </a:xfrm>
          <a:prstGeom prst="rect">
            <a:avLst/>
          </a:prstGeom>
        </p:spPr>
      </p:pic>
      <p:graphicFrame>
        <p:nvGraphicFramePr>
          <p:cNvPr id="35" name="Tableau 34"/>
          <p:cNvGraphicFramePr>
            <a:graphicFrameLocks noGrp="1"/>
          </p:cNvGraphicFramePr>
          <p:nvPr>
            <p:extLst>
              <p:ext uri="{D42A27DB-BD31-4B8C-83A1-F6EECF244321}">
                <p14:modId xmlns:p14="http://schemas.microsoft.com/office/powerpoint/2010/main" val="623971274"/>
              </p:ext>
            </p:extLst>
          </p:nvPr>
        </p:nvGraphicFramePr>
        <p:xfrm>
          <a:off x="1378665" y="805999"/>
          <a:ext cx="5050710" cy="5642286"/>
        </p:xfrm>
        <a:graphic>
          <a:graphicData uri="http://schemas.openxmlformats.org/drawingml/2006/table">
            <a:tbl>
              <a:tblPr firstRow="1" firstCol="1" bandRow="1">
                <a:tableStyleId>{5C22544A-7EE6-4342-B048-85BDC9FD1C3A}</a:tableStyleId>
              </a:tblPr>
              <a:tblGrid>
                <a:gridCol w="2148996">
                  <a:extLst>
                    <a:ext uri="{9D8B030D-6E8A-4147-A177-3AD203B41FA5}">
                      <a16:colId xmlns:a16="http://schemas.microsoft.com/office/drawing/2014/main" val="1855898202"/>
                    </a:ext>
                  </a:extLst>
                </a:gridCol>
                <a:gridCol w="2901714">
                  <a:extLst>
                    <a:ext uri="{9D8B030D-6E8A-4147-A177-3AD203B41FA5}">
                      <a16:colId xmlns:a16="http://schemas.microsoft.com/office/drawing/2014/main" val="2429882002"/>
                    </a:ext>
                  </a:extLst>
                </a:gridCol>
              </a:tblGrid>
              <a:tr h="225577">
                <a:tc gridSpan="2">
                  <a:txBody>
                    <a:bodyPr/>
                    <a:lstStyle/>
                    <a:p>
                      <a:pPr algn="l">
                        <a:lnSpc>
                          <a:spcPct val="107000"/>
                        </a:lnSpc>
                        <a:spcAft>
                          <a:spcPts val="0"/>
                        </a:spcAft>
                      </a:pPr>
                      <a:r>
                        <a:rPr lang="fr-FR" sz="1400" dirty="0">
                          <a:solidFill>
                            <a:sysClr val="windowText" lastClr="000000"/>
                          </a:solidFill>
                          <a:effectLst/>
                        </a:rPr>
                        <a:t>Informations générales</a:t>
                      </a:r>
                      <a:endParaRPr lang="fr-FR" sz="1400" dirty="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2424" marR="52424" marT="0" marB="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hMerge="1">
                  <a:txBody>
                    <a:bodyPr/>
                    <a:lstStyle/>
                    <a:p>
                      <a:endParaRPr lang="fr-FR"/>
                    </a:p>
                  </a:txBody>
                  <a:tcPr/>
                </a:tc>
                <a:extLst>
                  <a:ext uri="{0D108BD9-81ED-4DB2-BD59-A6C34878D82A}">
                    <a16:rowId xmlns:a16="http://schemas.microsoft.com/office/drawing/2014/main" val="4090511678"/>
                  </a:ext>
                </a:extLst>
              </a:tr>
              <a:tr h="177258">
                <a:tc>
                  <a:txBody>
                    <a:bodyPr/>
                    <a:lstStyle/>
                    <a:p>
                      <a:pPr algn="l">
                        <a:lnSpc>
                          <a:spcPct val="107000"/>
                        </a:lnSpc>
                        <a:spcAft>
                          <a:spcPts val="0"/>
                        </a:spcAft>
                      </a:pPr>
                      <a:r>
                        <a:rPr lang="fr-FR" sz="1100" dirty="0">
                          <a:solidFill>
                            <a:sysClr val="windowText" lastClr="000000"/>
                          </a:solidFill>
                          <a:effectLst/>
                        </a:rPr>
                        <a:t> Médecin responsable :</a:t>
                      </a:r>
                      <a:endParaRPr lang="fr-FR" sz="1100" dirty="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2424" marR="52424" marT="0" marB="0">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algn="l">
                        <a:lnSpc>
                          <a:spcPct val="107000"/>
                        </a:lnSpc>
                        <a:spcAft>
                          <a:spcPts val="0"/>
                        </a:spcAft>
                      </a:pPr>
                      <a:r>
                        <a:rPr lang="fr-FR" sz="1100" dirty="0">
                          <a:solidFill>
                            <a:sysClr val="windowText" lastClr="000000"/>
                          </a:solidFill>
                          <a:effectLst/>
                        </a:rPr>
                        <a:t>Dr Yohann BOHREN </a:t>
                      </a:r>
                      <a:endParaRPr lang="fr-FR" sz="1100" dirty="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2424" marR="52424" marT="0" marB="0">
                    <a:lnL w="12700" cmpd="sng">
                      <a:noFill/>
                    </a:lnL>
                    <a:lnR w="12700" cmpd="sng">
                      <a:noFill/>
                    </a:lnR>
                    <a:lnT w="381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4005252219"/>
                  </a:ext>
                </a:extLst>
              </a:tr>
              <a:tr h="177258">
                <a:tc>
                  <a:txBody>
                    <a:bodyPr/>
                    <a:lstStyle/>
                    <a:p>
                      <a:pPr algn="l">
                        <a:lnSpc>
                          <a:spcPct val="107000"/>
                        </a:lnSpc>
                        <a:spcAft>
                          <a:spcPts val="0"/>
                        </a:spcAft>
                      </a:pPr>
                      <a:r>
                        <a:rPr lang="fr-FR" sz="1100" dirty="0">
                          <a:solidFill>
                            <a:sysClr val="windowText" lastClr="000000"/>
                          </a:solidFill>
                          <a:effectLst/>
                        </a:rPr>
                        <a:t> </a:t>
                      </a:r>
                      <a:endParaRPr lang="fr-FR" sz="1100" dirty="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2424" marR="52424"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a:lnSpc>
                          <a:spcPct val="107000"/>
                        </a:lnSpc>
                        <a:spcAft>
                          <a:spcPts val="0"/>
                        </a:spcAft>
                      </a:pPr>
                      <a:r>
                        <a:rPr lang="fr-FR" sz="1100" dirty="0">
                          <a:solidFill>
                            <a:sysClr val="windowText" lastClr="000000"/>
                          </a:solidFill>
                          <a:effectLst/>
                        </a:rPr>
                        <a:t> </a:t>
                      </a:r>
                      <a:endParaRPr lang="fr-FR" sz="1100" dirty="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2424" marR="52424"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026838765"/>
                  </a:ext>
                </a:extLst>
              </a:tr>
              <a:tr h="177258">
                <a:tc>
                  <a:txBody>
                    <a:bodyPr/>
                    <a:lstStyle/>
                    <a:p>
                      <a:pPr algn="l">
                        <a:lnSpc>
                          <a:spcPct val="107000"/>
                        </a:lnSpc>
                        <a:spcAft>
                          <a:spcPts val="0"/>
                        </a:spcAft>
                      </a:pPr>
                      <a:r>
                        <a:rPr lang="fr-FR" sz="1100" dirty="0">
                          <a:solidFill>
                            <a:sysClr val="windowText" lastClr="000000"/>
                          </a:solidFill>
                          <a:effectLst/>
                        </a:rPr>
                        <a:t>Labellisation SDC :</a:t>
                      </a:r>
                      <a:endParaRPr lang="fr-FR" sz="1100" dirty="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2424" marR="52424"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a:lnSpc>
                          <a:spcPct val="107000"/>
                        </a:lnSpc>
                        <a:spcAft>
                          <a:spcPts val="0"/>
                        </a:spcAft>
                      </a:pPr>
                      <a:r>
                        <a:rPr lang="fr-FR" sz="1100" dirty="0">
                          <a:solidFill>
                            <a:sysClr val="windowText" lastClr="000000"/>
                          </a:solidFill>
                          <a:effectLst/>
                        </a:rPr>
                        <a:t>Centre</a:t>
                      </a:r>
                      <a:endParaRPr lang="fr-FR" sz="1100" dirty="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2424" marR="52424"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572796963"/>
                  </a:ext>
                </a:extLst>
              </a:tr>
              <a:tr h="185464">
                <a:tc>
                  <a:txBody>
                    <a:bodyPr/>
                    <a:lstStyle/>
                    <a:p>
                      <a:pPr algn="l">
                        <a:lnSpc>
                          <a:spcPct val="107000"/>
                        </a:lnSpc>
                        <a:spcAft>
                          <a:spcPts val="0"/>
                        </a:spcAft>
                      </a:pPr>
                      <a:r>
                        <a:rPr lang="fr-FR" sz="1100" dirty="0">
                          <a:solidFill>
                            <a:sysClr val="windowText" lastClr="000000"/>
                          </a:solidFill>
                          <a:effectLst/>
                        </a:rPr>
                        <a:t>Type pédiatrique :</a:t>
                      </a:r>
                      <a:endParaRPr lang="fr-FR" sz="1100" dirty="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2424" marR="52424"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a:lnSpc>
                          <a:spcPct val="107000"/>
                        </a:lnSpc>
                        <a:spcAft>
                          <a:spcPts val="0"/>
                        </a:spcAft>
                      </a:pPr>
                      <a:r>
                        <a:rPr lang="fr-FR" sz="1100" dirty="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rPr>
                        <a:t>-</a:t>
                      </a:r>
                    </a:p>
                  </a:txBody>
                  <a:tcPr marL="52424" marR="52424"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991732317"/>
                  </a:ext>
                </a:extLst>
              </a:tr>
              <a:tr h="185464">
                <a:tc>
                  <a:txBody>
                    <a:bodyPr/>
                    <a:lstStyle/>
                    <a:p>
                      <a:pPr algn="l">
                        <a:lnSpc>
                          <a:spcPct val="107000"/>
                        </a:lnSpc>
                        <a:spcAft>
                          <a:spcPts val="0"/>
                        </a:spcAft>
                      </a:pPr>
                      <a:r>
                        <a:rPr lang="fr-FR" sz="1100" dirty="0">
                          <a:solidFill>
                            <a:sysClr val="windowText" lastClr="000000"/>
                          </a:solidFill>
                          <a:effectLst/>
                        </a:rPr>
                        <a:t>Type oncologique :</a:t>
                      </a:r>
                      <a:endParaRPr lang="fr-FR" sz="1100" dirty="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2424" marR="52424"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a:lnSpc>
                          <a:spcPct val="107000"/>
                        </a:lnSpc>
                        <a:spcAft>
                          <a:spcPts val="0"/>
                        </a:spcAft>
                      </a:pPr>
                      <a:r>
                        <a:rPr lang="fr-FR" sz="1100" dirty="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rPr>
                        <a:t>-</a:t>
                      </a:r>
                    </a:p>
                  </a:txBody>
                  <a:tcPr marL="52424" marR="52424"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566217525"/>
                  </a:ext>
                </a:extLst>
              </a:tr>
              <a:tr h="177258">
                <a:tc>
                  <a:txBody>
                    <a:bodyPr/>
                    <a:lstStyle/>
                    <a:p>
                      <a:pPr algn="l">
                        <a:lnSpc>
                          <a:spcPct val="107000"/>
                        </a:lnSpc>
                        <a:spcAft>
                          <a:spcPts val="0"/>
                        </a:spcAft>
                      </a:pPr>
                      <a:r>
                        <a:rPr lang="fr-FR" sz="1100" dirty="0">
                          <a:solidFill>
                            <a:sysClr val="windowText" lastClr="000000"/>
                          </a:solidFill>
                          <a:effectLst/>
                        </a:rPr>
                        <a:t> </a:t>
                      </a:r>
                      <a:endParaRPr lang="fr-FR" sz="1100" dirty="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2424" marR="52424"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a:lnSpc>
                          <a:spcPct val="107000"/>
                        </a:lnSpc>
                        <a:spcAft>
                          <a:spcPts val="0"/>
                        </a:spcAft>
                      </a:pPr>
                      <a:r>
                        <a:rPr lang="fr-FR" sz="1100" dirty="0">
                          <a:solidFill>
                            <a:sysClr val="windowText" lastClr="000000"/>
                          </a:solidFill>
                          <a:effectLst/>
                        </a:rPr>
                        <a:t> </a:t>
                      </a:r>
                      <a:endParaRPr lang="fr-FR" sz="1100" dirty="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2424" marR="52424"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4249136368"/>
                  </a:ext>
                </a:extLst>
              </a:tr>
              <a:tr h="362722">
                <a:tc>
                  <a:txBody>
                    <a:bodyPr/>
                    <a:lstStyle/>
                    <a:p>
                      <a:pPr algn="l">
                        <a:lnSpc>
                          <a:spcPct val="107000"/>
                        </a:lnSpc>
                        <a:spcAft>
                          <a:spcPts val="0"/>
                        </a:spcAft>
                      </a:pPr>
                      <a:r>
                        <a:rPr lang="fr-FR" sz="1100" dirty="0">
                          <a:solidFill>
                            <a:sysClr val="windowText" lastClr="000000"/>
                          </a:solidFill>
                          <a:effectLst/>
                        </a:rPr>
                        <a:t>Adressage :</a:t>
                      </a:r>
                      <a:endParaRPr lang="fr-FR" sz="1100" dirty="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2424" marR="52424"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a:lnSpc>
                          <a:spcPct val="107000"/>
                        </a:lnSpc>
                        <a:spcAft>
                          <a:spcPts val="0"/>
                        </a:spcAft>
                      </a:pPr>
                      <a:r>
                        <a:rPr lang="fr-FR" sz="1100" dirty="0">
                          <a:solidFill>
                            <a:sysClr val="windowText" lastClr="000000"/>
                          </a:solidFill>
                          <a:effectLst/>
                        </a:rPr>
                        <a:t>Filière interne à la structure;</a:t>
                      </a:r>
                    </a:p>
                    <a:p>
                      <a:pPr algn="l">
                        <a:lnSpc>
                          <a:spcPct val="107000"/>
                        </a:lnSpc>
                        <a:spcAft>
                          <a:spcPts val="0"/>
                        </a:spcAft>
                      </a:pPr>
                      <a:r>
                        <a:rPr lang="fr-FR" sz="1100" dirty="0">
                          <a:solidFill>
                            <a:sysClr val="windowText" lastClr="000000"/>
                          </a:solidFill>
                          <a:effectLst/>
                        </a:rPr>
                        <a:t>Adressage direct Ville-Hôpital</a:t>
                      </a:r>
                      <a:endParaRPr lang="fr-FR" sz="1100" dirty="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2424" marR="52424"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081814205"/>
                  </a:ext>
                </a:extLst>
              </a:tr>
              <a:tr h="177258">
                <a:tc>
                  <a:txBody>
                    <a:bodyPr/>
                    <a:lstStyle/>
                    <a:p>
                      <a:pPr algn="l">
                        <a:lnSpc>
                          <a:spcPct val="107000"/>
                        </a:lnSpc>
                        <a:spcAft>
                          <a:spcPts val="0"/>
                        </a:spcAft>
                      </a:pPr>
                      <a:r>
                        <a:rPr lang="fr-FR" sz="1100" dirty="0">
                          <a:solidFill>
                            <a:sysClr val="windowText" lastClr="000000"/>
                          </a:solidFill>
                          <a:effectLst/>
                        </a:rPr>
                        <a:t> </a:t>
                      </a:r>
                      <a:endParaRPr lang="fr-FR" sz="1100" dirty="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2424" marR="52424"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a:lnSpc>
                          <a:spcPct val="107000"/>
                        </a:lnSpc>
                        <a:spcAft>
                          <a:spcPts val="0"/>
                        </a:spcAft>
                      </a:pPr>
                      <a:r>
                        <a:rPr lang="fr-FR" sz="1100" dirty="0">
                          <a:solidFill>
                            <a:sysClr val="windowText" lastClr="000000"/>
                          </a:solidFill>
                          <a:effectLst/>
                        </a:rPr>
                        <a:t> </a:t>
                      </a:r>
                      <a:endParaRPr lang="fr-FR" sz="1100" dirty="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2424" marR="52424"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951838454"/>
                  </a:ext>
                </a:extLst>
              </a:tr>
              <a:tr h="185464">
                <a:tc>
                  <a:txBody>
                    <a:bodyPr/>
                    <a:lstStyle/>
                    <a:p>
                      <a:pPr algn="l">
                        <a:lnSpc>
                          <a:spcPct val="107000"/>
                        </a:lnSpc>
                        <a:spcAft>
                          <a:spcPts val="0"/>
                        </a:spcAft>
                      </a:pPr>
                      <a:r>
                        <a:rPr lang="fr-FR" sz="1100" dirty="0">
                          <a:solidFill>
                            <a:sysClr val="windowText" lastClr="000000"/>
                          </a:solidFill>
                          <a:effectLst/>
                        </a:rPr>
                        <a:t>Partenariat / En lien avec :</a:t>
                      </a:r>
                      <a:endParaRPr lang="fr-FR" sz="1100" dirty="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2424" marR="52424"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a:lnSpc>
                          <a:spcPct val="107000"/>
                        </a:lnSpc>
                        <a:spcAft>
                          <a:spcPts val="0"/>
                        </a:spcAft>
                      </a:pPr>
                      <a:r>
                        <a:rPr lang="fr-FR" sz="1100" dirty="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rPr>
                        <a:t>-</a:t>
                      </a:r>
                    </a:p>
                  </a:txBody>
                  <a:tcPr marL="52424" marR="52424"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305038225"/>
                  </a:ext>
                </a:extLst>
              </a:tr>
              <a:tr h="177258">
                <a:tc>
                  <a:txBody>
                    <a:bodyPr/>
                    <a:lstStyle/>
                    <a:p>
                      <a:pPr algn="l">
                        <a:lnSpc>
                          <a:spcPct val="107000"/>
                        </a:lnSpc>
                        <a:spcAft>
                          <a:spcPts val="0"/>
                        </a:spcAft>
                      </a:pPr>
                      <a:r>
                        <a:rPr lang="fr-FR" sz="1100" dirty="0">
                          <a:solidFill>
                            <a:sysClr val="windowText" lastClr="000000"/>
                          </a:solidFill>
                          <a:effectLst/>
                        </a:rPr>
                        <a:t> </a:t>
                      </a:r>
                      <a:endParaRPr lang="fr-FR" sz="1100" dirty="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2424" marR="52424"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a:lnSpc>
                          <a:spcPct val="107000"/>
                        </a:lnSpc>
                        <a:spcAft>
                          <a:spcPts val="0"/>
                        </a:spcAft>
                      </a:pPr>
                      <a:r>
                        <a:rPr lang="fr-FR" sz="1100" dirty="0">
                          <a:solidFill>
                            <a:sysClr val="windowText" lastClr="000000"/>
                          </a:solidFill>
                          <a:effectLst/>
                        </a:rPr>
                        <a:t> </a:t>
                      </a:r>
                      <a:endParaRPr lang="fr-FR" sz="1100" dirty="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2424" marR="52424"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783046995"/>
                  </a:ext>
                </a:extLst>
              </a:tr>
              <a:tr h="225577">
                <a:tc>
                  <a:txBody>
                    <a:bodyPr/>
                    <a:lstStyle/>
                    <a:p>
                      <a:pPr algn="l">
                        <a:lnSpc>
                          <a:spcPct val="107000"/>
                        </a:lnSpc>
                        <a:spcAft>
                          <a:spcPts val="0"/>
                        </a:spcAft>
                      </a:pPr>
                      <a:r>
                        <a:rPr lang="fr-FR" sz="1400" dirty="0">
                          <a:solidFill>
                            <a:sysClr val="windowText" lastClr="000000"/>
                          </a:solidFill>
                          <a:effectLst/>
                        </a:rPr>
                        <a:t>RCP Douleur</a:t>
                      </a:r>
                      <a:endParaRPr lang="fr-FR" sz="1400" dirty="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2424" marR="52424"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a:lnSpc>
                          <a:spcPct val="107000"/>
                        </a:lnSpc>
                        <a:spcAft>
                          <a:spcPts val="0"/>
                        </a:spcAft>
                      </a:pPr>
                      <a:r>
                        <a:rPr lang="fr-FR" sz="1100" dirty="0">
                          <a:solidFill>
                            <a:sysClr val="windowText" lastClr="000000"/>
                          </a:solidFill>
                          <a:effectLst/>
                        </a:rPr>
                        <a:t>Douleur et Oncologie (3C Colmar)</a:t>
                      </a:r>
                      <a:endParaRPr lang="fr-FR" sz="1100" dirty="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2424" marR="52424"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967762097"/>
                  </a:ext>
                </a:extLst>
              </a:tr>
              <a:tr h="177258">
                <a:tc>
                  <a:txBody>
                    <a:bodyPr/>
                    <a:lstStyle/>
                    <a:p>
                      <a:pPr algn="l">
                        <a:lnSpc>
                          <a:spcPct val="107000"/>
                        </a:lnSpc>
                        <a:spcAft>
                          <a:spcPts val="0"/>
                        </a:spcAft>
                      </a:pPr>
                      <a:r>
                        <a:rPr lang="fr-FR" sz="1100" dirty="0">
                          <a:solidFill>
                            <a:sysClr val="windowText" lastClr="000000"/>
                          </a:solidFill>
                          <a:effectLst/>
                        </a:rPr>
                        <a:t>Coordonnateur</a:t>
                      </a:r>
                      <a:endParaRPr lang="fr-FR" sz="1100" dirty="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2424" marR="52424"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a:lnSpc>
                          <a:spcPct val="107000"/>
                        </a:lnSpc>
                        <a:spcAft>
                          <a:spcPts val="0"/>
                        </a:spcAft>
                      </a:pPr>
                      <a:r>
                        <a:rPr lang="fr-FR" sz="1100" dirty="0">
                          <a:solidFill>
                            <a:sysClr val="windowText" lastClr="000000"/>
                          </a:solidFill>
                          <a:effectLst/>
                        </a:rPr>
                        <a:t>Dr Erwan TREILLET (CH Colmar)</a:t>
                      </a:r>
                      <a:endParaRPr lang="fr-FR" sz="1100" dirty="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2424" marR="52424"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772365684"/>
                  </a:ext>
                </a:extLst>
              </a:tr>
              <a:tr h="177258">
                <a:tc>
                  <a:txBody>
                    <a:bodyPr/>
                    <a:lstStyle/>
                    <a:p>
                      <a:pPr algn="l">
                        <a:lnSpc>
                          <a:spcPct val="107000"/>
                        </a:lnSpc>
                        <a:spcAft>
                          <a:spcPts val="0"/>
                        </a:spcAft>
                      </a:pPr>
                      <a:r>
                        <a:rPr lang="fr-FR" sz="1100" dirty="0">
                          <a:solidFill>
                            <a:sysClr val="windowText" lastClr="000000"/>
                          </a:solidFill>
                          <a:effectLst/>
                        </a:rPr>
                        <a:t> </a:t>
                      </a:r>
                      <a:endParaRPr lang="fr-FR" sz="1100" dirty="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2424" marR="52424"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a:lnSpc>
                          <a:spcPct val="107000"/>
                        </a:lnSpc>
                        <a:spcAft>
                          <a:spcPts val="0"/>
                        </a:spcAft>
                      </a:pPr>
                      <a:r>
                        <a:rPr lang="fr-FR" sz="1100" dirty="0">
                          <a:solidFill>
                            <a:sysClr val="windowText" lastClr="000000"/>
                          </a:solidFill>
                          <a:effectLst/>
                        </a:rPr>
                        <a:t> </a:t>
                      </a:r>
                      <a:endParaRPr lang="fr-FR" sz="1100" dirty="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2424" marR="52424"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922960826"/>
                  </a:ext>
                </a:extLst>
              </a:tr>
              <a:tr h="177258">
                <a:tc>
                  <a:txBody>
                    <a:bodyPr/>
                    <a:lstStyle/>
                    <a:p>
                      <a:pPr algn="l">
                        <a:lnSpc>
                          <a:spcPct val="107000"/>
                        </a:lnSpc>
                        <a:spcAft>
                          <a:spcPts val="0"/>
                        </a:spcAft>
                      </a:pPr>
                      <a:r>
                        <a:rPr lang="fr-FR" sz="1100" dirty="0">
                          <a:solidFill>
                            <a:sysClr val="windowText" lastClr="000000"/>
                          </a:solidFill>
                          <a:effectLst/>
                        </a:rPr>
                        <a:t> </a:t>
                      </a:r>
                      <a:endParaRPr lang="fr-FR" sz="1100" dirty="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2424" marR="52424"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a:lnSpc>
                          <a:spcPct val="107000"/>
                        </a:lnSpc>
                        <a:spcAft>
                          <a:spcPts val="0"/>
                        </a:spcAft>
                      </a:pPr>
                      <a:r>
                        <a:rPr lang="fr-FR" sz="1100" dirty="0">
                          <a:solidFill>
                            <a:sysClr val="windowText" lastClr="000000"/>
                          </a:solidFill>
                          <a:effectLst/>
                        </a:rPr>
                        <a:t> </a:t>
                      </a:r>
                      <a:endParaRPr lang="fr-FR" sz="1100" dirty="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2424" marR="52424"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331308521"/>
                  </a:ext>
                </a:extLst>
              </a:tr>
              <a:tr h="225577">
                <a:tc gridSpan="2">
                  <a:txBody>
                    <a:bodyPr/>
                    <a:lstStyle/>
                    <a:p>
                      <a:pPr algn="l">
                        <a:lnSpc>
                          <a:spcPct val="107000"/>
                        </a:lnSpc>
                        <a:spcAft>
                          <a:spcPts val="0"/>
                        </a:spcAft>
                      </a:pPr>
                      <a:r>
                        <a:rPr lang="fr-FR" sz="1400" dirty="0">
                          <a:solidFill>
                            <a:sysClr val="windowText" lastClr="000000"/>
                          </a:solidFill>
                          <a:effectLst/>
                        </a:rPr>
                        <a:t>Contact</a:t>
                      </a:r>
                      <a:endParaRPr lang="fr-FR" sz="1400" dirty="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2424" marR="52424"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hMerge="1">
                  <a:txBody>
                    <a:bodyPr/>
                    <a:lstStyle/>
                    <a:p>
                      <a:endParaRPr lang="fr-FR"/>
                    </a:p>
                  </a:txBody>
                  <a:tcPr/>
                </a:tc>
                <a:extLst>
                  <a:ext uri="{0D108BD9-81ED-4DB2-BD59-A6C34878D82A}">
                    <a16:rowId xmlns:a16="http://schemas.microsoft.com/office/drawing/2014/main" val="3212521661"/>
                  </a:ext>
                </a:extLst>
              </a:tr>
              <a:tr h="362722">
                <a:tc>
                  <a:txBody>
                    <a:bodyPr/>
                    <a:lstStyle/>
                    <a:p>
                      <a:pPr algn="l">
                        <a:lnSpc>
                          <a:spcPct val="107000"/>
                        </a:lnSpc>
                        <a:spcAft>
                          <a:spcPts val="0"/>
                        </a:spcAft>
                      </a:pPr>
                      <a:r>
                        <a:rPr lang="fr-FR" sz="1100" dirty="0">
                          <a:solidFill>
                            <a:sysClr val="windowText" lastClr="000000"/>
                          </a:solidFill>
                          <a:effectLst/>
                        </a:rPr>
                        <a:t>Adresse :</a:t>
                      </a:r>
                      <a:endParaRPr lang="fr-FR" sz="1100" dirty="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2424" marR="52424"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a:lnSpc>
                          <a:spcPct val="107000"/>
                        </a:lnSpc>
                        <a:spcAft>
                          <a:spcPts val="0"/>
                        </a:spcAft>
                      </a:pPr>
                      <a:r>
                        <a:rPr lang="fr-FR" sz="1100" dirty="0">
                          <a:solidFill>
                            <a:sysClr val="windowText" lastClr="000000"/>
                          </a:solidFill>
                          <a:effectLst/>
                        </a:rPr>
                        <a:t>39 av de la Liberté</a:t>
                      </a:r>
                    </a:p>
                    <a:p>
                      <a:pPr algn="l">
                        <a:lnSpc>
                          <a:spcPct val="107000"/>
                        </a:lnSpc>
                        <a:spcAft>
                          <a:spcPts val="0"/>
                        </a:spcAft>
                      </a:pPr>
                      <a:r>
                        <a:rPr lang="fr-FR" sz="1100" dirty="0">
                          <a:solidFill>
                            <a:sysClr val="windowText" lastClr="000000"/>
                          </a:solidFill>
                          <a:effectLst/>
                        </a:rPr>
                        <a:t>68024 COLMAR</a:t>
                      </a:r>
                      <a:endParaRPr lang="fr-FR" sz="1100" dirty="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2424" marR="52424"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809219291"/>
                  </a:ext>
                </a:extLst>
              </a:tr>
              <a:tr h="225577">
                <a:tc>
                  <a:txBody>
                    <a:bodyPr/>
                    <a:lstStyle/>
                    <a:p>
                      <a:pPr algn="l">
                        <a:lnSpc>
                          <a:spcPct val="107000"/>
                        </a:lnSpc>
                        <a:spcAft>
                          <a:spcPts val="0"/>
                        </a:spcAft>
                      </a:pPr>
                      <a:r>
                        <a:rPr lang="fr-FR" sz="1400" dirty="0">
                          <a:solidFill>
                            <a:sysClr val="windowText" lastClr="000000"/>
                          </a:solidFill>
                          <a:effectLst/>
                        </a:rPr>
                        <a:t> </a:t>
                      </a:r>
                      <a:endParaRPr lang="fr-FR" sz="1400" dirty="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2424" marR="52424"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a:lnSpc>
                          <a:spcPct val="107000"/>
                        </a:lnSpc>
                        <a:spcAft>
                          <a:spcPts val="0"/>
                        </a:spcAft>
                      </a:pPr>
                      <a:r>
                        <a:rPr lang="fr-FR" sz="1100" dirty="0">
                          <a:solidFill>
                            <a:sysClr val="windowText" lastClr="000000"/>
                          </a:solidFill>
                          <a:effectLst/>
                        </a:rPr>
                        <a:t> </a:t>
                      </a:r>
                      <a:endParaRPr lang="fr-FR" sz="1100" dirty="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2424" marR="52424"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841747204"/>
                  </a:ext>
                </a:extLst>
              </a:tr>
              <a:tr h="177258">
                <a:tc>
                  <a:txBody>
                    <a:bodyPr/>
                    <a:lstStyle/>
                    <a:p>
                      <a:pPr algn="l">
                        <a:lnSpc>
                          <a:spcPct val="107000"/>
                        </a:lnSpc>
                        <a:spcAft>
                          <a:spcPts val="0"/>
                        </a:spcAft>
                      </a:pPr>
                      <a:r>
                        <a:rPr lang="fr-FR" sz="1100" dirty="0">
                          <a:solidFill>
                            <a:sysClr val="windowText" lastClr="000000"/>
                          </a:solidFill>
                          <a:effectLst/>
                        </a:rPr>
                        <a:t>Accueil téléphonique :</a:t>
                      </a:r>
                      <a:endParaRPr lang="fr-FR" sz="1100" dirty="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2424" marR="52424"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a:lnSpc>
                          <a:spcPct val="107000"/>
                        </a:lnSpc>
                        <a:spcAft>
                          <a:spcPts val="0"/>
                        </a:spcAft>
                      </a:pPr>
                      <a:r>
                        <a:rPr lang="fr-FR" sz="1100" dirty="0">
                          <a:solidFill>
                            <a:sysClr val="windowText" lastClr="000000"/>
                          </a:solidFill>
                          <a:effectLst/>
                        </a:rPr>
                        <a:t>03 89 12 48 89 </a:t>
                      </a:r>
                      <a:endParaRPr lang="fr-FR" sz="1100" dirty="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2424" marR="52424"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037455957"/>
                  </a:ext>
                </a:extLst>
              </a:tr>
              <a:tr h="548185">
                <a:tc>
                  <a:txBody>
                    <a:bodyPr/>
                    <a:lstStyle/>
                    <a:p>
                      <a:pPr algn="l">
                        <a:lnSpc>
                          <a:spcPct val="107000"/>
                        </a:lnSpc>
                        <a:spcAft>
                          <a:spcPts val="0"/>
                        </a:spcAft>
                      </a:pPr>
                      <a:r>
                        <a:rPr lang="fr-FR" sz="1100" dirty="0">
                          <a:solidFill>
                            <a:sysClr val="windowText" lastClr="000000"/>
                          </a:solidFill>
                          <a:effectLst/>
                        </a:rPr>
                        <a:t> </a:t>
                      </a:r>
                      <a:endParaRPr lang="fr-FR" sz="1100" dirty="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2424" marR="52424"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a:lnSpc>
                          <a:spcPct val="107000"/>
                        </a:lnSpc>
                        <a:spcAft>
                          <a:spcPts val="0"/>
                        </a:spcAft>
                      </a:pPr>
                      <a:r>
                        <a:rPr lang="fr-FR" sz="1100" dirty="0">
                          <a:solidFill>
                            <a:sysClr val="windowText" lastClr="000000"/>
                          </a:solidFill>
                          <a:effectLst/>
                        </a:rPr>
                        <a:t>lundi et mardi 9-12h et 14-17h</a:t>
                      </a:r>
                    </a:p>
                    <a:p>
                      <a:pPr algn="l">
                        <a:lnSpc>
                          <a:spcPct val="107000"/>
                        </a:lnSpc>
                        <a:spcAft>
                          <a:spcPts val="0"/>
                        </a:spcAft>
                      </a:pPr>
                      <a:r>
                        <a:rPr lang="fr-FR" sz="1100" dirty="0">
                          <a:solidFill>
                            <a:sysClr val="windowText" lastClr="000000"/>
                          </a:solidFill>
                          <a:effectLst/>
                        </a:rPr>
                        <a:t>mercredi et jeudi 9-12h et 14-16h30</a:t>
                      </a:r>
                    </a:p>
                    <a:p>
                      <a:pPr algn="l">
                        <a:lnSpc>
                          <a:spcPct val="107000"/>
                        </a:lnSpc>
                        <a:spcAft>
                          <a:spcPts val="0"/>
                        </a:spcAft>
                      </a:pPr>
                      <a:r>
                        <a:rPr lang="fr-FR" sz="1100" dirty="0">
                          <a:solidFill>
                            <a:sysClr val="windowText" lastClr="000000"/>
                          </a:solidFill>
                          <a:effectLst/>
                        </a:rPr>
                        <a:t>vendredi 9-12h</a:t>
                      </a:r>
                      <a:endParaRPr lang="fr-FR" sz="1100" dirty="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2424" marR="52424"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603745880"/>
                  </a:ext>
                </a:extLst>
              </a:tr>
              <a:tr h="177258">
                <a:tc>
                  <a:txBody>
                    <a:bodyPr/>
                    <a:lstStyle/>
                    <a:p>
                      <a:pPr algn="l">
                        <a:lnSpc>
                          <a:spcPct val="107000"/>
                        </a:lnSpc>
                        <a:spcAft>
                          <a:spcPts val="0"/>
                        </a:spcAft>
                      </a:pPr>
                      <a:r>
                        <a:rPr lang="fr-FR" sz="1100" dirty="0">
                          <a:solidFill>
                            <a:sysClr val="windowText" lastClr="000000"/>
                          </a:solidFill>
                          <a:effectLst/>
                        </a:rPr>
                        <a:t> </a:t>
                      </a:r>
                      <a:endParaRPr lang="fr-FR" sz="1100" dirty="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2424" marR="52424"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a:lnSpc>
                          <a:spcPct val="107000"/>
                        </a:lnSpc>
                        <a:spcAft>
                          <a:spcPts val="0"/>
                        </a:spcAft>
                      </a:pPr>
                      <a:r>
                        <a:rPr lang="fr-FR" sz="1100" dirty="0">
                          <a:solidFill>
                            <a:sysClr val="windowText" lastClr="000000"/>
                          </a:solidFill>
                          <a:effectLst/>
                        </a:rPr>
                        <a:t> </a:t>
                      </a:r>
                      <a:endParaRPr lang="fr-FR" sz="1100" dirty="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2424" marR="52424"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578450951"/>
                  </a:ext>
                </a:extLst>
              </a:tr>
              <a:tr h="177258">
                <a:tc>
                  <a:txBody>
                    <a:bodyPr/>
                    <a:lstStyle/>
                    <a:p>
                      <a:pPr algn="l">
                        <a:lnSpc>
                          <a:spcPct val="107000"/>
                        </a:lnSpc>
                        <a:spcAft>
                          <a:spcPts val="0"/>
                        </a:spcAft>
                      </a:pPr>
                      <a:r>
                        <a:rPr lang="fr-FR" sz="1100" dirty="0">
                          <a:solidFill>
                            <a:sysClr val="windowText" lastClr="000000"/>
                          </a:solidFill>
                          <a:effectLst/>
                        </a:rPr>
                        <a:t>Email secrétariat :</a:t>
                      </a:r>
                      <a:endParaRPr lang="fr-FR" sz="1100" dirty="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2424" marR="52424"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a:lnSpc>
                          <a:spcPct val="107000"/>
                        </a:lnSpc>
                        <a:spcAft>
                          <a:spcPts val="0"/>
                        </a:spcAft>
                      </a:pPr>
                      <a:r>
                        <a:rPr lang="fr-FR" sz="1100" dirty="0">
                          <a:solidFill>
                            <a:sysClr val="windowText" lastClr="000000"/>
                          </a:solidFill>
                          <a:effectLst/>
                        </a:rPr>
                        <a:t>secretariat.cetd@ch-colmar.fr</a:t>
                      </a:r>
                      <a:endParaRPr lang="fr-FR" sz="1100" dirty="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2424" marR="52424"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3676064"/>
                  </a:ext>
                </a:extLst>
              </a:tr>
              <a:tr h="177258">
                <a:tc>
                  <a:txBody>
                    <a:bodyPr/>
                    <a:lstStyle/>
                    <a:p>
                      <a:pPr algn="l">
                        <a:lnSpc>
                          <a:spcPct val="107000"/>
                        </a:lnSpc>
                        <a:spcAft>
                          <a:spcPts val="0"/>
                        </a:spcAft>
                      </a:pPr>
                      <a:r>
                        <a:rPr lang="fr-FR" sz="1100" dirty="0">
                          <a:solidFill>
                            <a:sysClr val="windowText" lastClr="000000"/>
                          </a:solidFill>
                          <a:effectLst/>
                        </a:rPr>
                        <a:t> </a:t>
                      </a:r>
                      <a:endParaRPr lang="fr-FR" sz="1100" dirty="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2424" marR="52424"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a:lnSpc>
                          <a:spcPct val="107000"/>
                        </a:lnSpc>
                        <a:spcAft>
                          <a:spcPts val="0"/>
                        </a:spcAft>
                      </a:pPr>
                      <a:r>
                        <a:rPr lang="fr-FR" sz="1100" dirty="0">
                          <a:solidFill>
                            <a:sysClr val="windowText" lastClr="000000"/>
                          </a:solidFill>
                          <a:effectLst/>
                        </a:rPr>
                        <a:t> </a:t>
                      </a:r>
                      <a:endParaRPr lang="fr-FR" sz="1100" dirty="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2424" marR="52424"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630492175"/>
                  </a:ext>
                </a:extLst>
              </a:tr>
              <a:tr h="567089">
                <a:tc>
                  <a:txBody>
                    <a:bodyPr/>
                    <a:lstStyle/>
                    <a:p>
                      <a:pPr algn="l">
                        <a:lnSpc>
                          <a:spcPct val="107000"/>
                        </a:lnSpc>
                        <a:spcAft>
                          <a:spcPts val="0"/>
                        </a:spcAft>
                      </a:pPr>
                      <a:endParaRPr lang="fr-FR" sz="1100" dirty="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2424" marR="52424"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a:lnSpc>
                          <a:spcPct val="107000"/>
                        </a:lnSpc>
                        <a:spcAft>
                          <a:spcPts val="0"/>
                        </a:spcAft>
                      </a:pPr>
                      <a:endParaRPr lang="fr-FR" sz="1100" dirty="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2424" marR="52424"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394697405"/>
                  </a:ext>
                </a:extLst>
              </a:tr>
            </a:tbl>
          </a:graphicData>
        </a:graphic>
      </p:graphicFrame>
      <p:graphicFrame>
        <p:nvGraphicFramePr>
          <p:cNvPr id="36" name="Tableau 35"/>
          <p:cNvGraphicFramePr>
            <a:graphicFrameLocks noGrp="1"/>
          </p:cNvGraphicFramePr>
          <p:nvPr>
            <p:extLst>
              <p:ext uri="{D42A27DB-BD31-4B8C-83A1-F6EECF244321}">
                <p14:modId xmlns:p14="http://schemas.microsoft.com/office/powerpoint/2010/main" val="150480553"/>
              </p:ext>
            </p:extLst>
          </p:nvPr>
        </p:nvGraphicFramePr>
        <p:xfrm>
          <a:off x="6950166" y="301175"/>
          <a:ext cx="4214775" cy="6275914"/>
        </p:xfrm>
        <a:graphic>
          <a:graphicData uri="http://schemas.openxmlformats.org/drawingml/2006/table">
            <a:tbl>
              <a:tblPr firstRow="1" firstCol="1" bandRow="1">
                <a:tableStyleId>{5C22544A-7EE6-4342-B048-85BDC9FD1C3A}</a:tableStyleId>
              </a:tblPr>
              <a:tblGrid>
                <a:gridCol w="1517559">
                  <a:extLst>
                    <a:ext uri="{9D8B030D-6E8A-4147-A177-3AD203B41FA5}">
                      <a16:colId xmlns:a16="http://schemas.microsoft.com/office/drawing/2014/main" val="775430951"/>
                    </a:ext>
                  </a:extLst>
                </a:gridCol>
                <a:gridCol w="2697216">
                  <a:extLst>
                    <a:ext uri="{9D8B030D-6E8A-4147-A177-3AD203B41FA5}">
                      <a16:colId xmlns:a16="http://schemas.microsoft.com/office/drawing/2014/main" val="2832959636"/>
                    </a:ext>
                  </a:extLst>
                </a:gridCol>
              </a:tblGrid>
              <a:tr h="205074">
                <a:tc gridSpan="2">
                  <a:txBody>
                    <a:bodyPr/>
                    <a:lstStyle/>
                    <a:p>
                      <a:pPr algn="l">
                        <a:lnSpc>
                          <a:spcPct val="107000"/>
                        </a:lnSpc>
                        <a:spcAft>
                          <a:spcPts val="0"/>
                        </a:spcAft>
                      </a:pPr>
                      <a:r>
                        <a:rPr lang="fr-FR" sz="1400" dirty="0">
                          <a:solidFill>
                            <a:sysClr val="windowText" lastClr="000000"/>
                          </a:solidFill>
                          <a:effectLst/>
                        </a:rPr>
                        <a:t>Ressources interventionnelles disponibles</a:t>
                      </a:r>
                      <a:endParaRPr lang="fr-FR" sz="1400" dirty="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1150" marR="51150" marT="0" marB="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hMerge="1">
                  <a:txBody>
                    <a:bodyPr/>
                    <a:lstStyle/>
                    <a:p>
                      <a:endParaRPr lang="fr-FR"/>
                    </a:p>
                  </a:txBody>
                  <a:tcPr/>
                </a:tc>
                <a:extLst>
                  <a:ext uri="{0D108BD9-81ED-4DB2-BD59-A6C34878D82A}">
                    <a16:rowId xmlns:a16="http://schemas.microsoft.com/office/drawing/2014/main" val="2724054385"/>
                  </a:ext>
                </a:extLst>
              </a:tr>
              <a:tr h="161147">
                <a:tc>
                  <a:txBody>
                    <a:bodyPr/>
                    <a:lstStyle/>
                    <a:p>
                      <a:pPr algn="l">
                        <a:lnSpc>
                          <a:spcPct val="107000"/>
                        </a:lnSpc>
                        <a:spcAft>
                          <a:spcPts val="0"/>
                        </a:spcAft>
                      </a:pPr>
                      <a:r>
                        <a:rPr lang="fr-FR" sz="1100" dirty="0">
                          <a:solidFill>
                            <a:sysClr val="windowText" lastClr="000000"/>
                          </a:solidFill>
                          <a:effectLst/>
                        </a:rPr>
                        <a:t>Anesthésie :</a:t>
                      </a:r>
                      <a:endParaRPr lang="fr-FR" sz="1100" dirty="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1150" marR="51150" marT="0" marB="0">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algn="l">
                        <a:lnSpc>
                          <a:spcPct val="107000"/>
                        </a:lnSpc>
                        <a:spcAft>
                          <a:spcPts val="0"/>
                        </a:spcAft>
                      </a:pPr>
                      <a:r>
                        <a:rPr lang="fr-FR" sz="1100" dirty="0">
                          <a:solidFill>
                            <a:sysClr val="windowText" lastClr="000000"/>
                          </a:solidFill>
                          <a:effectLst/>
                        </a:rPr>
                        <a:t>Oui</a:t>
                      </a:r>
                      <a:endParaRPr lang="fr-FR" sz="1100" dirty="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1150" marR="51150" marT="0" marB="0">
                    <a:lnL w="12700" cmpd="sng">
                      <a:noFill/>
                    </a:lnL>
                    <a:lnR w="12700" cmpd="sng">
                      <a:noFill/>
                    </a:lnR>
                    <a:lnT w="381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098619509"/>
                  </a:ext>
                </a:extLst>
              </a:tr>
              <a:tr h="161147">
                <a:tc gridSpan="2">
                  <a:txBody>
                    <a:bodyPr/>
                    <a:lstStyle/>
                    <a:p>
                      <a:pPr algn="l">
                        <a:lnSpc>
                          <a:spcPct val="107000"/>
                        </a:lnSpc>
                        <a:spcAft>
                          <a:spcPts val="0"/>
                        </a:spcAft>
                      </a:pPr>
                      <a:r>
                        <a:rPr lang="fr-FR" sz="1100" dirty="0">
                          <a:solidFill>
                            <a:sysClr val="windowText" lastClr="000000"/>
                          </a:solidFill>
                          <a:effectLst/>
                        </a:rPr>
                        <a:t>Pour les blocs nerveux périphériques</a:t>
                      </a:r>
                      <a:endParaRPr lang="fr-FR" sz="1100" dirty="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1150" marR="5115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hMerge="1">
                  <a:txBody>
                    <a:bodyPr/>
                    <a:lstStyle/>
                    <a:p>
                      <a:endParaRPr lang="fr-FR"/>
                    </a:p>
                  </a:txBody>
                  <a:tcPr/>
                </a:tc>
                <a:extLst>
                  <a:ext uri="{0D108BD9-81ED-4DB2-BD59-A6C34878D82A}">
                    <a16:rowId xmlns:a16="http://schemas.microsoft.com/office/drawing/2014/main" val="2096494251"/>
                  </a:ext>
                </a:extLst>
              </a:tr>
              <a:tr h="498361">
                <a:tc>
                  <a:txBody>
                    <a:bodyPr/>
                    <a:lstStyle/>
                    <a:p>
                      <a:pPr algn="l">
                        <a:lnSpc>
                          <a:spcPct val="107000"/>
                        </a:lnSpc>
                        <a:spcAft>
                          <a:spcPts val="0"/>
                        </a:spcAft>
                      </a:pPr>
                      <a:r>
                        <a:rPr lang="fr-FR" sz="1100" dirty="0">
                          <a:solidFill>
                            <a:sysClr val="windowText" lastClr="000000"/>
                          </a:solidFill>
                          <a:effectLst/>
                        </a:rPr>
                        <a:t> </a:t>
                      </a:r>
                      <a:endParaRPr lang="fr-FR" sz="1100" dirty="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1150" marR="5115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a:lnSpc>
                          <a:spcPct val="107000"/>
                        </a:lnSpc>
                        <a:spcAft>
                          <a:spcPts val="0"/>
                        </a:spcAft>
                      </a:pPr>
                      <a:r>
                        <a:rPr lang="fr-FR" sz="1100" dirty="0">
                          <a:solidFill>
                            <a:sysClr val="windowText" lastClr="000000"/>
                          </a:solidFill>
                          <a:effectLst/>
                        </a:rPr>
                        <a:t>Injections itératives;</a:t>
                      </a:r>
                    </a:p>
                    <a:p>
                      <a:pPr algn="l">
                        <a:lnSpc>
                          <a:spcPct val="107000"/>
                        </a:lnSpc>
                        <a:spcAft>
                          <a:spcPts val="0"/>
                        </a:spcAft>
                      </a:pPr>
                      <a:r>
                        <a:rPr lang="fr-FR" sz="1100" dirty="0">
                          <a:solidFill>
                            <a:sysClr val="windowText" lastClr="000000"/>
                          </a:solidFill>
                          <a:effectLst/>
                        </a:rPr>
                        <a:t>Cathéter à demeure;</a:t>
                      </a:r>
                    </a:p>
                    <a:p>
                      <a:pPr algn="l">
                        <a:lnSpc>
                          <a:spcPct val="107000"/>
                        </a:lnSpc>
                        <a:spcAft>
                          <a:spcPts val="0"/>
                        </a:spcAft>
                      </a:pPr>
                      <a:r>
                        <a:rPr lang="fr-FR" sz="1100" dirty="0">
                          <a:solidFill>
                            <a:sysClr val="windowText" lastClr="000000"/>
                          </a:solidFill>
                          <a:effectLst/>
                        </a:rPr>
                        <a:t>Phénolisation/alcoolisation</a:t>
                      </a:r>
                      <a:endParaRPr lang="fr-FR" sz="1100" dirty="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1150" marR="5115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571115516"/>
                  </a:ext>
                </a:extLst>
              </a:tr>
              <a:tr h="161147">
                <a:tc>
                  <a:txBody>
                    <a:bodyPr/>
                    <a:lstStyle/>
                    <a:p>
                      <a:pPr algn="l">
                        <a:lnSpc>
                          <a:spcPct val="107000"/>
                        </a:lnSpc>
                        <a:spcAft>
                          <a:spcPts val="0"/>
                        </a:spcAft>
                      </a:pPr>
                      <a:r>
                        <a:rPr lang="fr-FR" sz="1100" dirty="0">
                          <a:solidFill>
                            <a:sysClr val="windowText" lastClr="000000"/>
                          </a:solidFill>
                          <a:effectLst/>
                        </a:rPr>
                        <a:t> </a:t>
                      </a:r>
                      <a:endParaRPr lang="fr-FR" sz="1100" dirty="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1150" marR="5115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a:lnSpc>
                          <a:spcPct val="107000"/>
                        </a:lnSpc>
                        <a:spcAft>
                          <a:spcPts val="0"/>
                        </a:spcAft>
                      </a:pPr>
                      <a:r>
                        <a:rPr lang="fr-FR" sz="1100" dirty="0">
                          <a:solidFill>
                            <a:sysClr val="windowText" lastClr="000000"/>
                          </a:solidFill>
                          <a:effectLst/>
                        </a:rPr>
                        <a:t> </a:t>
                      </a:r>
                      <a:endParaRPr lang="fr-FR" sz="1100" dirty="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1150" marR="5115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4204169137"/>
                  </a:ext>
                </a:extLst>
              </a:tr>
              <a:tr h="161147">
                <a:tc gridSpan="2">
                  <a:txBody>
                    <a:bodyPr/>
                    <a:lstStyle/>
                    <a:p>
                      <a:pPr algn="l">
                        <a:lnSpc>
                          <a:spcPct val="107000"/>
                        </a:lnSpc>
                        <a:spcAft>
                          <a:spcPts val="0"/>
                        </a:spcAft>
                      </a:pPr>
                      <a:r>
                        <a:rPr lang="fr-FR" sz="1100" dirty="0">
                          <a:solidFill>
                            <a:sysClr val="windowText" lastClr="000000"/>
                          </a:solidFill>
                          <a:effectLst/>
                        </a:rPr>
                        <a:t>Pour l’analgésie périmédullaire</a:t>
                      </a:r>
                      <a:endParaRPr lang="fr-FR" sz="1100" dirty="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1150" marR="5115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hMerge="1">
                  <a:txBody>
                    <a:bodyPr/>
                    <a:lstStyle/>
                    <a:p>
                      <a:endParaRPr lang="fr-FR"/>
                    </a:p>
                  </a:txBody>
                  <a:tcPr/>
                </a:tc>
                <a:extLst>
                  <a:ext uri="{0D108BD9-81ED-4DB2-BD59-A6C34878D82A}">
                    <a16:rowId xmlns:a16="http://schemas.microsoft.com/office/drawing/2014/main" val="3940830040"/>
                  </a:ext>
                </a:extLst>
              </a:tr>
              <a:tr h="1004183">
                <a:tc>
                  <a:txBody>
                    <a:bodyPr/>
                    <a:lstStyle/>
                    <a:p>
                      <a:pPr algn="l">
                        <a:lnSpc>
                          <a:spcPct val="107000"/>
                        </a:lnSpc>
                        <a:spcAft>
                          <a:spcPts val="0"/>
                        </a:spcAft>
                      </a:pPr>
                      <a:r>
                        <a:rPr lang="fr-FR" sz="1100" dirty="0">
                          <a:solidFill>
                            <a:sysClr val="windowText" lastClr="000000"/>
                          </a:solidFill>
                          <a:effectLst/>
                        </a:rPr>
                        <a:t> </a:t>
                      </a:r>
                      <a:endParaRPr lang="fr-FR" sz="1100" dirty="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1150" marR="5115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a:lnSpc>
                          <a:spcPct val="107000"/>
                        </a:lnSpc>
                        <a:spcAft>
                          <a:spcPts val="0"/>
                        </a:spcAft>
                      </a:pPr>
                      <a:r>
                        <a:rPr lang="fr-FR" sz="1100" dirty="0">
                          <a:solidFill>
                            <a:sysClr val="windowText" lastClr="000000"/>
                          </a:solidFill>
                          <a:effectLst/>
                        </a:rPr>
                        <a:t>Péridurale avec cathéter à demeure;</a:t>
                      </a:r>
                    </a:p>
                    <a:p>
                      <a:pPr algn="l">
                        <a:lnSpc>
                          <a:spcPct val="107000"/>
                        </a:lnSpc>
                        <a:spcAft>
                          <a:spcPts val="0"/>
                        </a:spcAft>
                      </a:pPr>
                      <a:r>
                        <a:rPr lang="fr-FR" sz="1100" dirty="0">
                          <a:solidFill>
                            <a:sysClr val="windowText" lastClr="000000"/>
                          </a:solidFill>
                          <a:effectLst/>
                        </a:rPr>
                        <a:t>Péridurale avec cathéter relié à une chambre implantable;</a:t>
                      </a:r>
                    </a:p>
                    <a:p>
                      <a:pPr algn="l">
                        <a:lnSpc>
                          <a:spcPct val="107000"/>
                        </a:lnSpc>
                        <a:spcAft>
                          <a:spcPts val="0"/>
                        </a:spcAft>
                      </a:pPr>
                      <a:r>
                        <a:rPr lang="fr-FR" sz="1100" dirty="0">
                          <a:solidFill>
                            <a:sysClr val="windowText" lastClr="000000"/>
                          </a:solidFill>
                          <a:effectLst/>
                        </a:rPr>
                        <a:t>Cathéter intrathécal relié à une pompe;</a:t>
                      </a:r>
                    </a:p>
                    <a:p>
                      <a:pPr algn="l">
                        <a:lnSpc>
                          <a:spcPct val="107000"/>
                        </a:lnSpc>
                        <a:spcAft>
                          <a:spcPts val="0"/>
                        </a:spcAft>
                      </a:pPr>
                      <a:r>
                        <a:rPr lang="fr-FR" sz="1100" dirty="0">
                          <a:solidFill>
                            <a:sysClr val="windowText" lastClr="000000"/>
                          </a:solidFill>
                          <a:effectLst/>
                        </a:rPr>
                        <a:t>Cathéter intrathécal relié à une chambre implantable</a:t>
                      </a:r>
                      <a:endParaRPr lang="fr-FR" sz="1100" dirty="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1150" marR="5115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131623951"/>
                  </a:ext>
                </a:extLst>
              </a:tr>
              <a:tr h="161147">
                <a:tc>
                  <a:txBody>
                    <a:bodyPr/>
                    <a:lstStyle/>
                    <a:p>
                      <a:pPr algn="l">
                        <a:lnSpc>
                          <a:spcPct val="107000"/>
                        </a:lnSpc>
                        <a:spcAft>
                          <a:spcPts val="0"/>
                        </a:spcAft>
                      </a:pPr>
                      <a:r>
                        <a:rPr lang="fr-FR" sz="1100" dirty="0">
                          <a:solidFill>
                            <a:sysClr val="windowText" lastClr="000000"/>
                          </a:solidFill>
                          <a:effectLst/>
                        </a:rPr>
                        <a:t> </a:t>
                      </a:r>
                      <a:endParaRPr lang="fr-FR" sz="1100" dirty="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1150" marR="5115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a:lnSpc>
                          <a:spcPct val="107000"/>
                        </a:lnSpc>
                        <a:spcAft>
                          <a:spcPts val="0"/>
                        </a:spcAft>
                      </a:pPr>
                      <a:r>
                        <a:rPr lang="fr-FR" sz="1100" dirty="0">
                          <a:solidFill>
                            <a:sysClr val="windowText" lastClr="000000"/>
                          </a:solidFill>
                          <a:effectLst/>
                        </a:rPr>
                        <a:t> </a:t>
                      </a:r>
                      <a:endParaRPr lang="fr-FR" sz="1100" dirty="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1150" marR="5115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837246517"/>
                  </a:ext>
                </a:extLst>
              </a:tr>
              <a:tr h="329754">
                <a:tc gridSpan="2">
                  <a:txBody>
                    <a:bodyPr/>
                    <a:lstStyle/>
                    <a:p>
                      <a:pPr algn="l">
                        <a:lnSpc>
                          <a:spcPct val="107000"/>
                        </a:lnSpc>
                        <a:spcAft>
                          <a:spcPts val="0"/>
                        </a:spcAft>
                      </a:pPr>
                      <a:r>
                        <a:rPr lang="fr-FR" sz="1100" dirty="0">
                          <a:solidFill>
                            <a:sysClr val="windowText" lastClr="000000"/>
                          </a:solidFill>
                          <a:effectLst/>
                        </a:rPr>
                        <a:t>Suivi et gestion des dispositifs à demeure (cathéter périnerveux ou péridural, pompe intrathécale)</a:t>
                      </a:r>
                      <a:endParaRPr lang="fr-FR" sz="1100" dirty="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1150" marR="5115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hMerge="1">
                  <a:txBody>
                    <a:bodyPr/>
                    <a:lstStyle/>
                    <a:p>
                      <a:endParaRPr lang="fr-FR"/>
                    </a:p>
                  </a:txBody>
                  <a:tcPr/>
                </a:tc>
                <a:extLst>
                  <a:ext uri="{0D108BD9-81ED-4DB2-BD59-A6C34878D82A}">
                    <a16:rowId xmlns:a16="http://schemas.microsoft.com/office/drawing/2014/main" val="1019188843"/>
                  </a:ext>
                </a:extLst>
              </a:tr>
              <a:tr h="161147">
                <a:tc>
                  <a:txBody>
                    <a:bodyPr/>
                    <a:lstStyle/>
                    <a:p>
                      <a:pPr algn="l">
                        <a:lnSpc>
                          <a:spcPct val="107000"/>
                        </a:lnSpc>
                        <a:spcAft>
                          <a:spcPts val="0"/>
                        </a:spcAft>
                      </a:pPr>
                      <a:r>
                        <a:rPr lang="fr-FR" sz="1100" dirty="0">
                          <a:solidFill>
                            <a:sysClr val="windowText" lastClr="000000"/>
                          </a:solidFill>
                          <a:effectLst/>
                        </a:rPr>
                        <a:t> </a:t>
                      </a:r>
                      <a:endParaRPr lang="fr-FR" sz="1100" dirty="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1150" marR="5115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a:lnSpc>
                          <a:spcPct val="107000"/>
                        </a:lnSpc>
                        <a:spcAft>
                          <a:spcPts val="0"/>
                        </a:spcAft>
                      </a:pPr>
                      <a:r>
                        <a:rPr lang="fr-FR" sz="1100" dirty="0">
                          <a:solidFill>
                            <a:sysClr val="windowText" lastClr="000000"/>
                          </a:solidFill>
                          <a:effectLst/>
                        </a:rPr>
                        <a:t>Non</a:t>
                      </a:r>
                      <a:endParaRPr lang="fr-FR" sz="1100" dirty="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1150" marR="5115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662975650"/>
                  </a:ext>
                </a:extLst>
              </a:tr>
              <a:tr h="161147">
                <a:tc>
                  <a:txBody>
                    <a:bodyPr/>
                    <a:lstStyle/>
                    <a:p>
                      <a:pPr algn="l">
                        <a:lnSpc>
                          <a:spcPct val="107000"/>
                        </a:lnSpc>
                        <a:spcAft>
                          <a:spcPts val="0"/>
                        </a:spcAft>
                      </a:pPr>
                      <a:r>
                        <a:rPr lang="fr-FR" sz="1100" dirty="0">
                          <a:solidFill>
                            <a:sysClr val="windowText" lastClr="000000"/>
                          </a:solidFill>
                          <a:effectLst/>
                        </a:rPr>
                        <a:t> </a:t>
                      </a:r>
                      <a:endParaRPr lang="fr-FR" sz="1100" dirty="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1150" marR="5115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a:lnSpc>
                          <a:spcPct val="107000"/>
                        </a:lnSpc>
                        <a:spcAft>
                          <a:spcPts val="0"/>
                        </a:spcAft>
                      </a:pPr>
                      <a:r>
                        <a:rPr lang="fr-FR" sz="1100" dirty="0">
                          <a:solidFill>
                            <a:sysClr val="windowText" lastClr="000000"/>
                          </a:solidFill>
                          <a:effectLst/>
                        </a:rPr>
                        <a:t> </a:t>
                      </a:r>
                      <a:endParaRPr lang="fr-FR" sz="1100" dirty="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1150" marR="5115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995689663"/>
                  </a:ext>
                </a:extLst>
              </a:tr>
              <a:tr h="329754">
                <a:tc>
                  <a:txBody>
                    <a:bodyPr/>
                    <a:lstStyle/>
                    <a:p>
                      <a:pPr algn="l">
                        <a:lnSpc>
                          <a:spcPct val="107000"/>
                        </a:lnSpc>
                        <a:spcAft>
                          <a:spcPts val="0"/>
                        </a:spcAft>
                      </a:pPr>
                      <a:r>
                        <a:rPr lang="fr-FR" sz="1100" dirty="0">
                          <a:solidFill>
                            <a:sysClr val="windowText" lastClr="000000"/>
                          </a:solidFill>
                          <a:effectLst/>
                        </a:rPr>
                        <a:t>Radiologie interventionnelle :</a:t>
                      </a:r>
                      <a:endParaRPr lang="fr-FR" sz="1100" dirty="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1150" marR="5115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a:lnSpc>
                          <a:spcPct val="107000"/>
                        </a:lnSpc>
                        <a:spcAft>
                          <a:spcPts val="0"/>
                        </a:spcAft>
                      </a:pPr>
                      <a:r>
                        <a:rPr lang="fr-FR" sz="1100" dirty="0">
                          <a:solidFill>
                            <a:sysClr val="windowText" lastClr="000000"/>
                          </a:solidFill>
                          <a:effectLst/>
                        </a:rPr>
                        <a:t>Oui </a:t>
                      </a:r>
                      <a:endParaRPr lang="fr-FR" sz="1100" dirty="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1150" marR="5115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813527292"/>
                  </a:ext>
                </a:extLst>
              </a:tr>
              <a:tr h="835575">
                <a:tc>
                  <a:txBody>
                    <a:bodyPr/>
                    <a:lstStyle/>
                    <a:p>
                      <a:pPr algn="l">
                        <a:lnSpc>
                          <a:spcPct val="107000"/>
                        </a:lnSpc>
                        <a:spcAft>
                          <a:spcPts val="0"/>
                        </a:spcAft>
                      </a:pPr>
                      <a:r>
                        <a:rPr lang="fr-FR" sz="1100" dirty="0">
                          <a:solidFill>
                            <a:sysClr val="windowText" lastClr="000000"/>
                          </a:solidFill>
                          <a:effectLst/>
                        </a:rPr>
                        <a:t> </a:t>
                      </a:r>
                      <a:endParaRPr lang="fr-FR" sz="1100" dirty="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1150" marR="5115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a:lnSpc>
                          <a:spcPct val="107000"/>
                        </a:lnSpc>
                        <a:spcAft>
                          <a:spcPts val="0"/>
                        </a:spcAft>
                      </a:pPr>
                      <a:r>
                        <a:rPr lang="fr-FR" sz="1100" dirty="0">
                          <a:solidFill>
                            <a:sysClr val="windowText" lastClr="000000"/>
                          </a:solidFill>
                          <a:effectLst/>
                        </a:rPr>
                        <a:t>Alcoolisation/phénolisation des plexus sympathique (cœliaque, hypogastrique, impar);</a:t>
                      </a:r>
                    </a:p>
                    <a:p>
                      <a:pPr algn="l">
                        <a:lnSpc>
                          <a:spcPct val="107000"/>
                        </a:lnSpc>
                        <a:spcAft>
                          <a:spcPts val="0"/>
                        </a:spcAft>
                      </a:pPr>
                      <a:r>
                        <a:rPr lang="fr-FR" sz="1100" dirty="0">
                          <a:solidFill>
                            <a:sysClr val="windowText" lastClr="000000"/>
                          </a:solidFill>
                          <a:effectLst/>
                        </a:rPr>
                        <a:t>Embolisation/ chimio-embolisation;</a:t>
                      </a:r>
                    </a:p>
                    <a:p>
                      <a:pPr algn="l">
                        <a:lnSpc>
                          <a:spcPct val="107000"/>
                        </a:lnSpc>
                        <a:spcAft>
                          <a:spcPts val="0"/>
                        </a:spcAft>
                      </a:pPr>
                      <a:r>
                        <a:rPr lang="fr-FR" sz="1100" dirty="0">
                          <a:solidFill>
                            <a:sysClr val="windowText" lastClr="000000"/>
                          </a:solidFill>
                          <a:effectLst/>
                        </a:rPr>
                        <a:t>Radiofréquence;</a:t>
                      </a:r>
                    </a:p>
                    <a:p>
                      <a:pPr algn="l">
                        <a:lnSpc>
                          <a:spcPct val="107000"/>
                        </a:lnSpc>
                        <a:spcAft>
                          <a:spcPts val="0"/>
                        </a:spcAft>
                      </a:pPr>
                      <a:r>
                        <a:rPr lang="fr-FR" sz="1100" dirty="0">
                          <a:solidFill>
                            <a:sysClr val="windowText" lastClr="000000"/>
                          </a:solidFill>
                          <a:effectLst/>
                        </a:rPr>
                        <a:t>Cimentoplastie</a:t>
                      </a:r>
                      <a:endParaRPr lang="fr-FR" sz="1100" dirty="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1150" marR="5115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586829331"/>
                  </a:ext>
                </a:extLst>
              </a:tr>
              <a:tr h="161147">
                <a:tc>
                  <a:txBody>
                    <a:bodyPr/>
                    <a:lstStyle/>
                    <a:p>
                      <a:pPr algn="l">
                        <a:lnSpc>
                          <a:spcPct val="107000"/>
                        </a:lnSpc>
                        <a:spcAft>
                          <a:spcPts val="0"/>
                        </a:spcAft>
                      </a:pPr>
                      <a:r>
                        <a:rPr lang="fr-FR" sz="1100" dirty="0">
                          <a:solidFill>
                            <a:sysClr val="windowText" lastClr="000000"/>
                          </a:solidFill>
                          <a:effectLst/>
                        </a:rPr>
                        <a:t> </a:t>
                      </a:r>
                      <a:endParaRPr lang="fr-FR" sz="1100" dirty="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1150" marR="5115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a:lnSpc>
                          <a:spcPct val="107000"/>
                        </a:lnSpc>
                        <a:spcAft>
                          <a:spcPts val="0"/>
                        </a:spcAft>
                      </a:pPr>
                      <a:r>
                        <a:rPr lang="fr-FR" sz="1100" dirty="0">
                          <a:solidFill>
                            <a:sysClr val="windowText" lastClr="000000"/>
                          </a:solidFill>
                          <a:effectLst/>
                        </a:rPr>
                        <a:t> </a:t>
                      </a:r>
                      <a:endParaRPr lang="fr-FR" sz="1100" dirty="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1150" marR="5115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626447231"/>
                  </a:ext>
                </a:extLst>
              </a:tr>
              <a:tr h="161147">
                <a:tc>
                  <a:txBody>
                    <a:bodyPr/>
                    <a:lstStyle/>
                    <a:p>
                      <a:pPr algn="l">
                        <a:lnSpc>
                          <a:spcPct val="107000"/>
                        </a:lnSpc>
                        <a:spcAft>
                          <a:spcPts val="0"/>
                        </a:spcAft>
                      </a:pPr>
                      <a:r>
                        <a:rPr lang="fr-FR" sz="1100" dirty="0">
                          <a:solidFill>
                            <a:sysClr val="windowText" lastClr="000000"/>
                          </a:solidFill>
                          <a:effectLst/>
                        </a:rPr>
                        <a:t>Chirurgie :</a:t>
                      </a:r>
                      <a:endParaRPr lang="fr-FR" sz="1100" dirty="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1150" marR="5115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a:lnSpc>
                          <a:spcPct val="107000"/>
                        </a:lnSpc>
                        <a:spcAft>
                          <a:spcPts val="0"/>
                        </a:spcAft>
                      </a:pPr>
                      <a:r>
                        <a:rPr lang="fr-FR" sz="1100" dirty="0">
                          <a:solidFill>
                            <a:sysClr val="windowText" lastClr="000000"/>
                          </a:solidFill>
                          <a:effectLst/>
                        </a:rPr>
                        <a:t>Oui</a:t>
                      </a:r>
                      <a:endParaRPr lang="fr-FR" sz="1100" dirty="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1150" marR="5115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263424764"/>
                  </a:ext>
                </a:extLst>
              </a:tr>
              <a:tr h="329754">
                <a:tc>
                  <a:txBody>
                    <a:bodyPr/>
                    <a:lstStyle/>
                    <a:p>
                      <a:pPr algn="l">
                        <a:lnSpc>
                          <a:spcPct val="107000"/>
                        </a:lnSpc>
                        <a:spcAft>
                          <a:spcPts val="0"/>
                        </a:spcAft>
                      </a:pPr>
                      <a:r>
                        <a:rPr lang="fr-FR" sz="1100" dirty="0">
                          <a:solidFill>
                            <a:sysClr val="windowText" lastClr="000000"/>
                          </a:solidFill>
                          <a:effectLst/>
                        </a:rPr>
                        <a:t> </a:t>
                      </a:r>
                      <a:endParaRPr lang="fr-FR" sz="1100" dirty="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1150" marR="5115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a:lnSpc>
                          <a:spcPct val="107000"/>
                        </a:lnSpc>
                        <a:spcAft>
                          <a:spcPts val="0"/>
                        </a:spcAft>
                      </a:pPr>
                      <a:r>
                        <a:rPr lang="fr-FR" sz="1100" dirty="0">
                          <a:solidFill>
                            <a:sysClr val="windowText" lastClr="000000"/>
                          </a:solidFill>
                          <a:effectLst/>
                        </a:rPr>
                        <a:t>Vertébroplastie;</a:t>
                      </a:r>
                    </a:p>
                    <a:p>
                      <a:pPr algn="l">
                        <a:lnSpc>
                          <a:spcPct val="107000"/>
                        </a:lnSpc>
                        <a:spcAft>
                          <a:spcPts val="0"/>
                        </a:spcAft>
                      </a:pPr>
                      <a:r>
                        <a:rPr lang="fr-FR" sz="1100" dirty="0">
                          <a:solidFill>
                            <a:sysClr val="windowText" lastClr="000000"/>
                          </a:solidFill>
                          <a:effectLst/>
                        </a:rPr>
                        <a:t>Neurostimulation médullaire</a:t>
                      </a:r>
                      <a:endParaRPr lang="fr-FR" sz="1100" dirty="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1150" marR="5115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528583135"/>
                  </a:ext>
                </a:extLst>
              </a:tr>
              <a:tr h="137287">
                <a:tc>
                  <a:txBody>
                    <a:bodyPr/>
                    <a:lstStyle/>
                    <a:p>
                      <a:pPr algn="l">
                        <a:lnSpc>
                          <a:spcPct val="107000"/>
                        </a:lnSpc>
                        <a:spcAft>
                          <a:spcPts val="0"/>
                        </a:spcAft>
                      </a:pPr>
                      <a:endParaRPr lang="fr-FR" sz="800" dirty="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1150" marR="5115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endParaRPr lang="fr-FR" sz="1100" dirty="0"/>
                    </a:p>
                  </a:txBody>
                  <a:tcPr marL="51150" marR="5115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59291373"/>
                  </a:ext>
                </a:extLst>
              </a:tr>
              <a:tr h="498361">
                <a:tc>
                  <a:txBody>
                    <a:bodyPr/>
                    <a:lstStyle/>
                    <a:p>
                      <a:pPr algn="l">
                        <a:lnSpc>
                          <a:spcPct val="107000"/>
                        </a:lnSpc>
                        <a:spcAft>
                          <a:spcPts val="0"/>
                        </a:spcAft>
                      </a:pPr>
                      <a:r>
                        <a:rPr lang="fr-FR" sz="1100" dirty="0">
                          <a:solidFill>
                            <a:sysClr val="windowText" lastClr="000000"/>
                          </a:solidFill>
                          <a:effectLst/>
                        </a:rPr>
                        <a:t> Autorisation radiothérapie externe :</a:t>
                      </a:r>
                      <a:endParaRPr lang="fr-FR" sz="1100" dirty="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1150" marR="5115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a:lnSpc>
                          <a:spcPct val="107000"/>
                        </a:lnSpc>
                        <a:spcAft>
                          <a:spcPts val="0"/>
                        </a:spcAft>
                      </a:pPr>
                      <a:r>
                        <a:rPr lang="fr-FR" sz="1100" dirty="0">
                          <a:solidFill>
                            <a:sysClr val="windowText" lastClr="000000"/>
                          </a:solidFill>
                          <a:effectLst/>
                        </a:rPr>
                        <a:t>Oui</a:t>
                      </a:r>
                      <a:endParaRPr lang="fr-FR" sz="1100" dirty="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1150" marR="5115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88749880"/>
                  </a:ext>
                </a:extLst>
              </a:tr>
            </a:tbl>
          </a:graphicData>
        </a:graphic>
      </p:graphicFrame>
      <p:sp>
        <p:nvSpPr>
          <p:cNvPr id="15" name="ZoneTexte 14"/>
          <p:cNvSpPr txBox="1"/>
          <p:nvPr/>
        </p:nvSpPr>
        <p:spPr>
          <a:xfrm>
            <a:off x="-17122" y="6601922"/>
            <a:ext cx="4273927" cy="253916"/>
          </a:xfrm>
          <a:prstGeom prst="rect">
            <a:avLst/>
          </a:prstGeom>
        </p:spPr>
        <p:txBody>
          <a:bodyPr wrap="none" rtlCol="0">
            <a:spAutoFit/>
          </a:bodyPr>
          <a:lstStyle/>
          <a:p>
            <a:pPr marL="0" indent="0" algn="ctr">
              <a:buNone/>
            </a:pPr>
            <a:r>
              <a:rPr lang="fr-FR" sz="1050" i="1" dirty="0"/>
              <a:t>Enquête DSRC NEON, 2022 – Autorisation Radiothérapie Externe Nov. 2024</a:t>
            </a:r>
          </a:p>
        </p:txBody>
      </p:sp>
      <p:sp>
        <p:nvSpPr>
          <p:cNvPr id="16" name="Ellipse 15"/>
          <p:cNvSpPr/>
          <p:nvPr/>
        </p:nvSpPr>
        <p:spPr>
          <a:xfrm>
            <a:off x="95250" y="175260"/>
            <a:ext cx="788670" cy="668564"/>
          </a:xfrm>
          <a:prstGeom prst="ellipse">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7" name="Ellipse 16"/>
          <p:cNvSpPr/>
          <p:nvPr/>
        </p:nvSpPr>
        <p:spPr>
          <a:xfrm>
            <a:off x="4770605" y="898463"/>
            <a:ext cx="341723" cy="323508"/>
          </a:xfrm>
          <a:prstGeom prst="ellipse">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Tree>
    <p:extLst>
      <p:ext uri="{BB962C8B-B14F-4D97-AF65-F5344CB8AC3E}">
        <p14:creationId xmlns:p14="http://schemas.microsoft.com/office/powerpoint/2010/main" val="2861023737"/>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26" name="Image 2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79833" y="3859844"/>
            <a:ext cx="5149542" cy="1761422"/>
          </a:xfrm>
          <a:prstGeom prst="rect">
            <a:avLst/>
          </a:prstGeom>
        </p:spPr>
      </p:pic>
      <p:pic>
        <p:nvPicPr>
          <p:cNvPr id="30" name="Image 2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79833" y="1033463"/>
            <a:ext cx="5149542" cy="2595261"/>
          </a:xfrm>
          <a:prstGeom prst="rect">
            <a:avLst/>
          </a:prstGeom>
        </p:spPr>
      </p:pic>
      <p:sp>
        <p:nvSpPr>
          <p:cNvPr id="31" name="ZoneTexte 30"/>
          <p:cNvSpPr txBox="1"/>
          <p:nvPr/>
        </p:nvSpPr>
        <p:spPr>
          <a:xfrm>
            <a:off x="1279833" y="301666"/>
            <a:ext cx="3056093" cy="369332"/>
          </a:xfrm>
          <a:prstGeom prst="rect">
            <a:avLst/>
          </a:prstGeom>
        </p:spPr>
        <p:txBody>
          <a:bodyPr wrap="none" rtlCol="0">
            <a:spAutoFit/>
          </a:bodyPr>
          <a:lstStyle/>
          <a:p>
            <a:r>
              <a:rPr lang="fr-FR" b="1" dirty="0"/>
              <a:t>HÔPITAL ALBERT SCHWEITZER</a:t>
            </a:r>
            <a:endParaRPr lang="fr-FR" dirty="0"/>
          </a:p>
        </p:txBody>
      </p:sp>
      <p:pic>
        <p:nvPicPr>
          <p:cNvPr id="7" name="Imag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5400000">
            <a:off x="4032213" y="331301"/>
            <a:ext cx="400110" cy="400110"/>
          </a:xfrm>
          <a:prstGeom prst="rect">
            <a:avLst/>
          </a:prstGeom>
        </p:spPr>
      </p:pic>
      <p:pic>
        <p:nvPicPr>
          <p:cNvPr id="8" name="Image 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279833" y="252816"/>
            <a:ext cx="404990" cy="409869"/>
          </a:xfrm>
          <a:prstGeom prst="rect">
            <a:avLst/>
          </a:prstGeom>
        </p:spPr>
      </p:pic>
      <p:sp>
        <p:nvSpPr>
          <p:cNvPr id="11" name="Bouton d'action : Retour 10">
            <a:hlinkClick r:id="rId7" action="ppaction://hlinksldjump" highlightClick="1"/>
          </p:cNvPr>
          <p:cNvSpPr/>
          <p:nvPr/>
        </p:nvSpPr>
        <p:spPr>
          <a:xfrm>
            <a:off x="11604625" y="138516"/>
            <a:ext cx="476250" cy="478595"/>
          </a:xfrm>
          <a:prstGeom prst="actionButtonReturn">
            <a:avLst/>
          </a:prstGeom>
          <a:solidFill>
            <a:srgbClr val="EADB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graphicFrame>
        <p:nvGraphicFramePr>
          <p:cNvPr id="14" name="Tableau 13"/>
          <p:cNvGraphicFramePr>
            <a:graphicFrameLocks noGrp="1"/>
          </p:cNvGraphicFramePr>
          <p:nvPr>
            <p:extLst>
              <p:ext uri="{D42A27DB-BD31-4B8C-83A1-F6EECF244321}">
                <p14:modId xmlns:p14="http://schemas.microsoft.com/office/powerpoint/2010/main" val="4237332068"/>
              </p:ext>
            </p:extLst>
          </p:nvPr>
        </p:nvGraphicFramePr>
        <p:xfrm>
          <a:off x="1368085" y="822231"/>
          <a:ext cx="5061290" cy="5200215"/>
        </p:xfrm>
        <a:graphic>
          <a:graphicData uri="http://schemas.openxmlformats.org/drawingml/2006/table">
            <a:tbl>
              <a:tblPr firstRow="1" firstCol="1" bandRow="1">
                <a:tableStyleId>{5C22544A-7EE6-4342-B048-85BDC9FD1C3A}</a:tableStyleId>
              </a:tblPr>
              <a:tblGrid>
                <a:gridCol w="2153497">
                  <a:extLst>
                    <a:ext uri="{9D8B030D-6E8A-4147-A177-3AD203B41FA5}">
                      <a16:colId xmlns:a16="http://schemas.microsoft.com/office/drawing/2014/main" val="2675732752"/>
                    </a:ext>
                  </a:extLst>
                </a:gridCol>
                <a:gridCol w="2907793">
                  <a:extLst>
                    <a:ext uri="{9D8B030D-6E8A-4147-A177-3AD203B41FA5}">
                      <a16:colId xmlns:a16="http://schemas.microsoft.com/office/drawing/2014/main" val="3101553714"/>
                    </a:ext>
                  </a:extLst>
                </a:gridCol>
              </a:tblGrid>
              <a:tr h="235740">
                <a:tc gridSpan="2">
                  <a:txBody>
                    <a:bodyPr/>
                    <a:lstStyle/>
                    <a:p>
                      <a:pPr algn="l">
                        <a:lnSpc>
                          <a:spcPct val="107000"/>
                        </a:lnSpc>
                        <a:spcAft>
                          <a:spcPts val="0"/>
                        </a:spcAft>
                      </a:pPr>
                      <a:r>
                        <a:rPr lang="fr-FR" sz="1400" dirty="0">
                          <a:solidFill>
                            <a:sysClr val="windowText" lastClr="000000"/>
                          </a:solidFill>
                          <a:effectLst/>
                        </a:rPr>
                        <a:t>Informations générales</a:t>
                      </a:r>
                      <a:endParaRPr lang="fr-FR" sz="1400" dirty="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7540" marR="57540" marT="0" marB="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hMerge="1">
                  <a:txBody>
                    <a:bodyPr/>
                    <a:lstStyle/>
                    <a:p>
                      <a:endParaRPr lang="fr-FR"/>
                    </a:p>
                  </a:txBody>
                  <a:tcPr/>
                </a:tc>
                <a:extLst>
                  <a:ext uri="{0D108BD9-81ED-4DB2-BD59-A6C34878D82A}">
                    <a16:rowId xmlns:a16="http://schemas.microsoft.com/office/drawing/2014/main" val="1425650665"/>
                  </a:ext>
                </a:extLst>
              </a:tr>
              <a:tr h="184593">
                <a:tc>
                  <a:txBody>
                    <a:bodyPr/>
                    <a:lstStyle/>
                    <a:p>
                      <a:pPr algn="l">
                        <a:lnSpc>
                          <a:spcPct val="107000"/>
                        </a:lnSpc>
                        <a:spcAft>
                          <a:spcPts val="0"/>
                        </a:spcAft>
                      </a:pPr>
                      <a:r>
                        <a:rPr lang="fr-FR" sz="1100" dirty="0">
                          <a:solidFill>
                            <a:sysClr val="windowText" lastClr="000000"/>
                          </a:solidFill>
                          <a:effectLst/>
                        </a:rPr>
                        <a:t> Médecin responsable :</a:t>
                      </a:r>
                      <a:endParaRPr lang="fr-FR" sz="1100" dirty="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7540" marR="57540" marT="0" marB="0">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algn="l">
                        <a:lnSpc>
                          <a:spcPct val="107000"/>
                        </a:lnSpc>
                        <a:spcAft>
                          <a:spcPts val="0"/>
                        </a:spcAft>
                      </a:pPr>
                      <a:r>
                        <a:rPr lang="fr-FR" sz="1100" dirty="0">
                          <a:solidFill>
                            <a:sysClr val="windowText" lastClr="000000"/>
                          </a:solidFill>
                          <a:effectLst/>
                        </a:rPr>
                        <a:t>Dr Véronique DIXNEUF</a:t>
                      </a:r>
                      <a:endParaRPr lang="fr-FR" sz="1100" dirty="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7540" marR="57540" marT="0" marB="0">
                    <a:lnL w="12700" cmpd="sng">
                      <a:noFill/>
                    </a:lnL>
                    <a:lnR w="12700" cmpd="sng">
                      <a:noFill/>
                    </a:lnR>
                    <a:lnT w="381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822911278"/>
                  </a:ext>
                </a:extLst>
              </a:tr>
              <a:tr h="184593">
                <a:tc>
                  <a:txBody>
                    <a:bodyPr/>
                    <a:lstStyle/>
                    <a:p>
                      <a:pPr algn="l">
                        <a:lnSpc>
                          <a:spcPct val="107000"/>
                        </a:lnSpc>
                        <a:spcAft>
                          <a:spcPts val="0"/>
                        </a:spcAft>
                      </a:pPr>
                      <a:r>
                        <a:rPr lang="fr-FR" sz="1100" dirty="0">
                          <a:solidFill>
                            <a:sysClr val="windowText" lastClr="000000"/>
                          </a:solidFill>
                          <a:effectLst/>
                        </a:rPr>
                        <a:t> </a:t>
                      </a:r>
                      <a:endParaRPr lang="fr-FR" sz="1100" dirty="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7540" marR="5754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a:lnSpc>
                          <a:spcPct val="107000"/>
                        </a:lnSpc>
                        <a:spcAft>
                          <a:spcPts val="0"/>
                        </a:spcAft>
                      </a:pPr>
                      <a:r>
                        <a:rPr lang="fr-FR" sz="1100" dirty="0">
                          <a:solidFill>
                            <a:sysClr val="windowText" lastClr="000000"/>
                          </a:solidFill>
                          <a:effectLst/>
                        </a:rPr>
                        <a:t> </a:t>
                      </a:r>
                      <a:endParaRPr lang="fr-FR" sz="1100" dirty="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7540" marR="5754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576688133"/>
                  </a:ext>
                </a:extLst>
              </a:tr>
              <a:tr h="184593">
                <a:tc>
                  <a:txBody>
                    <a:bodyPr/>
                    <a:lstStyle/>
                    <a:p>
                      <a:pPr algn="l">
                        <a:lnSpc>
                          <a:spcPct val="107000"/>
                        </a:lnSpc>
                        <a:spcAft>
                          <a:spcPts val="0"/>
                        </a:spcAft>
                      </a:pPr>
                      <a:r>
                        <a:rPr lang="fr-FR" sz="1100" dirty="0">
                          <a:solidFill>
                            <a:sysClr val="windowText" lastClr="000000"/>
                          </a:solidFill>
                          <a:effectLst/>
                        </a:rPr>
                        <a:t>Labellisation SDC :</a:t>
                      </a:r>
                      <a:endParaRPr lang="fr-FR" sz="1100" dirty="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7540" marR="5754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a:lnSpc>
                          <a:spcPct val="107000"/>
                        </a:lnSpc>
                        <a:spcAft>
                          <a:spcPts val="0"/>
                        </a:spcAft>
                      </a:pPr>
                      <a:r>
                        <a:rPr lang="fr-FR" sz="1100" dirty="0">
                          <a:solidFill>
                            <a:sysClr val="windowText" lastClr="000000"/>
                          </a:solidFill>
                          <a:effectLst/>
                        </a:rPr>
                        <a:t>Consultation</a:t>
                      </a:r>
                      <a:endParaRPr lang="fr-FR" sz="1100" dirty="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7540" marR="5754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012634983"/>
                  </a:ext>
                </a:extLst>
              </a:tr>
              <a:tr h="184593">
                <a:tc>
                  <a:txBody>
                    <a:bodyPr/>
                    <a:lstStyle/>
                    <a:p>
                      <a:pPr algn="l">
                        <a:lnSpc>
                          <a:spcPct val="107000"/>
                        </a:lnSpc>
                        <a:spcAft>
                          <a:spcPts val="0"/>
                        </a:spcAft>
                      </a:pPr>
                      <a:r>
                        <a:rPr lang="fr-FR" sz="1100" dirty="0">
                          <a:solidFill>
                            <a:sysClr val="windowText" lastClr="000000"/>
                          </a:solidFill>
                          <a:effectLst/>
                        </a:rPr>
                        <a:t>Type pédiatrique :</a:t>
                      </a:r>
                      <a:endParaRPr lang="fr-FR" sz="1100" dirty="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7540" marR="5754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a:lnSpc>
                          <a:spcPct val="107000"/>
                        </a:lnSpc>
                        <a:spcAft>
                          <a:spcPts val="0"/>
                        </a:spcAft>
                      </a:pPr>
                      <a:r>
                        <a:rPr lang="fr-FR" sz="1100" dirty="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rPr>
                        <a:t>-</a:t>
                      </a:r>
                    </a:p>
                  </a:txBody>
                  <a:tcPr marL="57540" marR="5754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569606744"/>
                  </a:ext>
                </a:extLst>
              </a:tr>
              <a:tr h="184593">
                <a:tc>
                  <a:txBody>
                    <a:bodyPr/>
                    <a:lstStyle/>
                    <a:p>
                      <a:pPr algn="l">
                        <a:lnSpc>
                          <a:spcPct val="107000"/>
                        </a:lnSpc>
                        <a:spcAft>
                          <a:spcPts val="0"/>
                        </a:spcAft>
                      </a:pPr>
                      <a:r>
                        <a:rPr lang="fr-FR" sz="1100" dirty="0">
                          <a:solidFill>
                            <a:sysClr val="windowText" lastClr="000000"/>
                          </a:solidFill>
                          <a:effectLst/>
                        </a:rPr>
                        <a:t>Type oncologique :</a:t>
                      </a:r>
                      <a:endParaRPr lang="fr-FR" sz="1100" dirty="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7540" marR="5754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a:lnSpc>
                          <a:spcPct val="107000"/>
                        </a:lnSpc>
                        <a:spcAft>
                          <a:spcPts val="0"/>
                        </a:spcAft>
                      </a:pPr>
                      <a:r>
                        <a:rPr lang="fr-FR" sz="1100" dirty="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rPr>
                        <a:t>-</a:t>
                      </a:r>
                    </a:p>
                  </a:txBody>
                  <a:tcPr marL="57540" marR="5754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743531304"/>
                  </a:ext>
                </a:extLst>
              </a:tr>
              <a:tr h="184593">
                <a:tc>
                  <a:txBody>
                    <a:bodyPr/>
                    <a:lstStyle/>
                    <a:p>
                      <a:pPr algn="l">
                        <a:lnSpc>
                          <a:spcPct val="107000"/>
                        </a:lnSpc>
                        <a:spcAft>
                          <a:spcPts val="0"/>
                        </a:spcAft>
                      </a:pPr>
                      <a:r>
                        <a:rPr lang="fr-FR" sz="1100" dirty="0">
                          <a:solidFill>
                            <a:sysClr val="windowText" lastClr="000000"/>
                          </a:solidFill>
                          <a:effectLst/>
                        </a:rPr>
                        <a:t> </a:t>
                      </a:r>
                      <a:endParaRPr lang="fr-FR" sz="1100" dirty="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7540" marR="5754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a:lnSpc>
                          <a:spcPct val="107000"/>
                        </a:lnSpc>
                        <a:spcAft>
                          <a:spcPts val="0"/>
                        </a:spcAft>
                      </a:pPr>
                      <a:r>
                        <a:rPr lang="fr-FR" sz="1100" dirty="0">
                          <a:solidFill>
                            <a:sysClr val="windowText" lastClr="000000"/>
                          </a:solidFill>
                          <a:effectLst/>
                        </a:rPr>
                        <a:t> </a:t>
                      </a:r>
                      <a:endParaRPr lang="fr-FR" sz="1100" dirty="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7540" marR="5754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819383626"/>
                  </a:ext>
                </a:extLst>
              </a:tr>
              <a:tr h="184593">
                <a:tc>
                  <a:txBody>
                    <a:bodyPr/>
                    <a:lstStyle/>
                    <a:p>
                      <a:pPr algn="l">
                        <a:lnSpc>
                          <a:spcPct val="107000"/>
                        </a:lnSpc>
                        <a:spcAft>
                          <a:spcPts val="0"/>
                        </a:spcAft>
                      </a:pPr>
                      <a:r>
                        <a:rPr lang="fr-FR" sz="1100" dirty="0">
                          <a:solidFill>
                            <a:sysClr val="windowText" lastClr="000000"/>
                          </a:solidFill>
                          <a:effectLst/>
                        </a:rPr>
                        <a:t>Adressage :</a:t>
                      </a:r>
                      <a:endParaRPr lang="fr-FR" sz="1100" dirty="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7540" marR="5754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l" defTabSz="914377" rtl="0" eaLnBrk="1" fontAlgn="auto" latinLnBrk="0" hangingPunct="1">
                        <a:lnSpc>
                          <a:spcPct val="107000"/>
                        </a:lnSpc>
                        <a:spcBef>
                          <a:spcPts val="0"/>
                        </a:spcBef>
                        <a:spcAft>
                          <a:spcPts val="0"/>
                        </a:spcAft>
                        <a:buClrTx/>
                        <a:buSzTx/>
                        <a:buFontTx/>
                        <a:buNone/>
                        <a:tabLst/>
                        <a:defRPr/>
                      </a:pPr>
                      <a:r>
                        <a:rPr lang="fr-FR" sz="1100" i="1" dirty="0">
                          <a:solidFill>
                            <a:sysClr val="windowText" lastClr="000000"/>
                          </a:solidFill>
                          <a:effectLst/>
                        </a:rPr>
                        <a:t>Information</a:t>
                      </a:r>
                      <a:r>
                        <a:rPr lang="fr-FR" sz="1100" i="1" baseline="0" dirty="0">
                          <a:solidFill>
                            <a:sysClr val="windowText" lastClr="000000"/>
                          </a:solidFill>
                          <a:effectLst/>
                        </a:rPr>
                        <a:t> non disponible</a:t>
                      </a:r>
                      <a:endParaRPr lang="fr-FR" sz="1100" i="1" dirty="0">
                        <a:solidFill>
                          <a:sysClr val="windowText" lastClr="000000"/>
                        </a:solidFill>
                        <a:effectLst/>
                      </a:endParaRPr>
                    </a:p>
                  </a:txBody>
                  <a:tcPr marL="57540" marR="5754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41486322"/>
                  </a:ext>
                </a:extLst>
              </a:tr>
              <a:tr h="184593">
                <a:tc>
                  <a:txBody>
                    <a:bodyPr/>
                    <a:lstStyle/>
                    <a:p>
                      <a:pPr algn="l">
                        <a:lnSpc>
                          <a:spcPct val="107000"/>
                        </a:lnSpc>
                        <a:spcAft>
                          <a:spcPts val="0"/>
                        </a:spcAft>
                      </a:pPr>
                      <a:r>
                        <a:rPr lang="fr-FR" sz="1100" dirty="0">
                          <a:solidFill>
                            <a:sysClr val="windowText" lastClr="000000"/>
                          </a:solidFill>
                          <a:effectLst/>
                        </a:rPr>
                        <a:t> </a:t>
                      </a:r>
                      <a:endParaRPr lang="fr-FR" sz="1100" dirty="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7540" marR="5754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a:lnSpc>
                          <a:spcPct val="107000"/>
                        </a:lnSpc>
                        <a:spcAft>
                          <a:spcPts val="0"/>
                        </a:spcAft>
                      </a:pPr>
                      <a:r>
                        <a:rPr lang="fr-FR" sz="1100" dirty="0">
                          <a:solidFill>
                            <a:sysClr val="windowText" lastClr="000000"/>
                          </a:solidFill>
                          <a:effectLst/>
                        </a:rPr>
                        <a:t> </a:t>
                      </a:r>
                      <a:endParaRPr lang="fr-FR" sz="1100" dirty="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7540" marR="5754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33148759"/>
                  </a:ext>
                </a:extLst>
              </a:tr>
              <a:tr h="184593">
                <a:tc>
                  <a:txBody>
                    <a:bodyPr/>
                    <a:lstStyle/>
                    <a:p>
                      <a:pPr algn="l">
                        <a:lnSpc>
                          <a:spcPct val="107000"/>
                        </a:lnSpc>
                        <a:spcAft>
                          <a:spcPts val="0"/>
                        </a:spcAft>
                      </a:pPr>
                      <a:r>
                        <a:rPr lang="fr-FR" sz="1100" dirty="0">
                          <a:solidFill>
                            <a:sysClr val="windowText" lastClr="000000"/>
                          </a:solidFill>
                          <a:effectLst/>
                        </a:rPr>
                        <a:t>Partenariat / En lien avec :</a:t>
                      </a:r>
                      <a:endParaRPr lang="fr-FR" sz="1100" dirty="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7540" marR="5754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l" defTabSz="914377" rtl="0" eaLnBrk="1" fontAlgn="auto" latinLnBrk="0" hangingPunct="1">
                        <a:lnSpc>
                          <a:spcPct val="107000"/>
                        </a:lnSpc>
                        <a:spcBef>
                          <a:spcPts val="0"/>
                        </a:spcBef>
                        <a:spcAft>
                          <a:spcPts val="0"/>
                        </a:spcAft>
                        <a:buClrTx/>
                        <a:buSzTx/>
                        <a:buFontTx/>
                        <a:buNone/>
                        <a:tabLst/>
                        <a:defRPr/>
                      </a:pPr>
                      <a:r>
                        <a:rPr lang="fr-FR" sz="1100" i="1" dirty="0">
                          <a:solidFill>
                            <a:sysClr val="windowText" lastClr="000000"/>
                          </a:solidFill>
                          <a:effectLst/>
                        </a:rPr>
                        <a:t>Information</a:t>
                      </a:r>
                      <a:r>
                        <a:rPr lang="fr-FR" sz="1100" i="1" baseline="0" dirty="0">
                          <a:solidFill>
                            <a:sysClr val="windowText" lastClr="000000"/>
                          </a:solidFill>
                          <a:effectLst/>
                        </a:rPr>
                        <a:t> non disponible</a:t>
                      </a:r>
                      <a:endParaRPr lang="fr-FR" sz="1100" i="1" dirty="0">
                        <a:solidFill>
                          <a:sysClr val="windowText" lastClr="000000"/>
                        </a:solidFill>
                        <a:effectLst/>
                      </a:endParaRPr>
                    </a:p>
                  </a:txBody>
                  <a:tcPr marL="57540" marR="5754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4156501218"/>
                  </a:ext>
                </a:extLst>
              </a:tr>
              <a:tr h="184593">
                <a:tc>
                  <a:txBody>
                    <a:bodyPr/>
                    <a:lstStyle/>
                    <a:p>
                      <a:pPr algn="l">
                        <a:lnSpc>
                          <a:spcPct val="107000"/>
                        </a:lnSpc>
                        <a:spcAft>
                          <a:spcPts val="0"/>
                        </a:spcAft>
                      </a:pPr>
                      <a:r>
                        <a:rPr lang="fr-FR" sz="1100" dirty="0">
                          <a:solidFill>
                            <a:sysClr val="windowText" lastClr="000000"/>
                          </a:solidFill>
                          <a:effectLst/>
                        </a:rPr>
                        <a:t> </a:t>
                      </a:r>
                      <a:endParaRPr lang="fr-FR" sz="1100" dirty="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7540" marR="5754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a:lnSpc>
                          <a:spcPct val="107000"/>
                        </a:lnSpc>
                        <a:spcAft>
                          <a:spcPts val="0"/>
                        </a:spcAft>
                      </a:pPr>
                      <a:endParaRPr lang="fr-FR" sz="1100" dirty="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7540" marR="5754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575592083"/>
                  </a:ext>
                </a:extLst>
              </a:tr>
              <a:tr h="234906">
                <a:tc>
                  <a:txBody>
                    <a:bodyPr/>
                    <a:lstStyle/>
                    <a:p>
                      <a:pPr algn="l">
                        <a:lnSpc>
                          <a:spcPct val="107000"/>
                        </a:lnSpc>
                        <a:spcAft>
                          <a:spcPts val="0"/>
                        </a:spcAft>
                      </a:pPr>
                      <a:r>
                        <a:rPr lang="fr-FR" sz="1400" dirty="0">
                          <a:solidFill>
                            <a:sysClr val="windowText" lastClr="000000"/>
                          </a:solidFill>
                          <a:effectLst/>
                        </a:rPr>
                        <a:t>RCP Douleur</a:t>
                      </a:r>
                      <a:endParaRPr lang="fr-FR" sz="1400" dirty="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7540" marR="5754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a:lnSpc>
                          <a:spcPct val="107000"/>
                        </a:lnSpc>
                        <a:spcAft>
                          <a:spcPts val="0"/>
                        </a:spcAft>
                      </a:pPr>
                      <a:r>
                        <a:rPr lang="fr-FR" sz="1100" dirty="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rPr>
                        <a:t>-</a:t>
                      </a:r>
                    </a:p>
                    <a:p>
                      <a:pPr algn="l">
                        <a:lnSpc>
                          <a:spcPct val="107000"/>
                        </a:lnSpc>
                        <a:spcAft>
                          <a:spcPts val="0"/>
                        </a:spcAft>
                      </a:pPr>
                      <a:endParaRPr lang="fr-FR" sz="1100" dirty="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6202" marR="46202"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494720216"/>
                  </a:ext>
                </a:extLst>
              </a:tr>
              <a:tr h="184593">
                <a:tc>
                  <a:txBody>
                    <a:bodyPr/>
                    <a:lstStyle/>
                    <a:p>
                      <a:pPr algn="l">
                        <a:lnSpc>
                          <a:spcPct val="107000"/>
                        </a:lnSpc>
                        <a:spcAft>
                          <a:spcPts val="0"/>
                        </a:spcAft>
                      </a:pPr>
                      <a:r>
                        <a:rPr lang="fr-FR" sz="1100" dirty="0">
                          <a:solidFill>
                            <a:sysClr val="windowText" lastClr="000000"/>
                          </a:solidFill>
                          <a:effectLst/>
                        </a:rPr>
                        <a:t> </a:t>
                      </a:r>
                      <a:endParaRPr lang="fr-FR" sz="1100" dirty="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7540" marR="5754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a:lnSpc>
                          <a:spcPct val="107000"/>
                        </a:lnSpc>
                        <a:spcAft>
                          <a:spcPts val="0"/>
                        </a:spcAft>
                      </a:pPr>
                      <a:r>
                        <a:rPr lang="fr-FR" sz="1100" dirty="0">
                          <a:solidFill>
                            <a:sysClr val="windowText" lastClr="000000"/>
                          </a:solidFill>
                          <a:effectLst/>
                        </a:rPr>
                        <a:t> </a:t>
                      </a:r>
                      <a:endParaRPr lang="fr-FR" sz="1100" dirty="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7540" marR="5754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713044522"/>
                  </a:ext>
                </a:extLst>
              </a:tr>
              <a:tr h="184593">
                <a:tc>
                  <a:txBody>
                    <a:bodyPr/>
                    <a:lstStyle/>
                    <a:p>
                      <a:pPr algn="l">
                        <a:lnSpc>
                          <a:spcPct val="107000"/>
                        </a:lnSpc>
                        <a:spcAft>
                          <a:spcPts val="0"/>
                        </a:spcAft>
                      </a:pPr>
                      <a:r>
                        <a:rPr lang="fr-FR" sz="1100" dirty="0">
                          <a:solidFill>
                            <a:sysClr val="windowText" lastClr="000000"/>
                          </a:solidFill>
                          <a:effectLst/>
                        </a:rPr>
                        <a:t> </a:t>
                      </a:r>
                      <a:endParaRPr lang="fr-FR" sz="1100" dirty="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7540" marR="5754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a:lnSpc>
                          <a:spcPct val="107000"/>
                        </a:lnSpc>
                        <a:spcAft>
                          <a:spcPts val="0"/>
                        </a:spcAft>
                      </a:pPr>
                      <a:r>
                        <a:rPr lang="fr-FR" sz="1100" dirty="0">
                          <a:solidFill>
                            <a:sysClr val="windowText" lastClr="000000"/>
                          </a:solidFill>
                          <a:effectLst/>
                        </a:rPr>
                        <a:t> </a:t>
                      </a:r>
                      <a:endParaRPr lang="fr-FR" sz="1100" dirty="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7540" marR="5754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435862856"/>
                  </a:ext>
                </a:extLst>
              </a:tr>
              <a:tr h="234906">
                <a:tc gridSpan="2">
                  <a:txBody>
                    <a:bodyPr/>
                    <a:lstStyle/>
                    <a:p>
                      <a:pPr algn="l">
                        <a:lnSpc>
                          <a:spcPct val="107000"/>
                        </a:lnSpc>
                        <a:spcAft>
                          <a:spcPts val="0"/>
                        </a:spcAft>
                      </a:pPr>
                      <a:r>
                        <a:rPr lang="fr-FR" sz="1400" dirty="0">
                          <a:solidFill>
                            <a:sysClr val="windowText" lastClr="000000"/>
                          </a:solidFill>
                          <a:effectLst/>
                        </a:rPr>
                        <a:t>Contact</a:t>
                      </a:r>
                      <a:endParaRPr lang="fr-FR" sz="1400" dirty="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7540" marR="5754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hMerge="1">
                  <a:txBody>
                    <a:bodyPr/>
                    <a:lstStyle/>
                    <a:p>
                      <a:endParaRPr lang="fr-FR"/>
                    </a:p>
                  </a:txBody>
                  <a:tcPr/>
                </a:tc>
                <a:extLst>
                  <a:ext uri="{0D108BD9-81ED-4DB2-BD59-A6C34878D82A}">
                    <a16:rowId xmlns:a16="http://schemas.microsoft.com/office/drawing/2014/main" val="1054726017"/>
                  </a:ext>
                </a:extLst>
              </a:tr>
              <a:tr h="369184">
                <a:tc>
                  <a:txBody>
                    <a:bodyPr/>
                    <a:lstStyle/>
                    <a:p>
                      <a:pPr algn="l">
                        <a:lnSpc>
                          <a:spcPct val="107000"/>
                        </a:lnSpc>
                        <a:spcAft>
                          <a:spcPts val="0"/>
                        </a:spcAft>
                      </a:pPr>
                      <a:r>
                        <a:rPr lang="fr-FR" sz="1100" dirty="0">
                          <a:solidFill>
                            <a:sysClr val="windowText" lastClr="000000"/>
                          </a:solidFill>
                          <a:effectLst/>
                        </a:rPr>
                        <a:t>Adresse :</a:t>
                      </a:r>
                      <a:endParaRPr lang="fr-FR" sz="1100" dirty="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7540" marR="5754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a:lnSpc>
                          <a:spcPct val="107000"/>
                        </a:lnSpc>
                        <a:spcAft>
                          <a:spcPts val="0"/>
                        </a:spcAft>
                      </a:pPr>
                      <a:r>
                        <a:rPr lang="fr-FR" sz="1100" dirty="0">
                          <a:solidFill>
                            <a:sysClr val="windowText" lastClr="000000"/>
                          </a:solidFill>
                          <a:effectLst/>
                        </a:rPr>
                        <a:t>201 rue d'Alsace</a:t>
                      </a:r>
                    </a:p>
                    <a:p>
                      <a:pPr algn="l">
                        <a:lnSpc>
                          <a:spcPct val="107000"/>
                        </a:lnSpc>
                        <a:spcAft>
                          <a:spcPts val="0"/>
                        </a:spcAft>
                      </a:pPr>
                      <a:r>
                        <a:rPr lang="fr-FR" sz="1100" dirty="0">
                          <a:solidFill>
                            <a:sysClr val="windowText" lastClr="000000"/>
                          </a:solidFill>
                          <a:effectLst/>
                        </a:rPr>
                        <a:t>68000 COLMAR</a:t>
                      </a:r>
                      <a:endParaRPr lang="fr-FR" sz="1100" dirty="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7540" marR="5754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560047720"/>
                  </a:ext>
                </a:extLst>
              </a:tr>
              <a:tr h="184593">
                <a:tc>
                  <a:txBody>
                    <a:bodyPr/>
                    <a:lstStyle/>
                    <a:p>
                      <a:pPr algn="l">
                        <a:lnSpc>
                          <a:spcPct val="107000"/>
                        </a:lnSpc>
                        <a:spcAft>
                          <a:spcPts val="0"/>
                        </a:spcAft>
                      </a:pPr>
                      <a:r>
                        <a:rPr lang="fr-FR" sz="1100" dirty="0">
                          <a:solidFill>
                            <a:sysClr val="windowText" lastClr="000000"/>
                          </a:solidFill>
                          <a:effectLst/>
                        </a:rPr>
                        <a:t> </a:t>
                      </a:r>
                      <a:endParaRPr lang="fr-FR" sz="1100" dirty="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7540" marR="5754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a:lnSpc>
                          <a:spcPct val="107000"/>
                        </a:lnSpc>
                        <a:spcAft>
                          <a:spcPts val="0"/>
                        </a:spcAft>
                      </a:pPr>
                      <a:r>
                        <a:rPr lang="fr-FR" sz="1100" dirty="0">
                          <a:solidFill>
                            <a:sysClr val="windowText" lastClr="000000"/>
                          </a:solidFill>
                          <a:effectLst/>
                        </a:rPr>
                        <a:t> </a:t>
                      </a:r>
                      <a:endParaRPr lang="fr-FR" sz="1100" dirty="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7540" marR="5754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874224144"/>
                  </a:ext>
                </a:extLst>
              </a:tr>
              <a:tr h="184593">
                <a:tc>
                  <a:txBody>
                    <a:bodyPr/>
                    <a:lstStyle/>
                    <a:p>
                      <a:pPr algn="l">
                        <a:lnSpc>
                          <a:spcPct val="107000"/>
                        </a:lnSpc>
                        <a:spcAft>
                          <a:spcPts val="0"/>
                        </a:spcAft>
                      </a:pPr>
                      <a:r>
                        <a:rPr lang="fr-FR" sz="1100" dirty="0">
                          <a:solidFill>
                            <a:sysClr val="windowText" lastClr="000000"/>
                          </a:solidFill>
                          <a:effectLst/>
                        </a:rPr>
                        <a:t>Accueil téléphonique :</a:t>
                      </a:r>
                      <a:endParaRPr lang="fr-FR" sz="1100" dirty="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7540" marR="5754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a:lnSpc>
                          <a:spcPct val="107000"/>
                        </a:lnSpc>
                        <a:spcAft>
                          <a:spcPts val="0"/>
                        </a:spcAft>
                      </a:pPr>
                      <a:r>
                        <a:rPr lang="fr-FR" sz="1100" dirty="0">
                          <a:solidFill>
                            <a:sysClr val="windowText" lastClr="000000"/>
                          </a:solidFill>
                          <a:effectLst/>
                        </a:rPr>
                        <a:t>03 89 21 26 89 </a:t>
                      </a:r>
                      <a:endParaRPr lang="fr-FR" sz="1100" dirty="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7540" marR="5754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117768871"/>
                  </a:ext>
                </a:extLst>
              </a:tr>
              <a:tr h="553777">
                <a:tc>
                  <a:txBody>
                    <a:bodyPr/>
                    <a:lstStyle/>
                    <a:p>
                      <a:pPr algn="l">
                        <a:lnSpc>
                          <a:spcPct val="107000"/>
                        </a:lnSpc>
                        <a:spcAft>
                          <a:spcPts val="0"/>
                        </a:spcAft>
                      </a:pPr>
                      <a:r>
                        <a:rPr lang="fr-FR" sz="1100" dirty="0">
                          <a:solidFill>
                            <a:sysClr val="windowText" lastClr="000000"/>
                          </a:solidFill>
                          <a:effectLst/>
                        </a:rPr>
                        <a:t> </a:t>
                      </a:r>
                      <a:endParaRPr lang="fr-FR" sz="1100" dirty="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7540" marR="5754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a:lnSpc>
                          <a:spcPct val="107000"/>
                        </a:lnSpc>
                        <a:spcAft>
                          <a:spcPts val="0"/>
                        </a:spcAft>
                      </a:pPr>
                      <a:r>
                        <a:rPr lang="fr-FR" sz="1100" dirty="0">
                          <a:solidFill>
                            <a:sysClr val="windowText" lastClr="000000"/>
                          </a:solidFill>
                          <a:effectLst/>
                        </a:rPr>
                        <a:t>lundi : 10h-12h et 14h-16h</a:t>
                      </a:r>
                    </a:p>
                    <a:p>
                      <a:pPr algn="l">
                        <a:lnSpc>
                          <a:spcPct val="107000"/>
                        </a:lnSpc>
                        <a:spcAft>
                          <a:spcPts val="0"/>
                        </a:spcAft>
                      </a:pPr>
                      <a:r>
                        <a:rPr lang="fr-FR" sz="1100" dirty="0">
                          <a:solidFill>
                            <a:sysClr val="windowText" lastClr="000000"/>
                          </a:solidFill>
                          <a:effectLst/>
                        </a:rPr>
                        <a:t>mardi et jeudi : 9h-12h et 14h-16h</a:t>
                      </a:r>
                    </a:p>
                    <a:p>
                      <a:pPr algn="l">
                        <a:lnSpc>
                          <a:spcPct val="107000"/>
                        </a:lnSpc>
                        <a:spcAft>
                          <a:spcPts val="0"/>
                        </a:spcAft>
                      </a:pPr>
                      <a:r>
                        <a:rPr lang="fr-FR" sz="1100" dirty="0">
                          <a:solidFill>
                            <a:sysClr val="windowText" lastClr="000000"/>
                          </a:solidFill>
                          <a:effectLst/>
                        </a:rPr>
                        <a:t>mercredi et vendredi : 9h-12h</a:t>
                      </a:r>
                      <a:endParaRPr lang="fr-FR" sz="1100" dirty="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7540" marR="5754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4190491041"/>
                  </a:ext>
                </a:extLst>
              </a:tr>
              <a:tr h="184593">
                <a:tc>
                  <a:txBody>
                    <a:bodyPr/>
                    <a:lstStyle/>
                    <a:p>
                      <a:pPr algn="l">
                        <a:lnSpc>
                          <a:spcPct val="107000"/>
                        </a:lnSpc>
                        <a:spcAft>
                          <a:spcPts val="0"/>
                        </a:spcAft>
                      </a:pPr>
                      <a:r>
                        <a:rPr lang="fr-FR" sz="1100" dirty="0">
                          <a:solidFill>
                            <a:sysClr val="windowText" lastClr="000000"/>
                          </a:solidFill>
                          <a:effectLst/>
                        </a:rPr>
                        <a:t> </a:t>
                      </a:r>
                      <a:endParaRPr lang="fr-FR" sz="1100" dirty="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7540" marR="5754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a:lnSpc>
                          <a:spcPct val="107000"/>
                        </a:lnSpc>
                        <a:spcAft>
                          <a:spcPts val="0"/>
                        </a:spcAft>
                      </a:pPr>
                      <a:r>
                        <a:rPr lang="fr-FR" sz="1100" dirty="0">
                          <a:solidFill>
                            <a:sysClr val="windowText" lastClr="000000"/>
                          </a:solidFill>
                          <a:effectLst/>
                        </a:rPr>
                        <a:t> </a:t>
                      </a:r>
                      <a:endParaRPr lang="fr-FR" sz="1100" dirty="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7540" marR="5754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700640746"/>
                  </a:ext>
                </a:extLst>
              </a:tr>
              <a:tr h="309752">
                <a:tc>
                  <a:txBody>
                    <a:bodyPr/>
                    <a:lstStyle/>
                    <a:p>
                      <a:pPr algn="l">
                        <a:lnSpc>
                          <a:spcPct val="107000"/>
                        </a:lnSpc>
                        <a:spcAft>
                          <a:spcPts val="0"/>
                        </a:spcAft>
                      </a:pPr>
                      <a:r>
                        <a:rPr lang="fr-FR" sz="1100" dirty="0">
                          <a:solidFill>
                            <a:sysClr val="windowText" lastClr="000000"/>
                          </a:solidFill>
                          <a:effectLst/>
                        </a:rPr>
                        <a:t>Email secrétariat :</a:t>
                      </a:r>
                      <a:endParaRPr lang="fr-FR" sz="1100" dirty="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7540" marR="5754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a:lnSpc>
                          <a:spcPct val="107000"/>
                        </a:lnSpc>
                        <a:spcAft>
                          <a:spcPts val="0"/>
                        </a:spcAft>
                      </a:pPr>
                      <a:r>
                        <a:rPr lang="fr-FR" sz="1100" dirty="0">
                          <a:solidFill>
                            <a:sysClr val="windowText" lastClr="000000"/>
                          </a:solidFill>
                          <a:effectLst/>
                        </a:rPr>
                        <a:t>secretariat.rhumatologie@diaconat-mulhouse.fr</a:t>
                      </a:r>
                      <a:endParaRPr lang="fr-FR" sz="1100" dirty="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7540" marR="5754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452887372"/>
                  </a:ext>
                </a:extLst>
              </a:tr>
              <a:tr h="184593">
                <a:tc>
                  <a:txBody>
                    <a:bodyPr/>
                    <a:lstStyle/>
                    <a:p>
                      <a:pPr algn="l">
                        <a:lnSpc>
                          <a:spcPct val="107000"/>
                        </a:lnSpc>
                        <a:spcAft>
                          <a:spcPts val="0"/>
                        </a:spcAft>
                      </a:pPr>
                      <a:endParaRPr lang="fr-FR" sz="1100" dirty="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7540" marR="5754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a:lnSpc>
                          <a:spcPct val="107000"/>
                        </a:lnSpc>
                        <a:spcAft>
                          <a:spcPts val="0"/>
                        </a:spcAft>
                      </a:pPr>
                      <a:r>
                        <a:rPr lang="fr-FR" sz="1100" dirty="0">
                          <a:solidFill>
                            <a:sysClr val="windowText" lastClr="000000"/>
                          </a:solidFill>
                          <a:effectLst/>
                        </a:rPr>
                        <a:t> </a:t>
                      </a:r>
                      <a:endParaRPr lang="fr-FR" sz="1100" dirty="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7540" marR="5754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971277909"/>
                  </a:ext>
                </a:extLst>
              </a:tr>
              <a:tr h="184593">
                <a:tc>
                  <a:txBody>
                    <a:bodyPr/>
                    <a:lstStyle/>
                    <a:p>
                      <a:pPr algn="l">
                        <a:lnSpc>
                          <a:spcPct val="107000"/>
                        </a:lnSpc>
                        <a:spcAft>
                          <a:spcPts val="0"/>
                        </a:spcAft>
                      </a:pPr>
                      <a:endParaRPr lang="fr-FR" sz="1100" dirty="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7540" marR="5754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a:lnSpc>
                          <a:spcPct val="107000"/>
                        </a:lnSpc>
                        <a:spcAft>
                          <a:spcPts val="0"/>
                        </a:spcAft>
                      </a:pPr>
                      <a:r>
                        <a:rPr lang="fr-FR" sz="1100" dirty="0">
                          <a:solidFill>
                            <a:sysClr val="windowText" lastClr="000000"/>
                          </a:solidFill>
                          <a:effectLst/>
                        </a:rPr>
                        <a:t> </a:t>
                      </a:r>
                      <a:endParaRPr lang="fr-FR" sz="1100" dirty="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7540" marR="5754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4115103994"/>
                  </a:ext>
                </a:extLst>
              </a:tr>
            </a:tbl>
          </a:graphicData>
        </a:graphic>
      </p:graphicFrame>
      <p:sp>
        <p:nvSpPr>
          <p:cNvPr id="13" name="ZoneTexte 12"/>
          <p:cNvSpPr txBox="1"/>
          <p:nvPr/>
        </p:nvSpPr>
        <p:spPr>
          <a:xfrm>
            <a:off x="0" y="6569504"/>
            <a:ext cx="1699504" cy="253916"/>
          </a:xfrm>
          <a:prstGeom prst="rect">
            <a:avLst/>
          </a:prstGeom>
        </p:spPr>
        <p:txBody>
          <a:bodyPr wrap="none" rtlCol="0">
            <a:spAutoFit/>
          </a:bodyPr>
          <a:lstStyle/>
          <a:p>
            <a:pPr marL="0" indent="0" algn="ctr">
              <a:buNone/>
            </a:pPr>
            <a:r>
              <a:rPr lang="fr-FR" sz="1050" i="1" dirty="0"/>
              <a:t>Enquête DSRC NEON, 2024</a:t>
            </a:r>
          </a:p>
        </p:txBody>
      </p:sp>
      <p:pic>
        <p:nvPicPr>
          <p:cNvPr id="12" name="Image 11">
            <a:extLst>
              <a:ext uri="{FF2B5EF4-FFF2-40B4-BE49-F238E27FC236}">
                <a16:creationId xmlns:a16="http://schemas.microsoft.com/office/drawing/2014/main" id="{BC0A0850-807D-3596-DC7A-24580AA4B02E}"/>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836409" y="1033464"/>
            <a:ext cx="4328535" cy="2083810"/>
          </a:xfrm>
          <a:prstGeom prst="rect">
            <a:avLst/>
          </a:prstGeom>
        </p:spPr>
      </p:pic>
      <p:pic>
        <p:nvPicPr>
          <p:cNvPr id="15" name="Image 14" descr="Une image contenant capture d’écran, conception&#10;&#10;Description générée automatiquement">
            <a:extLst>
              <a:ext uri="{FF2B5EF4-FFF2-40B4-BE49-F238E27FC236}">
                <a16:creationId xmlns:a16="http://schemas.microsoft.com/office/drawing/2014/main" id="{935E2131-4B55-92F7-E1B5-1AFEEB7E06A4}"/>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6836410" y="3241965"/>
            <a:ext cx="4328535" cy="556951"/>
          </a:xfrm>
          <a:prstGeom prst="rect">
            <a:avLst/>
          </a:prstGeom>
        </p:spPr>
      </p:pic>
      <p:pic>
        <p:nvPicPr>
          <p:cNvPr id="16" name="Image 15" descr="Une image contenant capture d’écran, rouge, Rectangle, conception&#10;&#10;Description générée automatiquement">
            <a:extLst>
              <a:ext uri="{FF2B5EF4-FFF2-40B4-BE49-F238E27FC236}">
                <a16:creationId xmlns:a16="http://schemas.microsoft.com/office/drawing/2014/main" id="{F3ACE56C-BA61-7156-4A11-47BB9218B72A}"/>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6836408" y="3932125"/>
            <a:ext cx="4328535" cy="549299"/>
          </a:xfrm>
          <a:prstGeom prst="rect">
            <a:avLst/>
          </a:prstGeom>
        </p:spPr>
      </p:pic>
      <p:graphicFrame>
        <p:nvGraphicFramePr>
          <p:cNvPr id="17" name="Tableau 16">
            <a:extLst>
              <a:ext uri="{FF2B5EF4-FFF2-40B4-BE49-F238E27FC236}">
                <a16:creationId xmlns:a16="http://schemas.microsoft.com/office/drawing/2014/main" id="{B014234F-1687-0D14-3B8F-C162302AFF38}"/>
              </a:ext>
            </a:extLst>
          </p:cNvPr>
          <p:cNvGraphicFramePr>
            <a:graphicFrameLocks noGrp="1"/>
          </p:cNvGraphicFramePr>
          <p:nvPr>
            <p:extLst>
              <p:ext uri="{D42A27DB-BD31-4B8C-83A1-F6EECF244321}">
                <p14:modId xmlns:p14="http://schemas.microsoft.com/office/powerpoint/2010/main" val="3447469764"/>
              </p:ext>
            </p:extLst>
          </p:nvPr>
        </p:nvGraphicFramePr>
        <p:xfrm>
          <a:off x="6928338" y="816076"/>
          <a:ext cx="4236605" cy="3706377"/>
        </p:xfrm>
        <a:graphic>
          <a:graphicData uri="http://schemas.openxmlformats.org/drawingml/2006/table">
            <a:tbl>
              <a:tblPr firstRow="1" firstCol="1" bandRow="1">
                <a:tableStyleId>{5C22544A-7EE6-4342-B048-85BDC9FD1C3A}</a:tableStyleId>
              </a:tblPr>
              <a:tblGrid>
                <a:gridCol w="1420712">
                  <a:extLst>
                    <a:ext uri="{9D8B030D-6E8A-4147-A177-3AD203B41FA5}">
                      <a16:colId xmlns:a16="http://schemas.microsoft.com/office/drawing/2014/main" val="970256776"/>
                    </a:ext>
                  </a:extLst>
                </a:gridCol>
                <a:gridCol w="90100">
                  <a:extLst>
                    <a:ext uri="{9D8B030D-6E8A-4147-A177-3AD203B41FA5}">
                      <a16:colId xmlns:a16="http://schemas.microsoft.com/office/drawing/2014/main" val="4012095683"/>
                    </a:ext>
                  </a:extLst>
                </a:gridCol>
                <a:gridCol w="2725793">
                  <a:extLst>
                    <a:ext uri="{9D8B030D-6E8A-4147-A177-3AD203B41FA5}">
                      <a16:colId xmlns:a16="http://schemas.microsoft.com/office/drawing/2014/main" val="765973923"/>
                    </a:ext>
                  </a:extLst>
                </a:gridCol>
              </a:tblGrid>
              <a:tr h="216999">
                <a:tc gridSpan="3">
                  <a:txBody>
                    <a:bodyPr/>
                    <a:lstStyle/>
                    <a:p>
                      <a:pPr algn="l">
                        <a:lnSpc>
                          <a:spcPct val="107000"/>
                        </a:lnSpc>
                        <a:spcAft>
                          <a:spcPts val="0"/>
                        </a:spcAft>
                      </a:pPr>
                      <a:r>
                        <a:rPr lang="fr-FR" sz="1400" dirty="0">
                          <a:solidFill>
                            <a:sysClr val="windowText" lastClr="000000"/>
                          </a:solidFill>
                          <a:effectLst/>
                        </a:rPr>
                        <a:t>Ressources interventionnelles disponibles</a:t>
                      </a:r>
                      <a:endParaRPr lang="fr-FR" sz="1400" dirty="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4502" marR="54502" marT="0" marB="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hMerge="1">
                  <a:txBody>
                    <a:bodyPr/>
                    <a:lstStyle/>
                    <a:p>
                      <a:endParaRPr lang="fr-FR"/>
                    </a:p>
                  </a:txBody>
                  <a:tcPr/>
                </a:tc>
                <a:tc hMerge="1">
                  <a:txBody>
                    <a:bodyPr/>
                    <a:lstStyle/>
                    <a:p>
                      <a:endParaRPr lang="fr-FR"/>
                    </a:p>
                  </a:txBody>
                  <a:tcPr/>
                </a:tc>
                <a:extLst>
                  <a:ext uri="{0D108BD9-81ED-4DB2-BD59-A6C34878D82A}">
                    <a16:rowId xmlns:a16="http://schemas.microsoft.com/office/drawing/2014/main" val="3720993350"/>
                  </a:ext>
                </a:extLst>
              </a:tr>
              <a:tr h="142564">
                <a:tc>
                  <a:txBody>
                    <a:bodyPr/>
                    <a:lstStyle/>
                    <a:p>
                      <a:pPr algn="l">
                        <a:lnSpc>
                          <a:spcPct val="107000"/>
                        </a:lnSpc>
                        <a:spcAft>
                          <a:spcPts val="0"/>
                        </a:spcAft>
                      </a:pPr>
                      <a:r>
                        <a:rPr lang="fr-FR" sz="1100" dirty="0">
                          <a:solidFill>
                            <a:sysClr val="windowText" lastClr="000000"/>
                          </a:solidFill>
                          <a:effectLst/>
                        </a:rPr>
                        <a:t>Anesthésie :</a:t>
                      </a:r>
                      <a:endParaRPr lang="fr-FR" sz="1100" dirty="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4502" marR="54502" marT="0" marB="0">
                    <a:lnL w="12700" cmpd="sng">
                      <a:noFill/>
                    </a:lnL>
                    <a:lnR w="12700" cmpd="sng">
                      <a:noFill/>
                    </a:lnR>
                    <a:lnT w="38100" cmpd="sng">
                      <a:noFill/>
                    </a:lnT>
                    <a:lnB w="12700" cmpd="sng">
                      <a:noFill/>
                    </a:lnB>
                    <a:lnTlToBr w="12700" cmpd="sng">
                      <a:noFill/>
                      <a:prstDash val="solid"/>
                    </a:lnTlToBr>
                    <a:lnBlToTr w="12700" cmpd="sng">
                      <a:noFill/>
                      <a:prstDash val="solid"/>
                    </a:lnBlToTr>
                    <a:noFill/>
                  </a:tcPr>
                </a:tc>
                <a:tc gridSpan="2">
                  <a:txBody>
                    <a:bodyPr/>
                    <a:lstStyle/>
                    <a:p>
                      <a:pPr lvl="0" algn="l">
                        <a:lnSpc>
                          <a:spcPct val="107000"/>
                        </a:lnSpc>
                        <a:spcAft>
                          <a:spcPts val="0"/>
                        </a:spcAft>
                        <a:buNone/>
                      </a:pPr>
                      <a:r>
                        <a:rPr lang="fr-FR" sz="1100" i="1" dirty="0">
                          <a:solidFill>
                            <a:sysClr val="windowText" lastClr="000000"/>
                          </a:solidFill>
                          <a:effectLst/>
                        </a:rPr>
                        <a:t>Information</a:t>
                      </a:r>
                      <a:r>
                        <a:rPr lang="fr-FR" sz="1100" i="1" baseline="0" dirty="0">
                          <a:solidFill>
                            <a:sysClr val="windowText" lastClr="000000"/>
                          </a:solidFill>
                          <a:effectLst/>
                        </a:rPr>
                        <a:t> non disponible</a:t>
                      </a:r>
                      <a:endParaRPr lang="fr-FR" sz="1100" i="1" dirty="0">
                        <a:solidFill>
                          <a:sysClr val="windowText" lastClr="000000"/>
                        </a:solidFill>
                        <a:effectLst/>
                      </a:endParaRPr>
                    </a:p>
                  </a:txBody>
                  <a:tcPr marL="54502" marR="54502" marT="0" marB="0">
                    <a:lnL w="12700" cmpd="sng">
                      <a:noFill/>
                    </a:lnL>
                    <a:lnR w="12700" cmpd="sng">
                      <a:noFill/>
                    </a:lnR>
                    <a:lnT w="38100" cmpd="sng">
                      <a:noFill/>
                    </a:lnT>
                    <a:lnB w="12700" cmpd="sng">
                      <a:noFill/>
                    </a:lnB>
                    <a:lnTlToBr w="12700" cmpd="sng">
                      <a:noFill/>
                      <a:prstDash val="solid"/>
                    </a:lnTlToBr>
                    <a:lnBlToTr w="12700" cmpd="sng">
                      <a:noFill/>
                      <a:prstDash val="solid"/>
                    </a:lnBlToTr>
                    <a:noFill/>
                  </a:tcPr>
                </a:tc>
                <a:tc hMerge="1">
                  <a:txBody>
                    <a:bodyPr/>
                    <a:lstStyle/>
                    <a:p>
                      <a:endParaRPr lang="fr-FR"/>
                    </a:p>
                  </a:txBody>
                  <a:tcPr/>
                </a:tc>
                <a:extLst>
                  <a:ext uri="{0D108BD9-81ED-4DB2-BD59-A6C34878D82A}">
                    <a16:rowId xmlns:a16="http://schemas.microsoft.com/office/drawing/2014/main" val="1838210331"/>
                  </a:ext>
                </a:extLst>
              </a:tr>
              <a:tr h="142564">
                <a:tc gridSpan="3">
                  <a:txBody>
                    <a:bodyPr/>
                    <a:lstStyle/>
                    <a:p>
                      <a:pPr algn="l">
                        <a:lnSpc>
                          <a:spcPct val="107000"/>
                        </a:lnSpc>
                        <a:spcAft>
                          <a:spcPts val="0"/>
                        </a:spcAft>
                      </a:pPr>
                      <a:r>
                        <a:rPr lang="fr-FR" sz="1100" dirty="0">
                          <a:solidFill>
                            <a:sysClr val="windowText" lastClr="000000"/>
                          </a:solidFill>
                          <a:effectLst/>
                        </a:rPr>
                        <a:t>Pour les blocs nerveux périphériques</a:t>
                      </a:r>
                      <a:endParaRPr lang="fr-FR" sz="1100" dirty="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4502" marR="54502"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hMerge="1">
                  <a:txBody>
                    <a:bodyPr/>
                    <a:lstStyle/>
                    <a:p>
                      <a:endParaRPr lang="fr-FR"/>
                    </a:p>
                  </a:txBody>
                  <a:tcPr/>
                </a:tc>
                <a:tc hMerge="1">
                  <a:txBody>
                    <a:bodyPr/>
                    <a:lstStyle/>
                    <a:p>
                      <a:endParaRPr lang="fr-FR"/>
                    </a:p>
                  </a:txBody>
                  <a:tcPr/>
                </a:tc>
                <a:extLst>
                  <a:ext uri="{0D108BD9-81ED-4DB2-BD59-A6C34878D82A}">
                    <a16:rowId xmlns:a16="http://schemas.microsoft.com/office/drawing/2014/main" val="3333731504"/>
                  </a:ext>
                </a:extLst>
              </a:tr>
              <a:tr h="296883">
                <a:tc>
                  <a:txBody>
                    <a:bodyPr/>
                    <a:lstStyle/>
                    <a:p>
                      <a:pPr algn="l">
                        <a:lnSpc>
                          <a:spcPct val="107000"/>
                        </a:lnSpc>
                        <a:spcAft>
                          <a:spcPts val="0"/>
                        </a:spcAft>
                      </a:pPr>
                      <a:endParaRPr lang="fr-FR" sz="1100" dirty="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4502" marR="54502"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gridSpan="2">
                  <a:txBody>
                    <a:bodyPr/>
                    <a:lstStyle/>
                    <a:p>
                      <a:pPr algn="l">
                        <a:lnSpc>
                          <a:spcPct val="107000"/>
                        </a:lnSpc>
                        <a:spcAft>
                          <a:spcPts val="0"/>
                        </a:spcAft>
                      </a:pPr>
                      <a:r>
                        <a:rPr lang="fr-FR" sz="1100" dirty="0">
                          <a:solidFill>
                            <a:sysClr val="windowText" lastClr="000000"/>
                          </a:solidFill>
                          <a:effectLst/>
                        </a:rPr>
                        <a:t>-</a:t>
                      </a:r>
                    </a:p>
                  </a:txBody>
                  <a:tcPr marL="54502" marR="54502"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hMerge="1">
                  <a:txBody>
                    <a:bodyPr/>
                    <a:lstStyle/>
                    <a:p>
                      <a:endParaRPr lang="fr-FR"/>
                    </a:p>
                  </a:txBody>
                  <a:tcPr/>
                </a:tc>
                <a:extLst>
                  <a:ext uri="{0D108BD9-81ED-4DB2-BD59-A6C34878D82A}">
                    <a16:rowId xmlns:a16="http://schemas.microsoft.com/office/drawing/2014/main" val="1595574779"/>
                  </a:ext>
                </a:extLst>
              </a:tr>
              <a:tr h="142564">
                <a:tc>
                  <a:txBody>
                    <a:bodyPr/>
                    <a:lstStyle/>
                    <a:p>
                      <a:pPr algn="l">
                        <a:lnSpc>
                          <a:spcPct val="107000"/>
                        </a:lnSpc>
                        <a:spcAft>
                          <a:spcPts val="0"/>
                        </a:spcAft>
                      </a:pPr>
                      <a:endParaRPr lang="fr-FR" sz="1100" dirty="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4502" marR="54502"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gridSpan="2">
                  <a:txBody>
                    <a:bodyPr/>
                    <a:lstStyle/>
                    <a:p>
                      <a:pPr algn="l">
                        <a:lnSpc>
                          <a:spcPct val="107000"/>
                        </a:lnSpc>
                        <a:spcAft>
                          <a:spcPts val="0"/>
                        </a:spcAft>
                      </a:pPr>
                      <a:r>
                        <a:rPr lang="fr-FR" sz="1100" dirty="0">
                          <a:solidFill>
                            <a:sysClr val="windowText" lastClr="000000"/>
                          </a:solidFill>
                          <a:effectLst/>
                        </a:rPr>
                        <a:t> </a:t>
                      </a:r>
                      <a:endParaRPr lang="fr-FR" sz="1100" dirty="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4502" marR="54502"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hMerge="1">
                  <a:txBody>
                    <a:bodyPr/>
                    <a:lstStyle/>
                    <a:p>
                      <a:endParaRPr lang="fr-FR"/>
                    </a:p>
                  </a:txBody>
                  <a:tcPr/>
                </a:tc>
                <a:extLst>
                  <a:ext uri="{0D108BD9-81ED-4DB2-BD59-A6C34878D82A}">
                    <a16:rowId xmlns:a16="http://schemas.microsoft.com/office/drawing/2014/main" val="1932000985"/>
                  </a:ext>
                </a:extLst>
              </a:tr>
              <a:tr h="142564">
                <a:tc gridSpan="3">
                  <a:txBody>
                    <a:bodyPr/>
                    <a:lstStyle/>
                    <a:p>
                      <a:pPr algn="l">
                        <a:lnSpc>
                          <a:spcPct val="107000"/>
                        </a:lnSpc>
                        <a:spcAft>
                          <a:spcPts val="0"/>
                        </a:spcAft>
                      </a:pPr>
                      <a:r>
                        <a:rPr lang="fr-FR" sz="1100" dirty="0">
                          <a:solidFill>
                            <a:sysClr val="windowText" lastClr="000000"/>
                          </a:solidFill>
                          <a:effectLst/>
                        </a:rPr>
                        <a:t>Pour l’analgésie périmédullaire</a:t>
                      </a:r>
                      <a:endParaRPr lang="fr-FR" sz="1100" dirty="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4502" marR="54502"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hMerge="1">
                  <a:txBody>
                    <a:bodyPr/>
                    <a:lstStyle/>
                    <a:p>
                      <a:endParaRPr lang="fr-FR"/>
                    </a:p>
                  </a:txBody>
                  <a:tcPr/>
                </a:tc>
                <a:tc hMerge="1">
                  <a:txBody>
                    <a:bodyPr/>
                    <a:lstStyle/>
                    <a:p>
                      <a:endParaRPr lang="fr-FR"/>
                    </a:p>
                  </a:txBody>
                  <a:tcPr/>
                </a:tc>
                <a:extLst>
                  <a:ext uri="{0D108BD9-81ED-4DB2-BD59-A6C34878D82A}">
                    <a16:rowId xmlns:a16="http://schemas.microsoft.com/office/drawing/2014/main" val="3389767837"/>
                  </a:ext>
                </a:extLst>
              </a:tr>
              <a:tr h="227610">
                <a:tc>
                  <a:txBody>
                    <a:bodyPr/>
                    <a:lstStyle/>
                    <a:p>
                      <a:pPr algn="l">
                        <a:lnSpc>
                          <a:spcPct val="107000"/>
                        </a:lnSpc>
                        <a:spcAft>
                          <a:spcPts val="0"/>
                        </a:spcAft>
                      </a:pPr>
                      <a:endParaRPr lang="fr-FR" sz="1100" dirty="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4502" marR="54502"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gridSpan="2">
                  <a:txBody>
                    <a:bodyPr/>
                    <a:lstStyle/>
                    <a:p>
                      <a:pPr algn="l">
                        <a:lnSpc>
                          <a:spcPct val="107000"/>
                        </a:lnSpc>
                        <a:spcAft>
                          <a:spcPts val="0"/>
                        </a:spcAft>
                      </a:pPr>
                      <a:r>
                        <a:rPr lang="fr-FR" sz="1100" dirty="0">
                          <a:solidFill>
                            <a:sysClr val="windowText" lastClr="000000"/>
                          </a:solidFill>
                          <a:effectLst/>
                        </a:rPr>
                        <a:t>-</a:t>
                      </a:r>
                      <a:endParaRPr lang="fr-FR" sz="1100" i="1" dirty="0">
                        <a:solidFill>
                          <a:sysClr val="windowText" lastClr="000000"/>
                        </a:solidFill>
                        <a:effectLst/>
                      </a:endParaRPr>
                    </a:p>
                  </a:txBody>
                  <a:tcPr marL="54502" marR="54502"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hMerge="1">
                  <a:txBody>
                    <a:bodyPr/>
                    <a:lstStyle/>
                    <a:p>
                      <a:endParaRPr lang="fr-FR"/>
                    </a:p>
                  </a:txBody>
                  <a:tcPr/>
                </a:tc>
                <a:extLst>
                  <a:ext uri="{0D108BD9-81ED-4DB2-BD59-A6C34878D82A}">
                    <a16:rowId xmlns:a16="http://schemas.microsoft.com/office/drawing/2014/main" val="1440542034"/>
                  </a:ext>
                </a:extLst>
              </a:tr>
              <a:tr h="142564">
                <a:tc>
                  <a:txBody>
                    <a:bodyPr/>
                    <a:lstStyle/>
                    <a:p>
                      <a:pPr algn="l">
                        <a:lnSpc>
                          <a:spcPct val="107000"/>
                        </a:lnSpc>
                        <a:spcAft>
                          <a:spcPts val="0"/>
                        </a:spcAft>
                      </a:pPr>
                      <a:endParaRPr lang="fr-FR" sz="1100" dirty="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4502" marR="54502"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gridSpan="2">
                  <a:txBody>
                    <a:bodyPr/>
                    <a:lstStyle/>
                    <a:p>
                      <a:pPr algn="l">
                        <a:lnSpc>
                          <a:spcPct val="107000"/>
                        </a:lnSpc>
                        <a:spcAft>
                          <a:spcPts val="0"/>
                        </a:spcAft>
                      </a:pPr>
                      <a:endParaRPr lang="fr-FR" sz="1100" dirty="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4502" marR="54502"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hMerge="1">
                  <a:txBody>
                    <a:bodyPr/>
                    <a:lstStyle/>
                    <a:p>
                      <a:endParaRPr lang="fr-FR"/>
                    </a:p>
                  </a:txBody>
                  <a:tcPr/>
                </a:tc>
                <a:extLst>
                  <a:ext uri="{0D108BD9-81ED-4DB2-BD59-A6C34878D82A}">
                    <a16:rowId xmlns:a16="http://schemas.microsoft.com/office/drawing/2014/main" val="3411203135"/>
                  </a:ext>
                </a:extLst>
              </a:tr>
              <a:tr h="285126">
                <a:tc gridSpan="3">
                  <a:txBody>
                    <a:bodyPr/>
                    <a:lstStyle/>
                    <a:p>
                      <a:pPr algn="l">
                        <a:lnSpc>
                          <a:spcPct val="107000"/>
                        </a:lnSpc>
                        <a:spcAft>
                          <a:spcPts val="0"/>
                        </a:spcAft>
                      </a:pPr>
                      <a:r>
                        <a:rPr lang="fr-FR" sz="1100" dirty="0">
                          <a:solidFill>
                            <a:sysClr val="windowText" lastClr="000000"/>
                          </a:solidFill>
                          <a:effectLst/>
                        </a:rPr>
                        <a:t>Suivi et gestion des dispositifs à demeure (cathéter périnerveux ou péridural, pompe intrathécale)</a:t>
                      </a:r>
                      <a:endParaRPr lang="fr-FR" sz="1100" dirty="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4502" marR="54502"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hMerge="1">
                  <a:txBody>
                    <a:bodyPr/>
                    <a:lstStyle/>
                    <a:p>
                      <a:endParaRPr lang="fr-FR"/>
                    </a:p>
                  </a:txBody>
                  <a:tcPr/>
                </a:tc>
                <a:tc hMerge="1">
                  <a:txBody>
                    <a:bodyPr/>
                    <a:lstStyle/>
                    <a:p>
                      <a:endParaRPr lang="fr-FR"/>
                    </a:p>
                  </a:txBody>
                  <a:tcPr/>
                </a:tc>
                <a:extLst>
                  <a:ext uri="{0D108BD9-81ED-4DB2-BD59-A6C34878D82A}">
                    <a16:rowId xmlns:a16="http://schemas.microsoft.com/office/drawing/2014/main" val="1527326381"/>
                  </a:ext>
                </a:extLst>
              </a:tr>
              <a:tr h="142564">
                <a:tc gridSpan="2">
                  <a:txBody>
                    <a:bodyPr/>
                    <a:lstStyle/>
                    <a:p>
                      <a:pPr algn="l">
                        <a:lnSpc>
                          <a:spcPct val="107000"/>
                        </a:lnSpc>
                        <a:spcAft>
                          <a:spcPts val="0"/>
                        </a:spcAft>
                      </a:pPr>
                      <a:endParaRPr lang="fr-FR" sz="1100" dirty="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4502" marR="54502"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hMerge="1">
                  <a:txBody>
                    <a:bodyPr/>
                    <a:lstStyle/>
                    <a:p>
                      <a:pPr algn="l">
                        <a:lnSpc>
                          <a:spcPct val="107000"/>
                        </a:lnSpc>
                        <a:spcAft>
                          <a:spcPts val="0"/>
                        </a:spcAft>
                      </a:pPr>
                      <a:endParaRPr lang="fr-FR" sz="1100" dirty="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4502" marR="54502"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lvl="0" algn="l">
                        <a:lnSpc>
                          <a:spcPct val="107000"/>
                        </a:lnSpc>
                        <a:spcAft>
                          <a:spcPts val="0"/>
                        </a:spcAft>
                        <a:buNone/>
                      </a:pPr>
                      <a:r>
                        <a:rPr lang="fr-FR" sz="1100" i="1" dirty="0">
                          <a:solidFill>
                            <a:sysClr val="windowText" lastClr="000000"/>
                          </a:solidFill>
                          <a:effectLst/>
                        </a:rPr>
                        <a:t>Information</a:t>
                      </a:r>
                      <a:r>
                        <a:rPr lang="fr-FR" sz="1100" i="1" baseline="0" dirty="0">
                          <a:solidFill>
                            <a:sysClr val="windowText" lastClr="000000"/>
                          </a:solidFill>
                          <a:effectLst/>
                        </a:rPr>
                        <a:t> non disponible</a:t>
                      </a:r>
                      <a:endParaRPr lang="fr-FR" sz="1100" i="1" dirty="0">
                        <a:solidFill>
                          <a:sysClr val="windowText" lastClr="000000"/>
                        </a:solidFill>
                        <a:effectLst/>
                      </a:endParaRPr>
                    </a:p>
                  </a:txBody>
                  <a:tcPr marL="54502" marR="54502"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394645536"/>
                  </a:ext>
                </a:extLst>
              </a:tr>
              <a:tr h="306779">
                <a:tc gridSpan="2">
                  <a:txBody>
                    <a:bodyPr/>
                    <a:lstStyle/>
                    <a:p>
                      <a:pPr algn="l">
                        <a:lnSpc>
                          <a:spcPct val="107000"/>
                        </a:lnSpc>
                        <a:spcAft>
                          <a:spcPts val="0"/>
                        </a:spcAft>
                      </a:pPr>
                      <a:endParaRPr lang="fr-FR" sz="1100" dirty="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4502" marR="54502"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hMerge="1">
                  <a:txBody>
                    <a:bodyPr/>
                    <a:lstStyle/>
                    <a:p>
                      <a:pPr algn="l">
                        <a:lnSpc>
                          <a:spcPct val="107000"/>
                        </a:lnSpc>
                        <a:spcAft>
                          <a:spcPts val="0"/>
                        </a:spcAft>
                      </a:pPr>
                      <a:endParaRPr lang="fr-FR" sz="110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4502" marR="54502"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a:lnSpc>
                          <a:spcPct val="107000"/>
                        </a:lnSpc>
                        <a:spcAft>
                          <a:spcPts val="0"/>
                        </a:spcAft>
                      </a:pPr>
                      <a:r>
                        <a:rPr lang="fr-FR" sz="1100" dirty="0">
                          <a:solidFill>
                            <a:sysClr val="windowText" lastClr="000000"/>
                          </a:solidFill>
                          <a:effectLst/>
                        </a:rPr>
                        <a:t> </a:t>
                      </a:r>
                      <a:endParaRPr lang="fr-FR" sz="1100" dirty="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4502" marR="54502"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818790154"/>
                  </a:ext>
                </a:extLst>
              </a:tr>
              <a:tr h="285126">
                <a:tc gridSpan="2">
                  <a:txBody>
                    <a:bodyPr/>
                    <a:lstStyle/>
                    <a:p>
                      <a:pPr algn="l">
                        <a:lnSpc>
                          <a:spcPct val="107000"/>
                        </a:lnSpc>
                        <a:spcAft>
                          <a:spcPts val="0"/>
                        </a:spcAft>
                      </a:pPr>
                      <a:r>
                        <a:rPr lang="fr-FR" sz="1100" dirty="0">
                          <a:solidFill>
                            <a:sysClr val="windowText" lastClr="000000"/>
                          </a:solidFill>
                          <a:effectLst/>
                        </a:rPr>
                        <a:t>Radiologie interventionnelle :</a:t>
                      </a:r>
                      <a:endParaRPr lang="fr-FR" sz="1100" dirty="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4502" marR="54502"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hMerge="1">
                  <a:txBody>
                    <a:bodyPr/>
                    <a:lstStyle/>
                    <a:p>
                      <a:pPr lvl="0" algn="l">
                        <a:lnSpc>
                          <a:spcPct val="107000"/>
                        </a:lnSpc>
                        <a:spcAft>
                          <a:spcPts val="0"/>
                        </a:spcAft>
                        <a:buNone/>
                      </a:pPr>
                      <a:endParaRPr lang="fr-FR"/>
                    </a:p>
                  </a:txBody>
                  <a:tcPr marL="54502" marR="54502"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l" defTabSz="914377" rtl="0" eaLnBrk="1" fontAlgn="auto" latinLnBrk="0" hangingPunct="1">
                        <a:lnSpc>
                          <a:spcPct val="107000"/>
                        </a:lnSpc>
                        <a:spcBef>
                          <a:spcPts val="0"/>
                        </a:spcBef>
                        <a:spcAft>
                          <a:spcPts val="0"/>
                        </a:spcAft>
                        <a:buClrTx/>
                        <a:buSzTx/>
                        <a:buFontTx/>
                        <a:buNone/>
                        <a:tabLst/>
                        <a:defRPr/>
                      </a:pPr>
                      <a:r>
                        <a:rPr lang="fr-FR" sz="1100" i="1" dirty="0">
                          <a:solidFill>
                            <a:sysClr val="windowText" lastClr="000000"/>
                          </a:solidFill>
                          <a:effectLst/>
                        </a:rPr>
                        <a:t>Information</a:t>
                      </a:r>
                      <a:r>
                        <a:rPr lang="fr-FR" sz="1100" i="1" baseline="0" dirty="0">
                          <a:solidFill>
                            <a:sysClr val="windowText" lastClr="000000"/>
                          </a:solidFill>
                          <a:effectLst/>
                        </a:rPr>
                        <a:t> non disponible</a:t>
                      </a:r>
                      <a:endParaRPr lang="fr-FR" sz="1100" i="1" dirty="0">
                        <a:solidFill>
                          <a:sysClr val="windowText" lastClr="000000"/>
                        </a:solidFill>
                        <a:effectLst/>
                      </a:endParaRPr>
                    </a:p>
                    <a:p>
                      <a:pPr lvl="0" algn="l">
                        <a:lnSpc>
                          <a:spcPct val="107000"/>
                        </a:lnSpc>
                        <a:spcAft>
                          <a:spcPts val="0"/>
                        </a:spcAft>
                        <a:buNone/>
                      </a:pPr>
                      <a:endParaRPr lang="fr-FR" dirty="0"/>
                    </a:p>
                  </a:txBody>
                  <a:tcPr marL="54502" marR="54502"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129554732"/>
                  </a:ext>
                </a:extLst>
              </a:tr>
              <a:tr h="142564">
                <a:tc gridSpan="2">
                  <a:txBody>
                    <a:bodyPr/>
                    <a:lstStyle/>
                    <a:p>
                      <a:pPr algn="l">
                        <a:lnSpc>
                          <a:spcPct val="107000"/>
                        </a:lnSpc>
                        <a:spcAft>
                          <a:spcPts val="0"/>
                        </a:spcAft>
                      </a:pPr>
                      <a:endParaRPr lang="fr-FR" sz="1100" dirty="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4502" marR="54502"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hMerge="1">
                  <a:txBody>
                    <a:bodyPr/>
                    <a:lstStyle/>
                    <a:p>
                      <a:pPr algn="l">
                        <a:lnSpc>
                          <a:spcPct val="107000"/>
                        </a:lnSpc>
                        <a:spcAft>
                          <a:spcPts val="0"/>
                        </a:spcAft>
                      </a:pPr>
                      <a:endParaRPr lang="fr-FR" sz="110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4502" marR="54502"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endParaRPr lang="fr-FR" dirty="0"/>
                    </a:p>
                  </a:txBody>
                  <a:tcPr marL="54502" marR="54502"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026139089"/>
                  </a:ext>
                </a:extLst>
              </a:tr>
              <a:tr h="142564">
                <a:tc gridSpan="2">
                  <a:txBody>
                    <a:bodyPr/>
                    <a:lstStyle/>
                    <a:p>
                      <a:pPr algn="l">
                        <a:lnSpc>
                          <a:spcPct val="107000"/>
                        </a:lnSpc>
                        <a:spcAft>
                          <a:spcPts val="0"/>
                        </a:spcAft>
                      </a:pPr>
                      <a:r>
                        <a:rPr lang="fr-FR" sz="1100" dirty="0">
                          <a:solidFill>
                            <a:sysClr val="windowText" lastClr="000000"/>
                          </a:solidFill>
                          <a:effectLst/>
                        </a:rPr>
                        <a:t>Chirurgie :</a:t>
                      </a:r>
                      <a:endParaRPr lang="fr-FR" sz="1100" dirty="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4502" marR="54502"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hMerge="1">
                  <a:txBody>
                    <a:bodyPr/>
                    <a:lstStyle/>
                    <a:p>
                      <a:pPr lvl="0" algn="l">
                        <a:lnSpc>
                          <a:spcPct val="107000"/>
                        </a:lnSpc>
                        <a:spcAft>
                          <a:spcPts val="0"/>
                        </a:spcAft>
                        <a:buNone/>
                      </a:pPr>
                      <a:endParaRPr lang="fr-FR" sz="1100">
                        <a:solidFill>
                          <a:sysClr val="windowText" lastClr="000000"/>
                        </a:solidFill>
                        <a:effectLst/>
                      </a:endParaRPr>
                    </a:p>
                  </a:txBody>
                  <a:tcPr marL="54502" marR="54502"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lvl="0" algn="l">
                        <a:lnSpc>
                          <a:spcPct val="107000"/>
                        </a:lnSpc>
                        <a:spcAft>
                          <a:spcPts val="0"/>
                        </a:spcAft>
                        <a:buNone/>
                      </a:pPr>
                      <a:r>
                        <a:rPr lang="fr-FR" sz="1100" i="1" dirty="0">
                          <a:solidFill>
                            <a:sysClr val="windowText" lastClr="000000"/>
                          </a:solidFill>
                          <a:effectLst/>
                        </a:rPr>
                        <a:t>Information</a:t>
                      </a:r>
                      <a:r>
                        <a:rPr lang="fr-FR" sz="1100" i="1" baseline="0" dirty="0">
                          <a:solidFill>
                            <a:sysClr val="windowText" lastClr="000000"/>
                          </a:solidFill>
                          <a:effectLst/>
                        </a:rPr>
                        <a:t> non disponible</a:t>
                      </a:r>
                      <a:endParaRPr lang="fr-FR" sz="1100" i="1" dirty="0">
                        <a:solidFill>
                          <a:sysClr val="windowText" lastClr="000000"/>
                        </a:solidFill>
                        <a:effectLst/>
                      </a:endParaRPr>
                    </a:p>
                  </a:txBody>
                  <a:tcPr marL="54502" marR="54502"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1209133"/>
                  </a:ext>
                </a:extLst>
              </a:tr>
              <a:tr h="285126">
                <a:tc gridSpan="2">
                  <a:txBody>
                    <a:bodyPr/>
                    <a:lstStyle/>
                    <a:p>
                      <a:pPr algn="l">
                        <a:lnSpc>
                          <a:spcPct val="107000"/>
                        </a:lnSpc>
                        <a:spcAft>
                          <a:spcPts val="0"/>
                        </a:spcAft>
                      </a:pPr>
                      <a:r>
                        <a:rPr lang="fr-FR" sz="1100" dirty="0">
                          <a:solidFill>
                            <a:sysClr val="windowText" lastClr="000000"/>
                          </a:solidFill>
                          <a:effectLst/>
                        </a:rPr>
                        <a:t> </a:t>
                      </a:r>
                      <a:endParaRPr lang="fr-FR" sz="1100" dirty="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4502" marR="54502"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hMerge="1">
                  <a:txBody>
                    <a:bodyPr/>
                    <a:lstStyle/>
                    <a:p>
                      <a:pPr algn="l">
                        <a:lnSpc>
                          <a:spcPct val="107000"/>
                        </a:lnSpc>
                        <a:spcAft>
                          <a:spcPts val="0"/>
                        </a:spcAft>
                      </a:pPr>
                      <a:endParaRPr lang="fr-FR" sz="1100">
                        <a:solidFill>
                          <a:sysClr val="windowText" lastClr="000000"/>
                        </a:solidFill>
                        <a:effectLst/>
                      </a:endParaRPr>
                    </a:p>
                  </a:txBody>
                  <a:tcPr marL="54502" marR="54502"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endParaRPr lang="fr-FR" dirty="0"/>
                    </a:p>
                  </a:txBody>
                  <a:tcPr marL="54502" marR="54502"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871778334"/>
                  </a:ext>
                </a:extLst>
              </a:tr>
            </a:tbl>
          </a:graphicData>
        </a:graphic>
      </p:graphicFrame>
    </p:spTree>
    <p:extLst>
      <p:ext uri="{BB962C8B-B14F-4D97-AF65-F5344CB8AC3E}">
        <p14:creationId xmlns:p14="http://schemas.microsoft.com/office/powerpoint/2010/main" val="1553073751"/>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Rectangle avec coins arrondis en diagonale 2">
            <a:extLst>
              <a:ext uri="{FF2B5EF4-FFF2-40B4-BE49-F238E27FC236}">
                <a16:creationId xmlns:a16="http://schemas.microsoft.com/office/drawing/2014/main" id="{8CC007A5-0593-6B0C-8AE8-F33D0D4543C8}"/>
              </a:ext>
            </a:extLst>
          </p:cNvPr>
          <p:cNvSpPr/>
          <p:nvPr/>
        </p:nvSpPr>
        <p:spPr>
          <a:xfrm flipH="1">
            <a:off x="4240768" y="2529337"/>
            <a:ext cx="3710464" cy="1799326"/>
          </a:xfrm>
          <a:prstGeom prst="round2DiagRect">
            <a:avLst/>
          </a:prstGeom>
          <a:solidFill>
            <a:srgbClr val="696067"/>
          </a:soli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sz="4400" dirty="0">
                <a:solidFill>
                  <a:schemeClr val="bg1"/>
                </a:solidFill>
                <a:cs typeface="Calibri"/>
              </a:rPr>
              <a:t>88</a:t>
            </a:r>
          </a:p>
        </p:txBody>
      </p:sp>
    </p:spTree>
    <p:extLst>
      <p:ext uri="{BB962C8B-B14F-4D97-AF65-F5344CB8AC3E}">
        <p14:creationId xmlns:p14="http://schemas.microsoft.com/office/powerpoint/2010/main" val="936558566"/>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26" name="Image 2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79833" y="4161036"/>
            <a:ext cx="5149542" cy="1504433"/>
          </a:xfrm>
          <a:prstGeom prst="rect">
            <a:avLst/>
          </a:prstGeom>
        </p:spPr>
      </p:pic>
      <p:pic>
        <p:nvPicPr>
          <p:cNvPr id="30" name="Image 2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79833" y="1033464"/>
            <a:ext cx="5149542" cy="2773765"/>
          </a:xfrm>
          <a:prstGeom prst="rect">
            <a:avLst/>
          </a:prstGeom>
        </p:spPr>
      </p:pic>
      <p:pic>
        <p:nvPicPr>
          <p:cNvPr id="27" name="Image 2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836409" y="1033464"/>
            <a:ext cx="4328535" cy="2309812"/>
          </a:xfrm>
          <a:prstGeom prst="rect">
            <a:avLst/>
          </a:prstGeom>
        </p:spPr>
      </p:pic>
      <p:pic>
        <p:nvPicPr>
          <p:cNvPr id="28" name="Image 2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836406" y="3467100"/>
            <a:ext cx="4328535" cy="542926"/>
          </a:xfrm>
          <a:prstGeom prst="rect">
            <a:avLst/>
          </a:prstGeom>
        </p:spPr>
      </p:pic>
      <p:pic>
        <p:nvPicPr>
          <p:cNvPr id="29" name="Image 28"/>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836406" y="4133850"/>
            <a:ext cx="4328535" cy="563872"/>
          </a:xfrm>
          <a:prstGeom prst="rect">
            <a:avLst/>
          </a:prstGeom>
        </p:spPr>
      </p:pic>
      <p:sp>
        <p:nvSpPr>
          <p:cNvPr id="31" name="ZoneTexte 30"/>
          <p:cNvSpPr txBox="1"/>
          <p:nvPr/>
        </p:nvSpPr>
        <p:spPr>
          <a:xfrm>
            <a:off x="1279833" y="301666"/>
            <a:ext cx="4339778" cy="369332"/>
          </a:xfrm>
          <a:prstGeom prst="rect">
            <a:avLst/>
          </a:prstGeom>
        </p:spPr>
        <p:txBody>
          <a:bodyPr wrap="none" rtlCol="0">
            <a:spAutoFit/>
          </a:bodyPr>
          <a:lstStyle/>
          <a:p>
            <a:r>
              <a:rPr lang="fr-FR" b="1" dirty="0"/>
              <a:t>CH DE L'OUEST VOSGIEN (site Neufchâteau)</a:t>
            </a:r>
            <a:endParaRPr lang="fr-FR" dirty="0"/>
          </a:p>
        </p:txBody>
      </p:sp>
      <p:pic>
        <p:nvPicPr>
          <p:cNvPr id="7" name="Image 6"/>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rot="5400000">
            <a:off x="5354480" y="331301"/>
            <a:ext cx="400110" cy="400110"/>
          </a:xfrm>
          <a:prstGeom prst="rect">
            <a:avLst/>
          </a:prstGeom>
        </p:spPr>
      </p:pic>
      <p:pic>
        <p:nvPicPr>
          <p:cNvPr id="8" name="Image 7"/>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279833" y="252816"/>
            <a:ext cx="404990" cy="409869"/>
          </a:xfrm>
          <a:prstGeom prst="rect">
            <a:avLst/>
          </a:prstGeom>
        </p:spPr>
      </p:pic>
      <p:sp>
        <p:nvSpPr>
          <p:cNvPr id="11" name="Bouton d'action : Retour 10">
            <a:hlinkClick r:id="rId10" action="ppaction://hlinksldjump" highlightClick="1"/>
          </p:cNvPr>
          <p:cNvSpPr/>
          <p:nvPr/>
        </p:nvSpPr>
        <p:spPr>
          <a:xfrm>
            <a:off x="11604625" y="138516"/>
            <a:ext cx="476250" cy="478595"/>
          </a:xfrm>
          <a:prstGeom prst="actionButtonReturn">
            <a:avLst/>
          </a:prstGeom>
          <a:solidFill>
            <a:srgbClr val="EADB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graphicFrame>
        <p:nvGraphicFramePr>
          <p:cNvPr id="2" name="Tableau 1"/>
          <p:cNvGraphicFramePr>
            <a:graphicFrameLocks noGrp="1"/>
          </p:cNvGraphicFramePr>
          <p:nvPr>
            <p:extLst>
              <p:ext uri="{D42A27DB-BD31-4B8C-83A1-F6EECF244321}">
                <p14:modId xmlns:p14="http://schemas.microsoft.com/office/powerpoint/2010/main" val="1332536901"/>
              </p:ext>
            </p:extLst>
          </p:nvPr>
        </p:nvGraphicFramePr>
        <p:xfrm>
          <a:off x="1369371" y="843824"/>
          <a:ext cx="5060004" cy="5036248"/>
        </p:xfrm>
        <a:graphic>
          <a:graphicData uri="http://schemas.openxmlformats.org/drawingml/2006/table">
            <a:tbl>
              <a:tblPr firstRow="1" firstCol="1" bandRow="1">
                <a:tableStyleId>{5C22544A-7EE6-4342-B048-85BDC9FD1C3A}</a:tableStyleId>
              </a:tblPr>
              <a:tblGrid>
                <a:gridCol w="2152950">
                  <a:extLst>
                    <a:ext uri="{9D8B030D-6E8A-4147-A177-3AD203B41FA5}">
                      <a16:colId xmlns:a16="http://schemas.microsoft.com/office/drawing/2014/main" val="1629916356"/>
                    </a:ext>
                  </a:extLst>
                </a:gridCol>
                <a:gridCol w="2907054">
                  <a:extLst>
                    <a:ext uri="{9D8B030D-6E8A-4147-A177-3AD203B41FA5}">
                      <a16:colId xmlns:a16="http://schemas.microsoft.com/office/drawing/2014/main" val="4245569296"/>
                    </a:ext>
                  </a:extLst>
                </a:gridCol>
              </a:tblGrid>
              <a:tr h="243081">
                <a:tc gridSpan="2">
                  <a:txBody>
                    <a:bodyPr/>
                    <a:lstStyle/>
                    <a:p>
                      <a:pPr algn="l">
                        <a:lnSpc>
                          <a:spcPct val="107000"/>
                        </a:lnSpc>
                        <a:spcAft>
                          <a:spcPts val="0"/>
                        </a:spcAft>
                      </a:pPr>
                      <a:r>
                        <a:rPr lang="fr-FR" sz="1400" dirty="0">
                          <a:solidFill>
                            <a:sysClr val="windowText" lastClr="000000"/>
                          </a:solidFill>
                          <a:effectLst/>
                        </a:rPr>
                        <a:t>Informations générales</a:t>
                      </a:r>
                      <a:endParaRPr lang="fr-FR" sz="1400" dirty="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8458" marR="58458" marT="0" marB="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hMerge="1">
                  <a:txBody>
                    <a:bodyPr/>
                    <a:lstStyle/>
                    <a:p>
                      <a:endParaRPr lang="fr-FR"/>
                    </a:p>
                  </a:txBody>
                  <a:tcPr/>
                </a:tc>
                <a:extLst>
                  <a:ext uri="{0D108BD9-81ED-4DB2-BD59-A6C34878D82A}">
                    <a16:rowId xmlns:a16="http://schemas.microsoft.com/office/drawing/2014/main" val="2321305655"/>
                  </a:ext>
                </a:extLst>
              </a:tr>
              <a:tr h="187351">
                <a:tc>
                  <a:txBody>
                    <a:bodyPr/>
                    <a:lstStyle/>
                    <a:p>
                      <a:pPr algn="l">
                        <a:lnSpc>
                          <a:spcPct val="107000"/>
                        </a:lnSpc>
                        <a:spcAft>
                          <a:spcPts val="0"/>
                        </a:spcAft>
                      </a:pPr>
                      <a:r>
                        <a:rPr lang="fr-FR" sz="1100" dirty="0">
                          <a:solidFill>
                            <a:sysClr val="windowText" lastClr="000000"/>
                          </a:solidFill>
                          <a:effectLst/>
                        </a:rPr>
                        <a:t> Médecin responsable :</a:t>
                      </a:r>
                      <a:endParaRPr lang="fr-FR" sz="1100" dirty="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8458" marR="58458" marT="0" marB="0">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marL="0" marR="0" indent="0" algn="l" defTabSz="914377" rtl="0" eaLnBrk="1" fontAlgn="auto" latinLnBrk="0" hangingPunct="1">
                        <a:lnSpc>
                          <a:spcPct val="107000"/>
                        </a:lnSpc>
                        <a:spcBef>
                          <a:spcPts val="0"/>
                        </a:spcBef>
                        <a:spcAft>
                          <a:spcPts val="0"/>
                        </a:spcAft>
                        <a:buClrTx/>
                        <a:buSzTx/>
                        <a:buFontTx/>
                        <a:buNone/>
                        <a:tabLst/>
                        <a:defRPr/>
                      </a:pPr>
                      <a:r>
                        <a:rPr lang="fr-FR" sz="1100" dirty="0">
                          <a:solidFill>
                            <a:sysClr val="windowText" lastClr="000000"/>
                          </a:solidFill>
                          <a:effectLst/>
                        </a:rPr>
                        <a:t> </a:t>
                      </a:r>
                      <a:r>
                        <a:rPr lang="fr-FR" sz="1100" i="1" dirty="0">
                          <a:solidFill>
                            <a:sysClr val="windowText" lastClr="000000"/>
                          </a:solidFill>
                          <a:effectLst/>
                        </a:rPr>
                        <a:t>Information non disponible</a:t>
                      </a:r>
                      <a:endParaRPr lang="fr-FR" sz="1100" dirty="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8458" marR="58458" marT="0" marB="0">
                    <a:lnL w="12700" cmpd="sng">
                      <a:noFill/>
                    </a:lnL>
                    <a:lnR w="12700" cmpd="sng">
                      <a:noFill/>
                    </a:lnR>
                    <a:lnT w="381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633303967"/>
                  </a:ext>
                </a:extLst>
              </a:tr>
              <a:tr h="187351">
                <a:tc>
                  <a:txBody>
                    <a:bodyPr/>
                    <a:lstStyle/>
                    <a:p>
                      <a:pPr algn="l">
                        <a:lnSpc>
                          <a:spcPct val="107000"/>
                        </a:lnSpc>
                        <a:spcAft>
                          <a:spcPts val="0"/>
                        </a:spcAft>
                      </a:pPr>
                      <a:r>
                        <a:rPr lang="fr-FR" sz="1100" dirty="0">
                          <a:solidFill>
                            <a:sysClr val="windowText" lastClr="000000"/>
                          </a:solidFill>
                          <a:effectLst/>
                        </a:rPr>
                        <a:t> </a:t>
                      </a:r>
                      <a:endParaRPr lang="fr-FR" sz="1100" dirty="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8458" marR="58458"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a:lnSpc>
                          <a:spcPct val="107000"/>
                        </a:lnSpc>
                        <a:spcAft>
                          <a:spcPts val="0"/>
                        </a:spcAft>
                      </a:pPr>
                      <a:r>
                        <a:rPr lang="fr-FR" sz="1100" dirty="0">
                          <a:solidFill>
                            <a:sysClr val="windowText" lastClr="000000"/>
                          </a:solidFill>
                          <a:effectLst/>
                        </a:rPr>
                        <a:t> </a:t>
                      </a:r>
                      <a:endParaRPr lang="fr-FR" sz="1100" dirty="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8458" marR="58458"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712593485"/>
                  </a:ext>
                </a:extLst>
              </a:tr>
              <a:tr h="187351">
                <a:tc>
                  <a:txBody>
                    <a:bodyPr/>
                    <a:lstStyle/>
                    <a:p>
                      <a:pPr algn="l">
                        <a:lnSpc>
                          <a:spcPct val="107000"/>
                        </a:lnSpc>
                        <a:spcAft>
                          <a:spcPts val="0"/>
                        </a:spcAft>
                      </a:pPr>
                      <a:r>
                        <a:rPr lang="fr-FR" sz="1100" dirty="0">
                          <a:solidFill>
                            <a:sysClr val="windowText" lastClr="000000"/>
                          </a:solidFill>
                          <a:effectLst/>
                        </a:rPr>
                        <a:t>Labellisation SDC :</a:t>
                      </a:r>
                      <a:endParaRPr lang="fr-FR" sz="1100" dirty="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8458" marR="58458"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a:lnSpc>
                          <a:spcPct val="107000"/>
                        </a:lnSpc>
                        <a:spcAft>
                          <a:spcPts val="0"/>
                        </a:spcAft>
                      </a:pPr>
                      <a:r>
                        <a:rPr lang="fr-FR" sz="1100" dirty="0">
                          <a:solidFill>
                            <a:sysClr val="windowText" lastClr="000000"/>
                          </a:solidFill>
                          <a:effectLst/>
                        </a:rPr>
                        <a:t>Non</a:t>
                      </a:r>
                      <a:endParaRPr lang="fr-FR" sz="1100" dirty="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8458" marR="58458"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797307372"/>
                  </a:ext>
                </a:extLst>
              </a:tr>
              <a:tr h="187351">
                <a:tc>
                  <a:txBody>
                    <a:bodyPr/>
                    <a:lstStyle/>
                    <a:p>
                      <a:pPr algn="l">
                        <a:lnSpc>
                          <a:spcPct val="107000"/>
                        </a:lnSpc>
                        <a:spcAft>
                          <a:spcPts val="0"/>
                        </a:spcAft>
                      </a:pPr>
                      <a:r>
                        <a:rPr lang="fr-FR" sz="1100" dirty="0">
                          <a:solidFill>
                            <a:sysClr val="windowText" lastClr="000000"/>
                          </a:solidFill>
                          <a:effectLst/>
                        </a:rPr>
                        <a:t>Type pédiatrique :</a:t>
                      </a:r>
                      <a:endParaRPr lang="fr-FR" sz="1100" dirty="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8458" marR="58458"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a:lnSpc>
                          <a:spcPct val="107000"/>
                        </a:lnSpc>
                        <a:spcAft>
                          <a:spcPts val="0"/>
                        </a:spcAft>
                      </a:pPr>
                      <a:r>
                        <a:rPr lang="fr-FR" sz="1100" dirty="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rPr>
                        <a:t>-</a:t>
                      </a:r>
                    </a:p>
                  </a:txBody>
                  <a:tcPr marL="58458" marR="58458"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385914492"/>
                  </a:ext>
                </a:extLst>
              </a:tr>
              <a:tr h="187351">
                <a:tc>
                  <a:txBody>
                    <a:bodyPr/>
                    <a:lstStyle/>
                    <a:p>
                      <a:pPr algn="l">
                        <a:lnSpc>
                          <a:spcPct val="107000"/>
                        </a:lnSpc>
                        <a:spcAft>
                          <a:spcPts val="0"/>
                        </a:spcAft>
                      </a:pPr>
                      <a:r>
                        <a:rPr lang="fr-FR" sz="1100" dirty="0">
                          <a:solidFill>
                            <a:sysClr val="windowText" lastClr="000000"/>
                          </a:solidFill>
                          <a:effectLst/>
                        </a:rPr>
                        <a:t>Type oncologique :</a:t>
                      </a:r>
                      <a:endParaRPr lang="fr-FR" sz="1100" dirty="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8458" marR="58458"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a:lnSpc>
                          <a:spcPct val="107000"/>
                        </a:lnSpc>
                        <a:spcAft>
                          <a:spcPts val="0"/>
                        </a:spcAft>
                      </a:pPr>
                      <a:r>
                        <a:rPr lang="fr-FR" sz="1100" dirty="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rPr>
                        <a:t>-</a:t>
                      </a:r>
                    </a:p>
                  </a:txBody>
                  <a:tcPr marL="58458" marR="58458"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195162256"/>
                  </a:ext>
                </a:extLst>
              </a:tr>
              <a:tr h="187351">
                <a:tc>
                  <a:txBody>
                    <a:bodyPr/>
                    <a:lstStyle/>
                    <a:p>
                      <a:pPr algn="l">
                        <a:lnSpc>
                          <a:spcPct val="107000"/>
                        </a:lnSpc>
                        <a:spcAft>
                          <a:spcPts val="0"/>
                        </a:spcAft>
                      </a:pPr>
                      <a:r>
                        <a:rPr lang="fr-FR" sz="1100" dirty="0">
                          <a:solidFill>
                            <a:sysClr val="windowText" lastClr="000000"/>
                          </a:solidFill>
                          <a:effectLst/>
                        </a:rPr>
                        <a:t> </a:t>
                      </a:r>
                      <a:endParaRPr lang="fr-FR" sz="1100" dirty="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8458" marR="58458"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a:lnSpc>
                          <a:spcPct val="107000"/>
                        </a:lnSpc>
                        <a:spcAft>
                          <a:spcPts val="0"/>
                        </a:spcAft>
                      </a:pPr>
                      <a:r>
                        <a:rPr lang="fr-FR" sz="1100" dirty="0">
                          <a:solidFill>
                            <a:sysClr val="windowText" lastClr="000000"/>
                          </a:solidFill>
                          <a:effectLst/>
                        </a:rPr>
                        <a:t> </a:t>
                      </a:r>
                      <a:endParaRPr lang="fr-FR" sz="1100" dirty="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8458" marR="58458"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4078946894"/>
                  </a:ext>
                </a:extLst>
              </a:tr>
              <a:tr h="562051">
                <a:tc>
                  <a:txBody>
                    <a:bodyPr/>
                    <a:lstStyle/>
                    <a:p>
                      <a:pPr algn="l">
                        <a:lnSpc>
                          <a:spcPct val="107000"/>
                        </a:lnSpc>
                        <a:spcAft>
                          <a:spcPts val="0"/>
                        </a:spcAft>
                      </a:pPr>
                      <a:r>
                        <a:rPr lang="fr-FR" sz="1100" dirty="0">
                          <a:solidFill>
                            <a:sysClr val="windowText" lastClr="000000"/>
                          </a:solidFill>
                          <a:effectLst/>
                        </a:rPr>
                        <a:t>Adressage :</a:t>
                      </a:r>
                      <a:endParaRPr lang="fr-FR" sz="1100" dirty="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8458" marR="58458"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a:lnSpc>
                          <a:spcPct val="107000"/>
                        </a:lnSpc>
                        <a:spcAft>
                          <a:spcPts val="0"/>
                        </a:spcAft>
                      </a:pPr>
                      <a:r>
                        <a:rPr lang="fr-FR" sz="1100" dirty="0">
                          <a:solidFill>
                            <a:sysClr val="windowText" lastClr="000000"/>
                          </a:solidFill>
                          <a:effectLst/>
                        </a:rPr>
                        <a:t>Filière interne à la structure;</a:t>
                      </a:r>
                    </a:p>
                    <a:p>
                      <a:pPr algn="l">
                        <a:lnSpc>
                          <a:spcPct val="107000"/>
                        </a:lnSpc>
                        <a:spcAft>
                          <a:spcPts val="0"/>
                        </a:spcAft>
                      </a:pPr>
                      <a:r>
                        <a:rPr lang="fr-FR" sz="1100" dirty="0">
                          <a:solidFill>
                            <a:sysClr val="windowText" lastClr="000000"/>
                          </a:solidFill>
                          <a:effectLst/>
                        </a:rPr>
                        <a:t>Filière inter-établissements;</a:t>
                      </a:r>
                    </a:p>
                    <a:p>
                      <a:pPr algn="l">
                        <a:lnSpc>
                          <a:spcPct val="107000"/>
                        </a:lnSpc>
                        <a:spcAft>
                          <a:spcPts val="0"/>
                        </a:spcAft>
                      </a:pPr>
                      <a:r>
                        <a:rPr lang="fr-FR" sz="1100" dirty="0">
                          <a:solidFill>
                            <a:sysClr val="windowText" lastClr="000000"/>
                          </a:solidFill>
                          <a:effectLst/>
                        </a:rPr>
                        <a:t>Adressage direct Ville-Hôpital</a:t>
                      </a:r>
                      <a:endParaRPr lang="fr-FR" sz="1100" dirty="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8458" marR="58458"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728873621"/>
                  </a:ext>
                </a:extLst>
              </a:tr>
              <a:tr h="187351">
                <a:tc>
                  <a:txBody>
                    <a:bodyPr/>
                    <a:lstStyle/>
                    <a:p>
                      <a:pPr algn="l">
                        <a:lnSpc>
                          <a:spcPct val="107000"/>
                        </a:lnSpc>
                        <a:spcAft>
                          <a:spcPts val="0"/>
                        </a:spcAft>
                      </a:pPr>
                      <a:r>
                        <a:rPr lang="fr-FR" sz="1100" dirty="0">
                          <a:solidFill>
                            <a:sysClr val="windowText" lastClr="000000"/>
                          </a:solidFill>
                          <a:effectLst/>
                        </a:rPr>
                        <a:t> </a:t>
                      </a:r>
                      <a:endParaRPr lang="fr-FR" sz="1100" dirty="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8458" marR="58458"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a:lnSpc>
                          <a:spcPct val="107000"/>
                        </a:lnSpc>
                        <a:spcAft>
                          <a:spcPts val="0"/>
                        </a:spcAft>
                      </a:pPr>
                      <a:r>
                        <a:rPr lang="fr-FR" sz="1100" dirty="0">
                          <a:solidFill>
                            <a:sysClr val="windowText" lastClr="000000"/>
                          </a:solidFill>
                          <a:effectLst/>
                        </a:rPr>
                        <a:t> </a:t>
                      </a:r>
                      <a:endParaRPr lang="fr-FR" sz="1100" dirty="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8458" marR="58458"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941071390"/>
                  </a:ext>
                </a:extLst>
              </a:tr>
              <a:tr h="187351">
                <a:tc>
                  <a:txBody>
                    <a:bodyPr/>
                    <a:lstStyle/>
                    <a:p>
                      <a:pPr algn="l">
                        <a:lnSpc>
                          <a:spcPct val="107000"/>
                        </a:lnSpc>
                        <a:spcAft>
                          <a:spcPts val="0"/>
                        </a:spcAft>
                      </a:pPr>
                      <a:r>
                        <a:rPr lang="fr-FR" sz="1100" dirty="0">
                          <a:solidFill>
                            <a:sysClr val="windowText" lastClr="000000"/>
                          </a:solidFill>
                          <a:effectLst/>
                        </a:rPr>
                        <a:t>Partenariat / En lien avec :</a:t>
                      </a:r>
                      <a:endParaRPr lang="fr-FR" sz="1100" dirty="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8458" marR="58458"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a:lnSpc>
                          <a:spcPct val="107000"/>
                        </a:lnSpc>
                        <a:spcAft>
                          <a:spcPts val="0"/>
                        </a:spcAft>
                      </a:pPr>
                      <a:r>
                        <a:rPr lang="fr-FR" sz="1100" dirty="0">
                          <a:solidFill>
                            <a:sysClr val="windowText" lastClr="000000"/>
                          </a:solidFill>
                          <a:effectLst/>
                        </a:rPr>
                        <a:t>ICL</a:t>
                      </a:r>
                      <a:endParaRPr lang="fr-FR" sz="1100" dirty="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8458" marR="58458"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471258040"/>
                  </a:ext>
                </a:extLst>
              </a:tr>
              <a:tr h="193723">
                <a:tc>
                  <a:txBody>
                    <a:bodyPr/>
                    <a:lstStyle/>
                    <a:p>
                      <a:pPr algn="l">
                        <a:lnSpc>
                          <a:spcPct val="107000"/>
                        </a:lnSpc>
                        <a:spcAft>
                          <a:spcPts val="0"/>
                        </a:spcAft>
                      </a:pPr>
                      <a:r>
                        <a:rPr lang="fr-FR" sz="1100" dirty="0">
                          <a:solidFill>
                            <a:sysClr val="windowText" lastClr="000000"/>
                          </a:solidFill>
                          <a:effectLst/>
                        </a:rPr>
                        <a:t> </a:t>
                      </a:r>
                      <a:endParaRPr lang="fr-FR" sz="1100" dirty="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8458" marR="58458"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a:lnSpc>
                          <a:spcPct val="107000"/>
                        </a:lnSpc>
                        <a:spcAft>
                          <a:spcPts val="0"/>
                        </a:spcAft>
                      </a:pPr>
                      <a:r>
                        <a:rPr lang="fr-FR" sz="1100" dirty="0">
                          <a:solidFill>
                            <a:sysClr val="windowText" lastClr="000000"/>
                          </a:solidFill>
                          <a:effectLst/>
                        </a:rPr>
                        <a:t> </a:t>
                      </a:r>
                      <a:endParaRPr lang="fr-FR" sz="1100" dirty="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8458" marR="58458"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4031836126"/>
                  </a:ext>
                </a:extLst>
              </a:tr>
              <a:tr h="238416">
                <a:tc>
                  <a:txBody>
                    <a:bodyPr/>
                    <a:lstStyle/>
                    <a:p>
                      <a:pPr algn="l">
                        <a:lnSpc>
                          <a:spcPct val="107000"/>
                        </a:lnSpc>
                        <a:spcAft>
                          <a:spcPts val="0"/>
                        </a:spcAft>
                      </a:pPr>
                      <a:r>
                        <a:rPr lang="fr-FR" sz="1400" dirty="0">
                          <a:solidFill>
                            <a:sysClr val="windowText" lastClr="000000"/>
                          </a:solidFill>
                          <a:effectLst/>
                        </a:rPr>
                        <a:t>RCP Douleur</a:t>
                      </a:r>
                      <a:endParaRPr lang="fr-FR" sz="1400" dirty="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8458" marR="58458"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a:lnSpc>
                          <a:spcPct val="107000"/>
                        </a:lnSpc>
                        <a:spcAft>
                          <a:spcPts val="0"/>
                        </a:spcAft>
                      </a:pPr>
                      <a:r>
                        <a:rPr lang="fr-FR" sz="1100" dirty="0">
                          <a:solidFill>
                            <a:sysClr val="windowText" lastClr="000000"/>
                          </a:solidFill>
                          <a:effectLst/>
                        </a:rPr>
                        <a:t>- </a:t>
                      </a:r>
                      <a:endParaRPr lang="fr-FR" sz="1100" dirty="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8458" marR="58458"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26567692"/>
                  </a:ext>
                </a:extLst>
              </a:tr>
              <a:tr h="187351">
                <a:tc>
                  <a:txBody>
                    <a:bodyPr/>
                    <a:lstStyle/>
                    <a:p>
                      <a:pPr algn="l">
                        <a:lnSpc>
                          <a:spcPct val="107000"/>
                        </a:lnSpc>
                        <a:spcAft>
                          <a:spcPts val="0"/>
                        </a:spcAft>
                      </a:pPr>
                      <a:r>
                        <a:rPr lang="fr-FR" sz="1100" dirty="0">
                          <a:solidFill>
                            <a:sysClr val="windowText" lastClr="000000"/>
                          </a:solidFill>
                          <a:effectLst/>
                        </a:rPr>
                        <a:t> </a:t>
                      </a:r>
                      <a:endParaRPr lang="fr-FR" sz="1100" dirty="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8458" marR="58458"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a:lnSpc>
                          <a:spcPct val="107000"/>
                        </a:lnSpc>
                        <a:spcAft>
                          <a:spcPts val="0"/>
                        </a:spcAft>
                      </a:pPr>
                      <a:r>
                        <a:rPr lang="fr-FR" sz="1100" dirty="0">
                          <a:solidFill>
                            <a:sysClr val="windowText" lastClr="000000"/>
                          </a:solidFill>
                          <a:effectLst/>
                        </a:rPr>
                        <a:t> </a:t>
                      </a:r>
                      <a:endParaRPr lang="fr-FR" sz="1100" dirty="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8458" marR="58458"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647735720"/>
                  </a:ext>
                </a:extLst>
              </a:tr>
              <a:tr h="187351">
                <a:tc>
                  <a:txBody>
                    <a:bodyPr/>
                    <a:lstStyle/>
                    <a:p>
                      <a:pPr algn="l">
                        <a:lnSpc>
                          <a:spcPct val="107000"/>
                        </a:lnSpc>
                        <a:spcAft>
                          <a:spcPts val="0"/>
                        </a:spcAft>
                      </a:pPr>
                      <a:r>
                        <a:rPr lang="fr-FR" sz="1100" dirty="0">
                          <a:solidFill>
                            <a:sysClr val="windowText" lastClr="000000"/>
                          </a:solidFill>
                          <a:effectLst/>
                        </a:rPr>
                        <a:t> </a:t>
                      </a:r>
                      <a:endParaRPr lang="fr-FR" sz="1100" dirty="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8458" marR="58458"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a:lnSpc>
                          <a:spcPct val="107000"/>
                        </a:lnSpc>
                        <a:spcAft>
                          <a:spcPts val="0"/>
                        </a:spcAft>
                      </a:pPr>
                      <a:r>
                        <a:rPr lang="fr-FR" sz="1100" dirty="0">
                          <a:solidFill>
                            <a:sysClr val="windowText" lastClr="000000"/>
                          </a:solidFill>
                          <a:effectLst/>
                        </a:rPr>
                        <a:t> </a:t>
                      </a:r>
                      <a:endParaRPr lang="fr-FR" sz="1100" dirty="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8458" marR="58458"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984438696"/>
                  </a:ext>
                </a:extLst>
              </a:tr>
              <a:tr h="238416">
                <a:tc gridSpan="2">
                  <a:txBody>
                    <a:bodyPr/>
                    <a:lstStyle/>
                    <a:p>
                      <a:pPr algn="l">
                        <a:lnSpc>
                          <a:spcPct val="107000"/>
                        </a:lnSpc>
                        <a:spcAft>
                          <a:spcPts val="0"/>
                        </a:spcAft>
                      </a:pPr>
                      <a:r>
                        <a:rPr lang="fr-FR" sz="1400" dirty="0">
                          <a:solidFill>
                            <a:sysClr val="windowText" lastClr="000000"/>
                          </a:solidFill>
                          <a:effectLst/>
                        </a:rPr>
                        <a:t>Contact</a:t>
                      </a:r>
                      <a:endParaRPr lang="fr-FR" sz="1400" dirty="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8458" marR="58458"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hMerge="1">
                  <a:txBody>
                    <a:bodyPr/>
                    <a:lstStyle/>
                    <a:p>
                      <a:endParaRPr lang="fr-FR"/>
                    </a:p>
                  </a:txBody>
                  <a:tcPr/>
                </a:tc>
                <a:extLst>
                  <a:ext uri="{0D108BD9-81ED-4DB2-BD59-A6C34878D82A}">
                    <a16:rowId xmlns:a16="http://schemas.microsoft.com/office/drawing/2014/main" val="1165158635"/>
                  </a:ext>
                </a:extLst>
              </a:tr>
              <a:tr h="374700">
                <a:tc>
                  <a:txBody>
                    <a:bodyPr/>
                    <a:lstStyle/>
                    <a:p>
                      <a:pPr algn="l">
                        <a:lnSpc>
                          <a:spcPct val="107000"/>
                        </a:lnSpc>
                        <a:spcAft>
                          <a:spcPts val="0"/>
                        </a:spcAft>
                      </a:pPr>
                      <a:r>
                        <a:rPr lang="fr-FR" sz="1100" dirty="0">
                          <a:solidFill>
                            <a:sysClr val="windowText" lastClr="000000"/>
                          </a:solidFill>
                          <a:effectLst/>
                        </a:rPr>
                        <a:t>Adresse :</a:t>
                      </a:r>
                      <a:endParaRPr lang="fr-FR" sz="1100" dirty="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8458" marR="58458"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a:lnSpc>
                          <a:spcPct val="107000"/>
                        </a:lnSpc>
                        <a:spcAft>
                          <a:spcPts val="0"/>
                        </a:spcAft>
                      </a:pPr>
                      <a:r>
                        <a:rPr lang="fr-FR" sz="1100" dirty="0">
                          <a:solidFill>
                            <a:sysClr val="windowText" lastClr="000000"/>
                          </a:solidFill>
                          <a:effectLst/>
                        </a:rPr>
                        <a:t>1280 avenue Division Leclerc</a:t>
                      </a:r>
                    </a:p>
                    <a:p>
                      <a:pPr algn="l">
                        <a:lnSpc>
                          <a:spcPct val="107000"/>
                        </a:lnSpc>
                        <a:spcAft>
                          <a:spcPts val="0"/>
                        </a:spcAft>
                      </a:pPr>
                      <a:r>
                        <a:rPr lang="fr-FR" sz="1100" dirty="0">
                          <a:solidFill>
                            <a:sysClr val="windowText" lastClr="000000"/>
                          </a:solidFill>
                          <a:effectLst/>
                        </a:rPr>
                        <a:t>88300 NEUFCHÂTEAU</a:t>
                      </a:r>
                      <a:endParaRPr lang="fr-FR" sz="1100" dirty="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8458" marR="58458"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820231012"/>
                  </a:ext>
                </a:extLst>
              </a:tr>
              <a:tr h="187351">
                <a:tc>
                  <a:txBody>
                    <a:bodyPr/>
                    <a:lstStyle/>
                    <a:p>
                      <a:pPr algn="l">
                        <a:lnSpc>
                          <a:spcPct val="107000"/>
                        </a:lnSpc>
                        <a:spcAft>
                          <a:spcPts val="0"/>
                        </a:spcAft>
                      </a:pPr>
                      <a:r>
                        <a:rPr lang="fr-FR" sz="1100" dirty="0">
                          <a:solidFill>
                            <a:sysClr val="windowText" lastClr="000000"/>
                          </a:solidFill>
                          <a:effectLst/>
                        </a:rPr>
                        <a:t> </a:t>
                      </a:r>
                      <a:endParaRPr lang="fr-FR" sz="1100" dirty="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8458" marR="58458"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a:lnSpc>
                          <a:spcPct val="107000"/>
                        </a:lnSpc>
                        <a:spcAft>
                          <a:spcPts val="0"/>
                        </a:spcAft>
                      </a:pPr>
                      <a:r>
                        <a:rPr lang="fr-FR" sz="1100" dirty="0">
                          <a:solidFill>
                            <a:sysClr val="windowText" lastClr="000000"/>
                          </a:solidFill>
                          <a:effectLst/>
                        </a:rPr>
                        <a:t> </a:t>
                      </a:r>
                      <a:endParaRPr lang="fr-FR" sz="1100" dirty="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8458" marR="58458"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406106330"/>
                  </a:ext>
                </a:extLst>
              </a:tr>
              <a:tr h="187351">
                <a:tc>
                  <a:txBody>
                    <a:bodyPr/>
                    <a:lstStyle/>
                    <a:p>
                      <a:pPr algn="l">
                        <a:lnSpc>
                          <a:spcPct val="107000"/>
                        </a:lnSpc>
                        <a:spcAft>
                          <a:spcPts val="0"/>
                        </a:spcAft>
                      </a:pPr>
                      <a:r>
                        <a:rPr lang="fr-FR" sz="1100" dirty="0">
                          <a:solidFill>
                            <a:sysClr val="windowText" lastClr="000000"/>
                          </a:solidFill>
                          <a:effectLst/>
                        </a:rPr>
                        <a:t>Accueil téléphonique :</a:t>
                      </a:r>
                      <a:endParaRPr lang="fr-FR" sz="1100" dirty="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8458" marR="58458"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a:lnSpc>
                          <a:spcPct val="107000"/>
                        </a:lnSpc>
                        <a:spcAft>
                          <a:spcPts val="0"/>
                        </a:spcAft>
                      </a:pPr>
                      <a:r>
                        <a:rPr lang="fr-FR" sz="1100" dirty="0">
                          <a:solidFill>
                            <a:sysClr val="windowText" lastClr="000000"/>
                          </a:solidFill>
                          <a:effectLst/>
                        </a:rPr>
                        <a:t> 03 29 94 80 00</a:t>
                      </a:r>
                      <a:endParaRPr lang="fr-FR" sz="1100" dirty="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8458" marR="58458"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518105929"/>
                  </a:ext>
                </a:extLst>
              </a:tr>
              <a:tr h="187351">
                <a:tc>
                  <a:txBody>
                    <a:bodyPr/>
                    <a:lstStyle/>
                    <a:p>
                      <a:pPr algn="l">
                        <a:lnSpc>
                          <a:spcPct val="107000"/>
                        </a:lnSpc>
                        <a:spcAft>
                          <a:spcPts val="0"/>
                        </a:spcAft>
                      </a:pPr>
                      <a:r>
                        <a:rPr lang="fr-FR" sz="1100" dirty="0">
                          <a:solidFill>
                            <a:sysClr val="windowText" lastClr="000000"/>
                          </a:solidFill>
                          <a:effectLst/>
                        </a:rPr>
                        <a:t> </a:t>
                      </a:r>
                      <a:endParaRPr lang="fr-FR" sz="1100" dirty="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8458" marR="58458"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a:lnSpc>
                          <a:spcPct val="107000"/>
                        </a:lnSpc>
                        <a:spcAft>
                          <a:spcPts val="0"/>
                        </a:spcAft>
                      </a:pPr>
                      <a:endParaRPr lang="fr-FR" sz="1100" dirty="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8458" marR="58458"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27021397"/>
                  </a:ext>
                </a:extLst>
              </a:tr>
              <a:tr h="187351">
                <a:tc>
                  <a:txBody>
                    <a:bodyPr/>
                    <a:lstStyle/>
                    <a:p>
                      <a:pPr algn="l">
                        <a:lnSpc>
                          <a:spcPct val="107000"/>
                        </a:lnSpc>
                        <a:spcAft>
                          <a:spcPts val="0"/>
                        </a:spcAft>
                      </a:pPr>
                      <a:r>
                        <a:rPr lang="fr-FR" sz="1100" dirty="0">
                          <a:solidFill>
                            <a:sysClr val="windowText" lastClr="000000"/>
                          </a:solidFill>
                          <a:effectLst/>
                        </a:rPr>
                        <a:t> </a:t>
                      </a:r>
                      <a:endParaRPr lang="fr-FR" sz="1100" dirty="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8458" marR="58458"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a:lnSpc>
                          <a:spcPct val="107000"/>
                        </a:lnSpc>
                        <a:spcAft>
                          <a:spcPts val="0"/>
                        </a:spcAft>
                      </a:pPr>
                      <a:r>
                        <a:rPr lang="fr-FR" sz="1100" dirty="0">
                          <a:solidFill>
                            <a:sysClr val="windowText" lastClr="000000"/>
                          </a:solidFill>
                          <a:effectLst/>
                        </a:rPr>
                        <a:t> </a:t>
                      </a:r>
                      <a:endParaRPr lang="fr-FR" sz="1100" dirty="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8458" marR="58458"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355210376"/>
                  </a:ext>
                </a:extLst>
              </a:tr>
              <a:tr h="187351">
                <a:tc>
                  <a:txBody>
                    <a:bodyPr/>
                    <a:lstStyle/>
                    <a:p>
                      <a:pPr algn="l">
                        <a:lnSpc>
                          <a:spcPct val="107000"/>
                        </a:lnSpc>
                        <a:spcAft>
                          <a:spcPts val="0"/>
                        </a:spcAft>
                      </a:pPr>
                      <a:r>
                        <a:rPr lang="fr-FR" sz="1100" dirty="0">
                          <a:solidFill>
                            <a:sysClr val="windowText" lastClr="000000"/>
                          </a:solidFill>
                          <a:effectLst/>
                        </a:rPr>
                        <a:t>Email secrétariat :</a:t>
                      </a:r>
                      <a:endParaRPr lang="fr-FR" sz="1100" dirty="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8458" marR="58458"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a:lnSpc>
                          <a:spcPct val="107000"/>
                        </a:lnSpc>
                        <a:spcAft>
                          <a:spcPts val="0"/>
                        </a:spcAft>
                      </a:pPr>
                      <a:r>
                        <a:rPr lang="fr-FR" sz="1100" dirty="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rPr>
                        <a:t>-</a:t>
                      </a:r>
                    </a:p>
                  </a:txBody>
                  <a:tcPr marL="58458" marR="58458"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4185200970"/>
                  </a:ext>
                </a:extLst>
              </a:tr>
              <a:tr h="187351">
                <a:tc>
                  <a:txBody>
                    <a:bodyPr/>
                    <a:lstStyle/>
                    <a:p>
                      <a:pPr algn="l">
                        <a:lnSpc>
                          <a:spcPct val="107000"/>
                        </a:lnSpc>
                        <a:spcAft>
                          <a:spcPts val="0"/>
                        </a:spcAft>
                      </a:pPr>
                      <a:endParaRPr lang="fr-FR" sz="1100" dirty="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8458" marR="58458"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a:lnSpc>
                          <a:spcPct val="107000"/>
                        </a:lnSpc>
                        <a:spcAft>
                          <a:spcPts val="0"/>
                        </a:spcAft>
                      </a:pPr>
                      <a:r>
                        <a:rPr lang="fr-FR" sz="1100" dirty="0">
                          <a:solidFill>
                            <a:sysClr val="windowText" lastClr="000000"/>
                          </a:solidFill>
                          <a:effectLst/>
                        </a:rPr>
                        <a:t> </a:t>
                      </a:r>
                      <a:endParaRPr lang="fr-FR" sz="1100" dirty="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8458" marR="58458"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926609633"/>
                  </a:ext>
                </a:extLst>
              </a:tr>
              <a:tr h="188245">
                <a:tc>
                  <a:txBody>
                    <a:bodyPr/>
                    <a:lstStyle/>
                    <a:p>
                      <a:pPr algn="l">
                        <a:lnSpc>
                          <a:spcPct val="107000"/>
                        </a:lnSpc>
                        <a:spcAft>
                          <a:spcPts val="0"/>
                        </a:spcAft>
                      </a:pPr>
                      <a:endParaRPr lang="fr-FR" sz="1100" dirty="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8458" marR="58458"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a:lnSpc>
                          <a:spcPct val="107000"/>
                        </a:lnSpc>
                        <a:spcAft>
                          <a:spcPts val="0"/>
                        </a:spcAft>
                      </a:pPr>
                      <a:r>
                        <a:rPr lang="fr-FR" sz="1100" dirty="0">
                          <a:solidFill>
                            <a:sysClr val="windowText" lastClr="000000"/>
                          </a:solidFill>
                          <a:effectLst/>
                        </a:rPr>
                        <a:t> </a:t>
                      </a:r>
                      <a:endParaRPr lang="fr-FR" sz="1100" dirty="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8458" marR="58458"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750494708"/>
                  </a:ext>
                </a:extLst>
              </a:tr>
            </a:tbl>
          </a:graphicData>
        </a:graphic>
      </p:graphicFrame>
      <p:graphicFrame>
        <p:nvGraphicFramePr>
          <p:cNvPr id="3" name="Tableau 2"/>
          <p:cNvGraphicFramePr>
            <a:graphicFrameLocks noGrp="1"/>
          </p:cNvGraphicFramePr>
          <p:nvPr>
            <p:extLst>
              <p:ext uri="{D42A27DB-BD31-4B8C-83A1-F6EECF244321}">
                <p14:modId xmlns:p14="http://schemas.microsoft.com/office/powerpoint/2010/main" val="2520937436"/>
              </p:ext>
            </p:extLst>
          </p:nvPr>
        </p:nvGraphicFramePr>
        <p:xfrm>
          <a:off x="6949811" y="834234"/>
          <a:ext cx="4215130" cy="4185445"/>
        </p:xfrm>
        <a:graphic>
          <a:graphicData uri="http://schemas.openxmlformats.org/drawingml/2006/table">
            <a:tbl>
              <a:tblPr firstRow="1" firstCol="1" bandRow="1">
                <a:tableStyleId>{5C22544A-7EE6-4342-B048-85BDC9FD1C3A}</a:tableStyleId>
              </a:tblPr>
              <a:tblGrid>
                <a:gridCol w="1413510">
                  <a:extLst>
                    <a:ext uri="{9D8B030D-6E8A-4147-A177-3AD203B41FA5}">
                      <a16:colId xmlns:a16="http://schemas.microsoft.com/office/drawing/2014/main" val="893188692"/>
                    </a:ext>
                  </a:extLst>
                </a:gridCol>
                <a:gridCol w="2801620">
                  <a:extLst>
                    <a:ext uri="{9D8B030D-6E8A-4147-A177-3AD203B41FA5}">
                      <a16:colId xmlns:a16="http://schemas.microsoft.com/office/drawing/2014/main" val="2264148012"/>
                    </a:ext>
                  </a:extLst>
                </a:gridCol>
              </a:tblGrid>
              <a:tr h="338615">
                <a:tc gridSpan="2">
                  <a:txBody>
                    <a:bodyPr/>
                    <a:lstStyle/>
                    <a:p>
                      <a:pPr algn="l">
                        <a:lnSpc>
                          <a:spcPct val="107000"/>
                        </a:lnSpc>
                        <a:spcAft>
                          <a:spcPts val="0"/>
                        </a:spcAft>
                      </a:pPr>
                      <a:r>
                        <a:rPr lang="fr-FR" sz="1400" dirty="0">
                          <a:solidFill>
                            <a:sysClr val="windowText" lastClr="000000"/>
                          </a:solidFill>
                          <a:effectLst/>
                        </a:rPr>
                        <a:t>Ressources interventionnelles disponibles</a:t>
                      </a:r>
                      <a:endParaRPr lang="fr-FR" sz="1100" dirty="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hMerge="1">
                  <a:txBody>
                    <a:bodyPr/>
                    <a:lstStyle/>
                    <a:p>
                      <a:endParaRPr lang="fr-FR"/>
                    </a:p>
                  </a:txBody>
                  <a:tcPr/>
                </a:tc>
                <a:extLst>
                  <a:ext uri="{0D108BD9-81ED-4DB2-BD59-A6C34878D82A}">
                    <a16:rowId xmlns:a16="http://schemas.microsoft.com/office/drawing/2014/main" val="2663822083"/>
                  </a:ext>
                </a:extLst>
              </a:tr>
              <a:tr h="212619">
                <a:tc>
                  <a:txBody>
                    <a:bodyPr/>
                    <a:lstStyle/>
                    <a:p>
                      <a:pPr algn="l">
                        <a:lnSpc>
                          <a:spcPct val="107000"/>
                        </a:lnSpc>
                        <a:spcAft>
                          <a:spcPts val="0"/>
                        </a:spcAft>
                      </a:pPr>
                      <a:r>
                        <a:rPr lang="fr-FR" sz="1100" dirty="0">
                          <a:solidFill>
                            <a:sysClr val="windowText" lastClr="000000"/>
                          </a:solidFill>
                          <a:effectLst/>
                        </a:rPr>
                        <a:t>Anesthésie :</a:t>
                      </a:r>
                      <a:endParaRPr lang="fr-FR" sz="1100" dirty="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algn="l">
                        <a:lnSpc>
                          <a:spcPct val="107000"/>
                        </a:lnSpc>
                        <a:spcAft>
                          <a:spcPts val="0"/>
                        </a:spcAft>
                      </a:pPr>
                      <a:r>
                        <a:rPr lang="fr-FR" sz="1100" dirty="0">
                          <a:solidFill>
                            <a:sysClr val="windowText" lastClr="000000"/>
                          </a:solidFill>
                          <a:effectLst/>
                        </a:rPr>
                        <a:t>Non</a:t>
                      </a:r>
                      <a:endParaRPr lang="fr-FR" sz="1100" dirty="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mpd="sng">
                      <a:noFill/>
                    </a:lnL>
                    <a:lnR w="12700" cmpd="sng">
                      <a:noFill/>
                    </a:lnR>
                    <a:lnT w="381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63883176"/>
                  </a:ext>
                </a:extLst>
              </a:tr>
              <a:tr h="212619">
                <a:tc gridSpan="2">
                  <a:txBody>
                    <a:bodyPr/>
                    <a:lstStyle/>
                    <a:p>
                      <a:pPr algn="l">
                        <a:lnSpc>
                          <a:spcPct val="107000"/>
                        </a:lnSpc>
                        <a:spcAft>
                          <a:spcPts val="0"/>
                        </a:spcAft>
                      </a:pPr>
                      <a:r>
                        <a:rPr lang="fr-FR" sz="1100" dirty="0">
                          <a:solidFill>
                            <a:sysClr val="windowText" lastClr="000000"/>
                          </a:solidFill>
                          <a:effectLst/>
                        </a:rPr>
                        <a:t>Pour les blocs nerveux périphériques</a:t>
                      </a:r>
                      <a:endParaRPr lang="fr-FR" sz="1100" dirty="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hMerge="1">
                  <a:txBody>
                    <a:bodyPr/>
                    <a:lstStyle/>
                    <a:p>
                      <a:endParaRPr lang="fr-FR"/>
                    </a:p>
                  </a:txBody>
                  <a:tcPr/>
                </a:tc>
                <a:extLst>
                  <a:ext uri="{0D108BD9-81ED-4DB2-BD59-A6C34878D82A}">
                    <a16:rowId xmlns:a16="http://schemas.microsoft.com/office/drawing/2014/main" val="2448008963"/>
                  </a:ext>
                </a:extLst>
              </a:tr>
              <a:tr h="212619">
                <a:tc>
                  <a:txBody>
                    <a:bodyPr/>
                    <a:lstStyle/>
                    <a:p>
                      <a:pPr algn="l">
                        <a:lnSpc>
                          <a:spcPct val="107000"/>
                        </a:lnSpc>
                        <a:spcAft>
                          <a:spcPts val="0"/>
                        </a:spcAft>
                      </a:pPr>
                      <a:r>
                        <a:rPr lang="fr-FR" sz="1100" dirty="0">
                          <a:solidFill>
                            <a:sysClr val="windowText" lastClr="000000"/>
                          </a:solidFill>
                          <a:effectLst/>
                        </a:rPr>
                        <a:t> </a:t>
                      </a:r>
                      <a:endParaRPr lang="fr-FR" sz="1100" dirty="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a:lnSpc>
                          <a:spcPct val="107000"/>
                        </a:lnSpc>
                        <a:spcAft>
                          <a:spcPts val="0"/>
                        </a:spcAft>
                      </a:pPr>
                      <a:r>
                        <a:rPr lang="fr-FR" sz="1100" dirty="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rPr>
                        <a:t>-</a:t>
                      </a:r>
                    </a:p>
                  </a:txBody>
                  <a:tcPr marL="68580" marR="6858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375292"/>
                  </a:ext>
                </a:extLst>
              </a:tr>
              <a:tr h="212619">
                <a:tc>
                  <a:txBody>
                    <a:bodyPr/>
                    <a:lstStyle/>
                    <a:p>
                      <a:pPr algn="l">
                        <a:lnSpc>
                          <a:spcPct val="107000"/>
                        </a:lnSpc>
                        <a:spcAft>
                          <a:spcPts val="0"/>
                        </a:spcAft>
                      </a:pPr>
                      <a:r>
                        <a:rPr lang="fr-FR" sz="1100" dirty="0">
                          <a:solidFill>
                            <a:sysClr val="windowText" lastClr="000000"/>
                          </a:solidFill>
                          <a:effectLst/>
                        </a:rPr>
                        <a:t> </a:t>
                      </a:r>
                      <a:endParaRPr lang="fr-FR" sz="1100" dirty="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a:lnSpc>
                          <a:spcPct val="107000"/>
                        </a:lnSpc>
                        <a:spcAft>
                          <a:spcPts val="0"/>
                        </a:spcAft>
                      </a:pPr>
                      <a:r>
                        <a:rPr lang="fr-FR" sz="1100" dirty="0">
                          <a:solidFill>
                            <a:sysClr val="windowText" lastClr="000000"/>
                          </a:solidFill>
                          <a:effectLst/>
                        </a:rPr>
                        <a:t> </a:t>
                      </a:r>
                      <a:endParaRPr lang="fr-FR" sz="1100" dirty="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365461113"/>
                  </a:ext>
                </a:extLst>
              </a:tr>
              <a:tr h="212619">
                <a:tc gridSpan="2">
                  <a:txBody>
                    <a:bodyPr/>
                    <a:lstStyle/>
                    <a:p>
                      <a:pPr algn="l">
                        <a:lnSpc>
                          <a:spcPct val="107000"/>
                        </a:lnSpc>
                        <a:spcAft>
                          <a:spcPts val="0"/>
                        </a:spcAft>
                      </a:pPr>
                      <a:r>
                        <a:rPr lang="fr-FR" sz="1100" dirty="0">
                          <a:solidFill>
                            <a:sysClr val="windowText" lastClr="000000"/>
                          </a:solidFill>
                          <a:effectLst/>
                        </a:rPr>
                        <a:t>Pour l’analgésie périmédullaire</a:t>
                      </a:r>
                      <a:endParaRPr lang="fr-FR" sz="1100" dirty="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hMerge="1">
                  <a:txBody>
                    <a:bodyPr/>
                    <a:lstStyle/>
                    <a:p>
                      <a:endParaRPr lang="fr-FR"/>
                    </a:p>
                  </a:txBody>
                  <a:tcPr/>
                </a:tc>
                <a:extLst>
                  <a:ext uri="{0D108BD9-81ED-4DB2-BD59-A6C34878D82A}">
                    <a16:rowId xmlns:a16="http://schemas.microsoft.com/office/drawing/2014/main" val="2662607498"/>
                  </a:ext>
                </a:extLst>
              </a:tr>
              <a:tr h="212619">
                <a:tc>
                  <a:txBody>
                    <a:bodyPr/>
                    <a:lstStyle/>
                    <a:p>
                      <a:pPr algn="l">
                        <a:lnSpc>
                          <a:spcPct val="107000"/>
                        </a:lnSpc>
                        <a:spcAft>
                          <a:spcPts val="0"/>
                        </a:spcAft>
                      </a:pPr>
                      <a:r>
                        <a:rPr lang="fr-FR" sz="1100" dirty="0">
                          <a:solidFill>
                            <a:sysClr val="windowText" lastClr="000000"/>
                          </a:solidFill>
                          <a:effectLst/>
                        </a:rPr>
                        <a:t> </a:t>
                      </a:r>
                      <a:endParaRPr lang="fr-FR" sz="1100" dirty="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a:lnSpc>
                          <a:spcPct val="107000"/>
                        </a:lnSpc>
                        <a:spcAft>
                          <a:spcPts val="0"/>
                        </a:spcAft>
                      </a:pPr>
                      <a:r>
                        <a:rPr lang="fr-FR" sz="1100" dirty="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rPr>
                        <a:t>-</a:t>
                      </a:r>
                    </a:p>
                  </a:txBody>
                  <a:tcPr marL="68580" marR="6858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50658280"/>
                  </a:ext>
                </a:extLst>
              </a:tr>
              <a:tr h="212619">
                <a:tc>
                  <a:txBody>
                    <a:bodyPr/>
                    <a:lstStyle/>
                    <a:p>
                      <a:pPr algn="l">
                        <a:lnSpc>
                          <a:spcPct val="107000"/>
                        </a:lnSpc>
                        <a:spcAft>
                          <a:spcPts val="0"/>
                        </a:spcAft>
                      </a:pPr>
                      <a:r>
                        <a:rPr lang="fr-FR" sz="1100" dirty="0">
                          <a:solidFill>
                            <a:sysClr val="windowText" lastClr="000000"/>
                          </a:solidFill>
                          <a:effectLst/>
                        </a:rPr>
                        <a:t> </a:t>
                      </a:r>
                      <a:endParaRPr lang="fr-FR" sz="1100" dirty="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a:lnSpc>
                          <a:spcPct val="107000"/>
                        </a:lnSpc>
                        <a:spcAft>
                          <a:spcPts val="0"/>
                        </a:spcAft>
                      </a:pPr>
                      <a:r>
                        <a:rPr lang="fr-FR" sz="1100" dirty="0">
                          <a:solidFill>
                            <a:sysClr val="windowText" lastClr="000000"/>
                          </a:solidFill>
                          <a:effectLst/>
                        </a:rPr>
                        <a:t> </a:t>
                      </a:r>
                      <a:endParaRPr lang="fr-FR" sz="1100" dirty="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854573113"/>
                  </a:ext>
                </a:extLst>
              </a:tr>
              <a:tr h="435082">
                <a:tc gridSpan="2">
                  <a:txBody>
                    <a:bodyPr/>
                    <a:lstStyle/>
                    <a:p>
                      <a:pPr algn="l">
                        <a:lnSpc>
                          <a:spcPct val="107000"/>
                        </a:lnSpc>
                        <a:spcAft>
                          <a:spcPts val="0"/>
                        </a:spcAft>
                      </a:pPr>
                      <a:r>
                        <a:rPr lang="fr-FR" sz="1100" dirty="0">
                          <a:solidFill>
                            <a:sysClr val="windowText" lastClr="000000"/>
                          </a:solidFill>
                          <a:effectLst/>
                        </a:rPr>
                        <a:t>Suivi et gestion des dispositifs à demeure (cathéter périnerveux ou péridural, pompe intrathécale)</a:t>
                      </a:r>
                      <a:endParaRPr lang="fr-FR" sz="1100" dirty="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hMerge="1">
                  <a:txBody>
                    <a:bodyPr/>
                    <a:lstStyle/>
                    <a:p>
                      <a:endParaRPr lang="fr-FR"/>
                    </a:p>
                  </a:txBody>
                  <a:tcPr/>
                </a:tc>
                <a:extLst>
                  <a:ext uri="{0D108BD9-81ED-4DB2-BD59-A6C34878D82A}">
                    <a16:rowId xmlns:a16="http://schemas.microsoft.com/office/drawing/2014/main" val="3386023229"/>
                  </a:ext>
                </a:extLst>
              </a:tr>
              <a:tr h="212619">
                <a:tc>
                  <a:txBody>
                    <a:bodyPr/>
                    <a:lstStyle/>
                    <a:p>
                      <a:pPr algn="l">
                        <a:lnSpc>
                          <a:spcPct val="107000"/>
                        </a:lnSpc>
                        <a:spcAft>
                          <a:spcPts val="0"/>
                        </a:spcAft>
                      </a:pPr>
                      <a:r>
                        <a:rPr lang="fr-FR" sz="1100" dirty="0">
                          <a:solidFill>
                            <a:sysClr val="windowText" lastClr="000000"/>
                          </a:solidFill>
                          <a:effectLst/>
                        </a:rPr>
                        <a:t> </a:t>
                      </a:r>
                      <a:endParaRPr lang="fr-FR" sz="1100" dirty="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a:lnSpc>
                          <a:spcPct val="107000"/>
                        </a:lnSpc>
                        <a:spcAft>
                          <a:spcPts val="0"/>
                        </a:spcAft>
                      </a:pPr>
                      <a:r>
                        <a:rPr lang="fr-FR" sz="1100" dirty="0">
                          <a:solidFill>
                            <a:sysClr val="windowText" lastClr="000000"/>
                          </a:solidFill>
                          <a:effectLst/>
                        </a:rPr>
                        <a:t>Non</a:t>
                      </a:r>
                      <a:endParaRPr lang="fr-FR" sz="1100" dirty="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907278101"/>
                  </a:ext>
                </a:extLst>
              </a:tr>
              <a:tr h="212619">
                <a:tc>
                  <a:txBody>
                    <a:bodyPr/>
                    <a:lstStyle/>
                    <a:p>
                      <a:pPr algn="l">
                        <a:lnSpc>
                          <a:spcPct val="107000"/>
                        </a:lnSpc>
                        <a:spcAft>
                          <a:spcPts val="0"/>
                        </a:spcAft>
                      </a:pPr>
                      <a:r>
                        <a:rPr lang="fr-FR" sz="1100" dirty="0">
                          <a:solidFill>
                            <a:sysClr val="windowText" lastClr="000000"/>
                          </a:solidFill>
                          <a:effectLst/>
                        </a:rPr>
                        <a:t> </a:t>
                      </a:r>
                      <a:endParaRPr lang="fr-FR" sz="1100" dirty="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a:lnSpc>
                          <a:spcPct val="107000"/>
                        </a:lnSpc>
                        <a:spcAft>
                          <a:spcPts val="0"/>
                        </a:spcAft>
                      </a:pPr>
                      <a:r>
                        <a:rPr lang="fr-FR" sz="1100" dirty="0">
                          <a:solidFill>
                            <a:sysClr val="windowText" lastClr="000000"/>
                          </a:solidFill>
                          <a:effectLst/>
                        </a:rPr>
                        <a:t> </a:t>
                      </a:r>
                      <a:endParaRPr lang="fr-FR" sz="1100" dirty="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912214874"/>
                  </a:ext>
                </a:extLst>
              </a:tr>
              <a:tr h="435082">
                <a:tc>
                  <a:txBody>
                    <a:bodyPr/>
                    <a:lstStyle/>
                    <a:p>
                      <a:pPr algn="l">
                        <a:lnSpc>
                          <a:spcPct val="107000"/>
                        </a:lnSpc>
                        <a:spcAft>
                          <a:spcPts val="0"/>
                        </a:spcAft>
                      </a:pPr>
                      <a:r>
                        <a:rPr lang="fr-FR" sz="1100" dirty="0">
                          <a:solidFill>
                            <a:sysClr val="windowText" lastClr="000000"/>
                          </a:solidFill>
                          <a:effectLst/>
                        </a:rPr>
                        <a:t>Radiologie interventionnelle :</a:t>
                      </a:r>
                      <a:endParaRPr lang="fr-FR" sz="1100" dirty="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a:lnSpc>
                          <a:spcPct val="107000"/>
                        </a:lnSpc>
                        <a:spcAft>
                          <a:spcPts val="0"/>
                        </a:spcAft>
                      </a:pPr>
                      <a:r>
                        <a:rPr lang="fr-FR" sz="1100" dirty="0">
                          <a:solidFill>
                            <a:sysClr val="windowText" lastClr="000000"/>
                          </a:solidFill>
                          <a:effectLst/>
                        </a:rPr>
                        <a:t>Non </a:t>
                      </a:r>
                      <a:endParaRPr lang="fr-FR" sz="1100" dirty="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87899567"/>
                  </a:ext>
                </a:extLst>
              </a:tr>
              <a:tr h="212619">
                <a:tc>
                  <a:txBody>
                    <a:bodyPr/>
                    <a:lstStyle/>
                    <a:p>
                      <a:pPr algn="l">
                        <a:lnSpc>
                          <a:spcPct val="107000"/>
                        </a:lnSpc>
                        <a:spcAft>
                          <a:spcPts val="0"/>
                        </a:spcAft>
                      </a:pPr>
                      <a:r>
                        <a:rPr lang="fr-FR" sz="1100" dirty="0">
                          <a:solidFill>
                            <a:sysClr val="windowText" lastClr="000000"/>
                          </a:solidFill>
                          <a:effectLst/>
                        </a:rPr>
                        <a:t> </a:t>
                      </a:r>
                      <a:endParaRPr lang="fr-FR" sz="1100" dirty="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a:lnSpc>
                          <a:spcPct val="107000"/>
                        </a:lnSpc>
                        <a:spcAft>
                          <a:spcPts val="0"/>
                        </a:spcAft>
                      </a:pPr>
                      <a:endParaRPr lang="fr-FR" sz="1100" dirty="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89410753"/>
                  </a:ext>
                </a:extLst>
              </a:tr>
              <a:tr h="212619">
                <a:tc>
                  <a:txBody>
                    <a:bodyPr/>
                    <a:lstStyle/>
                    <a:p>
                      <a:pPr algn="l">
                        <a:lnSpc>
                          <a:spcPct val="107000"/>
                        </a:lnSpc>
                        <a:spcAft>
                          <a:spcPts val="0"/>
                        </a:spcAft>
                      </a:pPr>
                      <a:r>
                        <a:rPr lang="fr-FR" sz="1100" dirty="0">
                          <a:solidFill>
                            <a:sysClr val="windowText" lastClr="000000"/>
                          </a:solidFill>
                          <a:effectLst/>
                        </a:rPr>
                        <a:t> </a:t>
                      </a:r>
                      <a:endParaRPr lang="fr-FR" sz="1100" dirty="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a:lnSpc>
                          <a:spcPct val="107000"/>
                        </a:lnSpc>
                        <a:spcAft>
                          <a:spcPts val="0"/>
                        </a:spcAft>
                      </a:pPr>
                      <a:r>
                        <a:rPr lang="fr-FR" sz="1100" dirty="0">
                          <a:solidFill>
                            <a:sysClr val="windowText" lastClr="000000"/>
                          </a:solidFill>
                          <a:effectLst/>
                        </a:rPr>
                        <a:t> </a:t>
                      </a:r>
                      <a:endParaRPr lang="fr-FR" sz="1100" dirty="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891769739"/>
                  </a:ext>
                </a:extLst>
              </a:tr>
              <a:tr h="212619">
                <a:tc>
                  <a:txBody>
                    <a:bodyPr/>
                    <a:lstStyle/>
                    <a:p>
                      <a:pPr algn="l">
                        <a:lnSpc>
                          <a:spcPct val="107000"/>
                        </a:lnSpc>
                        <a:spcAft>
                          <a:spcPts val="0"/>
                        </a:spcAft>
                      </a:pPr>
                      <a:r>
                        <a:rPr lang="fr-FR" sz="1100" dirty="0">
                          <a:solidFill>
                            <a:sysClr val="windowText" lastClr="000000"/>
                          </a:solidFill>
                          <a:effectLst/>
                        </a:rPr>
                        <a:t>Chirurgie :</a:t>
                      </a:r>
                      <a:endParaRPr lang="fr-FR" sz="1100" dirty="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a:lnSpc>
                          <a:spcPct val="107000"/>
                        </a:lnSpc>
                        <a:spcAft>
                          <a:spcPts val="0"/>
                        </a:spcAft>
                      </a:pPr>
                      <a:r>
                        <a:rPr lang="fr-FR" sz="1100" dirty="0">
                          <a:solidFill>
                            <a:sysClr val="windowText" lastClr="000000"/>
                          </a:solidFill>
                          <a:effectLst/>
                        </a:rPr>
                        <a:t>Non</a:t>
                      </a:r>
                      <a:endParaRPr lang="fr-FR" sz="1100" dirty="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340036118"/>
                  </a:ext>
                </a:extLst>
              </a:tr>
              <a:tr h="212619">
                <a:tc>
                  <a:txBody>
                    <a:bodyPr/>
                    <a:lstStyle/>
                    <a:p>
                      <a:pPr algn="l">
                        <a:lnSpc>
                          <a:spcPct val="107000"/>
                        </a:lnSpc>
                        <a:spcAft>
                          <a:spcPts val="0"/>
                        </a:spcAft>
                      </a:pPr>
                      <a:r>
                        <a:rPr lang="fr-FR" sz="1100" dirty="0">
                          <a:solidFill>
                            <a:sysClr val="windowText" lastClr="000000"/>
                          </a:solidFill>
                          <a:effectLst/>
                        </a:rPr>
                        <a:t> </a:t>
                      </a:r>
                      <a:endParaRPr lang="fr-FR" sz="1100" dirty="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a:lnSpc>
                          <a:spcPct val="107000"/>
                        </a:lnSpc>
                        <a:spcAft>
                          <a:spcPts val="0"/>
                        </a:spcAft>
                      </a:pPr>
                      <a:endParaRPr lang="fr-FR" sz="1100" dirty="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547458324"/>
                  </a:ext>
                </a:extLst>
              </a:tr>
              <a:tr h="212619">
                <a:tc>
                  <a:txBody>
                    <a:bodyPr/>
                    <a:lstStyle/>
                    <a:p>
                      <a:pPr algn="l">
                        <a:lnSpc>
                          <a:spcPct val="107000"/>
                        </a:lnSpc>
                        <a:spcAft>
                          <a:spcPts val="0"/>
                        </a:spcAft>
                      </a:pPr>
                      <a:r>
                        <a:rPr lang="fr-FR" sz="1100" dirty="0">
                          <a:solidFill>
                            <a:sysClr val="windowText" lastClr="000000"/>
                          </a:solidFill>
                          <a:effectLst/>
                        </a:rPr>
                        <a:t> </a:t>
                      </a:r>
                      <a:endParaRPr lang="fr-FR" sz="1100" dirty="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a:lnSpc>
                          <a:spcPct val="107000"/>
                        </a:lnSpc>
                        <a:spcAft>
                          <a:spcPts val="0"/>
                        </a:spcAft>
                      </a:pPr>
                      <a:r>
                        <a:rPr lang="fr-FR" sz="1100" dirty="0">
                          <a:solidFill>
                            <a:sysClr val="windowText" lastClr="000000"/>
                          </a:solidFill>
                          <a:effectLst/>
                        </a:rPr>
                        <a:t> </a:t>
                      </a:r>
                      <a:endParaRPr lang="fr-FR" sz="1100" dirty="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557689094"/>
                  </a:ext>
                </a:extLst>
              </a:tr>
            </a:tbl>
          </a:graphicData>
        </a:graphic>
      </p:graphicFrame>
      <p:sp>
        <p:nvSpPr>
          <p:cNvPr id="13" name="ZoneTexte 12"/>
          <p:cNvSpPr txBox="1"/>
          <p:nvPr/>
        </p:nvSpPr>
        <p:spPr>
          <a:xfrm>
            <a:off x="9525" y="6594559"/>
            <a:ext cx="1646605" cy="253916"/>
          </a:xfrm>
          <a:prstGeom prst="rect">
            <a:avLst/>
          </a:prstGeom>
        </p:spPr>
        <p:txBody>
          <a:bodyPr wrap="none" rtlCol="0">
            <a:spAutoFit/>
          </a:bodyPr>
          <a:lstStyle/>
          <a:p>
            <a:pPr marL="0" indent="0" algn="ctr">
              <a:buNone/>
            </a:pPr>
            <a:r>
              <a:rPr lang="fr-FR" sz="1050" i="1" dirty="0"/>
              <a:t>Enquête DSRC NEON, 2022</a:t>
            </a:r>
          </a:p>
        </p:txBody>
      </p:sp>
      <p:sp>
        <p:nvSpPr>
          <p:cNvPr id="4" name="Ellipse 3"/>
          <p:cNvSpPr/>
          <p:nvPr/>
        </p:nvSpPr>
        <p:spPr>
          <a:xfrm>
            <a:off x="95250" y="175260"/>
            <a:ext cx="788670" cy="668564"/>
          </a:xfrm>
          <a:prstGeom prst="ellipse">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Tree>
    <p:extLst>
      <p:ext uri="{BB962C8B-B14F-4D97-AF65-F5344CB8AC3E}">
        <p14:creationId xmlns:p14="http://schemas.microsoft.com/office/powerpoint/2010/main" val="2750193196"/>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14" name="Image 13" descr="Une image contenant capture d’écran, rouge, Rectangle, conception&#10;&#10;Description générée automatiquement">
            <a:extLst>
              <a:ext uri="{FF2B5EF4-FFF2-40B4-BE49-F238E27FC236}">
                <a16:creationId xmlns:a16="http://schemas.microsoft.com/office/drawing/2014/main" id="{F3ACE56C-BA61-7156-4A11-47BB9218B72A}"/>
              </a:ext>
            </a:extLst>
          </p:cNvPr>
          <p:cNvPicPr>
            <a:picLocks noChangeAspect="1"/>
          </p:cNvPicPr>
          <p:nvPr/>
        </p:nvPicPr>
        <p:blipFill>
          <a:blip r:embed="rId3">
            <a:extLst>
              <a:ext uri="{BEBA8EAE-BF5A-486C-A8C5-ECC9F3942E4B}">
                <a14:imgProps xmlns:a14="http://schemas.microsoft.com/office/drawing/2010/main">
                  <a14:imgLayer r:embed="rId4">
                    <a14:imgEffect>
                      <a14:saturation sat="0"/>
                    </a14:imgEffect>
                  </a14:imgLayer>
                </a14:imgProps>
              </a:ext>
              <a:ext uri="{28A0092B-C50C-407E-A947-70E740481C1C}">
                <a14:useLocalDpi xmlns:a14="http://schemas.microsoft.com/office/drawing/2010/main" val="0"/>
              </a:ext>
            </a:extLst>
          </a:blip>
          <a:stretch>
            <a:fillRect/>
          </a:stretch>
        </p:blipFill>
        <p:spPr>
          <a:xfrm>
            <a:off x="6836407" y="5019676"/>
            <a:ext cx="4328535" cy="514349"/>
          </a:xfrm>
          <a:prstGeom prst="rect">
            <a:avLst/>
          </a:prstGeom>
        </p:spPr>
      </p:pic>
      <p:pic>
        <p:nvPicPr>
          <p:cNvPr id="26" name="Image 2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279833" y="4002130"/>
            <a:ext cx="5149542" cy="1668465"/>
          </a:xfrm>
          <a:prstGeom prst="rect">
            <a:avLst/>
          </a:prstGeom>
        </p:spPr>
      </p:pic>
      <p:pic>
        <p:nvPicPr>
          <p:cNvPr id="30" name="Image 29"/>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279833" y="1033465"/>
            <a:ext cx="5149542" cy="2532696"/>
          </a:xfrm>
          <a:prstGeom prst="rect">
            <a:avLst/>
          </a:prstGeom>
        </p:spPr>
      </p:pic>
      <p:sp>
        <p:nvSpPr>
          <p:cNvPr id="31" name="ZoneTexte 30"/>
          <p:cNvSpPr txBox="1"/>
          <p:nvPr/>
        </p:nvSpPr>
        <p:spPr>
          <a:xfrm>
            <a:off x="1279833" y="301666"/>
            <a:ext cx="5084405" cy="369332"/>
          </a:xfrm>
          <a:prstGeom prst="rect">
            <a:avLst/>
          </a:prstGeom>
        </p:spPr>
        <p:txBody>
          <a:bodyPr wrap="none" rtlCol="0">
            <a:spAutoFit/>
          </a:bodyPr>
          <a:lstStyle/>
          <a:p>
            <a:r>
              <a:rPr lang="fr-FR" b="1" dirty="0"/>
              <a:t>CHI EMILE DURKHEIM (Maison de santé Saint-Jean)</a:t>
            </a:r>
            <a:endParaRPr lang="fr-FR" dirty="0"/>
          </a:p>
        </p:txBody>
      </p:sp>
      <p:pic>
        <p:nvPicPr>
          <p:cNvPr id="7" name="Image 6"/>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rot="5400000">
            <a:off x="5928396" y="331301"/>
            <a:ext cx="400110" cy="400110"/>
          </a:xfrm>
          <a:prstGeom prst="rect">
            <a:avLst/>
          </a:prstGeom>
        </p:spPr>
      </p:pic>
      <p:pic>
        <p:nvPicPr>
          <p:cNvPr id="8" name="Image 7"/>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279833" y="252816"/>
            <a:ext cx="404990" cy="409869"/>
          </a:xfrm>
          <a:prstGeom prst="rect">
            <a:avLst/>
          </a:prstGeom>
        </p:spPr>
      </p:pic>
      <p:sp>
        <p:nvSpPr>
          <p:cNvPr id="11" name="Bouton d'action : Retour 10">
            <a:hlinkClick r:id="rId9" action="ppaction://hlinksldjump" highlightClick="1"/>
          </p:cNvPr>
          <p:cNvSpPr/>
          <p:nvPr/>
        </p:nvSpPr>
        <p:spPr>
          <a:xfrm>
            <a:off x="11604625" y="138516"/>
            <a:ext cx="476250" cy="478595"/>
          </a:xfrm>
          <a:prstGeom prst="actionButtonReturn">
            <a:avLst/>
          </a:prstGeom>
          <a:solidFill>
            <a:srgbClr val="EADB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pic>
        <p:nvPicPr>
          <p:cNvPr id="22" name="Image 21"/>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6836409" y="1033463"/>
            <a:ext cx="4328535" cy="2138362"/>
          </a:xfrm>
          <a:prstGeom prst="rect">
            <a:avLst/>
          </a:prstGeom>
        </p:spPr>
      </p:pic>
      <p:pic>
        <p:nvPicPr>
          <p:cNvPr id="23" name="Image 22"/>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6836406" y="3286125"/>
            <a:ext cx="4328535" cy="907197"/>
          </a:xfrm>
          <a:prstGeom prst="rect">
            <a:avLst/>
          </a:prstGeom>
        </p:spPr>
      </p:pic>
      <p:pic>
        <p:nvPicPr>
          <p:cNvPr id="24" name="Image 23"/>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6836692" y="4307622"/>
            <a:ext cx="4328535" cy="597753"/>
          </a:xfrm>
          <a:prstGeom prst="rect">
            <a:avLst/>
          </a:prstGeom>
        </p:spPr>
      </p:pic>
      <p:graphicFrame>
        <p:nvGraphicFramePr>
          <p:cNvPr id="33" name="Tableau 32"/>
          <p:cNvGraphicFramePr>
            <a:graphicFrameLocks noGrp="1"/>
          </p:cNvGraphicFramePr>
          <p:nvPr>
            <p:extLst>
              <p:ext uri="{D42A27DB-BD31-4B8C-83A1-F6EECF244321}">
                <p14:modId xmlns:p14="http://schemas.microsoft.com/office/powerpoint/2010/main" val="1040687198"/>
              </p:ext>
            </p:extLst>
          </p:nvPr>
        </p:nvGraphicFramePr>
        <p:xfrm>
          <a:off x="1391142" y="808898"/>
          <a:ext cx="5038233" cy="5520185"/>
        </p:xfrm>
        <a:graphic>
          <a:graphicData uri="http://schemas.openxmlformats.org/drawingml/2006/table">
            <a:tbl>
              <a:tblPr firstRow="1" firstCol="1" bandRow="1">
                <a:tableStyleId>{5C22544A-7EE6-4342-B048-85BDC9FD1C3A}</a:tableStyleId>
              </a:tblPr>
              <a:tblGrid>
                <a:gridCol w="2143687">
                  <a:extLst>
                    <a:ext uri="{9D8B030D-6E8A-4147-A177-3AD203B41FA5}">
                      <a16:colId xmlns:a16="http://schemas.microsoft.com/office/drawing/2014/main" val="1926181408"/>
                    </a:ext>
                  </a:extLst>
                </a:gridCol>
                <a:gridCol w="2894546">
                  <a:extLst>
                    <a:ext uri="{9D8B030D-6E8A-4147-A177-3AD203B41FA5}">
                      <a16:colId xmlns:a16="http://schemas.microsoft.com/office/drawing/2014/main" val="3367625235"/>
                    </a:ext>
                  </a:extLst>
                </a:gridCol>
              </a:tblGrid>
              <a:tr h="202348">
                <a:tc gridSpan="2">
                  <a:txBody>
                    <a:bodyPr/>
                    <a:lstStyle/>
                    <a:p>
                      <a:pPr algn="l">
                        <a:lnSpc>
                          <a:spcPct val="107000"/>
                        </a:lnSpc>
                        <a:spcAft>
                          <a:spcPts val="0"/>
                        </a:spcAft>
                      </a:pPr>
                      <a:r>
                        <a:rPr lang="fr-FR" sz="1400" dirty="0">
                          <a:solidFill>
                            <a:sysClr val="windowText" lastClr="000000"/>
                          </a:solidFill>
                          <a:effectLst/>
                        </a:rPr>
                        <a:t>Informations générales</a:t>
                      </a:r>
                      <a:endParaRPr lang="fr-FR" sz="1400" dirty="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0822" marR="50822" marT="0" marB="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hMerge="1">
                  <a:txBody>
                    <a:bodyPr/>
                    <a:lstStyle/>
                    <a:p>
                      <a:endParaRPr lang="fr-FR"/>
                    </a:p>
                  </a:txBody>
                  <a:tcPr/>
                </a:tc>
                <a:extLst>
                  <a:ext uri="{0D108BD9-81ED-4DB2-BD59-A6C34878D82A}">
                    <a16:rowId xmlns:a16="http://schemas.microsoft.com/office/drawing/2014/main" val="1590466582"/>
                  </a:ext>
                </a:extLst>
              </a:tr>
              <a:tr h="132938">
                <a:tc>
                  <a:txBody>
                    <a:bodyPr/>
                    <a:lstStyle/>
                    <a:p>
                      <a:pPr algn="l">
                        <a:lnSpc>
                          <a:spcPct val="107000"/>
                        </a:lnSpc>
                        <a:spcAft>
                          <a:spcPts val="0"/>
                        </a:spcAft>
                      </a:pPr>
                      <a:r>
                        <a:rPr lang="fr-FR" sz="1100" dirty="0">
                          <a:solidFill>
                            <a:sysClr val="windowText" lastClr="000000"/>
                          </a:solidFill>
                          <a:effectLst/>
                        </a:rPr>
                        <a:t> Médecin responsable :</a:t>
                      </a:r>
                      <a:endParaRPr lang="fr-FR" sz="1100" dirty="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0822" marR="50822" marT="0" marB="0">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algn="l">
                        <a:lnSpc>
                          <a:spcPct val="107000"/>
                        </a:lnSpc>
                        <a:spcAft>
                          <a:spcPts val="0"/>
                        </a:spcAft>
                      </a:pPr>
                      <a:r>
                        <a:rPr lang="fr-FR" sz="1100" dirty="0">
                          <a:solidFill>
                            <a:sysClr val="windowText" lastClr="000000"/>
                          </a:solidFill>
                          <a:effectLst/>
                        </a:rPr>
                        <a:t>Dr Nadine CLAUDEL</a:t>
                      </a:r>
                      <a:endParaRPr lang="fr-FR" sz="1100" dirty="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0822" marR="50822" marT="0" marB="0">
                    <a:lnL w="12700" cmpd="sng">
                      <a:noFill/>
                    </a:lnL>
                    <a:lnR w="12700" cmpd="sng">
                      <a:noFill/>
                    </a:lnR>
                    <a:lnT w="381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23788287"/>
                  </a:ext>
                </a:extLst>
              </a:tr>
              <a:tr h="132938">
                <a:tc>
                  <a:txBody>
                    <a:bodyPr/>
                    <a:lstStyle/>
                    <a:p>
                      <a:pPr algn="l">
                        <a:lnSpc>
                          <a:spcPct val="107000"/>
                        </a:lnSpc>
                        <a:spcAft>
                          <a:spcPts val="0"/>
                        </a:spcAft>
                      </a:pPr>
                      <a:r>
                        <a:rPr lang="fr-FR" sz="1100" dirty="0">
                          <a:solidFill>
                            <a:sysClr val="windowText" lastClr="000000"/>
                          </a:solidFill>
                          <a:effectLst/>
                        </a:rPr>
                        <a:t> </a:t>
                      </a:r>
                      <a:endParaRPr lang="fr-FR" sz="1100" dirty="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0822" marR="50822"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a:lnSpc>
                          <a:spcPct val="107000"/>
                        </a:lnSpc>
                        <a:spcAft>
                          <a:spcPts val="0"/>
                        </a:spcAft>
                      </a:pPr>
                      <a:r>
                        <a:rPr lang="fr-FR" sz="1100" dirty="0">
                          <a:solidFill>
                            <a:sysClr val="windowText" lastClr="000000"/>
                          </a:solidFill>
                          <a:effectLst/>
                        </a:rPr>
                        <a:t> </a:t>
                      </a:r>
                      <a:endParaRPr lang="fr-FR" sz="1100" dirty="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0822" marR="50822"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322939681"/>
                  </a:ext>
                </a:extLst>
              </a:tr>
              <a:tr h="132938">
                <a:tc>
                  <a:txBody>
                    <a:bodyPr/>
                    <a:lstStyle/>
                    <a:p>
                      <a:pPr algn="l">
                        <a:lnSpc>
                          <a:spcPct val="107000"/>
                        </a:lnSpc>
                        <a:spcAft>
                          <a:spcPts val="0"/>
                        </a:spcAft>
                      </a:pPr>
                      <a:r>
                        <a:rPr lang="fr-FR" sz="1100" dirty="0">
                          <a:solidFill>
                            <a:sysClr val="windowText" lastClr="000000"/>
                          </a:solidFill>
                          <a:effectLst/>
                        </a:rPr>
                        <a:t>Labellisation SDC :</a:t>
                      </a:r>
                      <a:endParaRPr lang="fr-FR" sz="1100" dirty="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0822" marR="50822"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a:lnSpc>
                          <a:spcPct val="107000"/>
                        </a:lnSpc>
                        <a:spcAft>
                          <a:spcPts val="0"/>
                        </a:spcAft>
                      </a:pPr>
                      <a:r>
                        <a:rPr lang="fr-FR" sz="1100" dirty="0">
                          <a:solidFill>
                            <a:sysClr val="windowText" lastClr="000000"/>
                          </a:solidFill>
                          <a:effectLst/>
                        </a:rPr>
                        <a:t>Consultation</a:t>
                      </a:r>
                      <a:endParaRPr lang="fr-FR" sz="1100" dirty="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0822" marR="50822"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622454869"/>
                  </a:ext>
                </a:extLst>
              </a:tr>
              <a:tr h="132938">
                <a:tc>
                  <a:txBody>
                    <a:bodyPr/>
                    <a:lstStyle/>
                    <a:p>
                      <a:pPr algn="l">
                        <a:lnSpc>
                          <a:spcPct val="107000"/>
                        </a:lnSpc>
                        <a:spcAft>
                          <a:spcPts val="0"/>
                        </a:spcAft>
                      </a:pPr>
                      <a:r>
                        <a:rPr lang="fr-FR" sz="1100" dirty="0">
                          <a:solidFill>
                            <a:sysClr val="windowText" lastClr="000000"/>
                          </a:solidFill>
                          <a:effectLst/>
                        </a:rPr>
                        <a:t>Type pédiatrique :</a:t>
                      </a:r>
                      <a:endParaRPr lang="fr-FR" sz="1100" dirty="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0822" marR="50822"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a:lnSpc>
                          <a:spcPct val="107000"/>
                        </a:lnSpc>
                        <a:spcAft>
                          <a:spcPts val="0"/>
                        </a:spcAft>
                      </a:pPr>
                      <a:r>
                        <a:rPr lang="fr-FR" sz="1100" dirty="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rPr>
                        <a:t>-</a:t>
                      </a:r>
                    </a:p>
                  </a:txBody>
                  <a:tcPr marL="50822" marR="50822"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141662245"/>
                  </a:ext>
                </a:extLst>
              </a:tr>
              <a:tr h="132938">
                <a:tc>
                  <a:txBody>
                    <a:bodyPr/>
                    <a:lstStyle/>
                    <a:p>
                      <a:pPr algn="l">
                        <a:lnSpc>
                          <a:spcPct val="107000"/>
                        </a:lnSpc>
                        <a:spcAft>
                          <a:spcPts val="0"/>
                        </a:spcAft>
                      </a:pPr>
                      <a:r>
                        <a:rPr lang="fr-FR" sz="1100" dirty="0">
                          <a:solidFill>
                            <a:sysClr val="windowText" lastClr="000000"/>
                          </a:solidFill>
                          <a:effectLst/>
                        </a:rPr>
                        <a:t>Type oncologique :</a:t>
                      </a:r>
                      <a:endParaRPr lang="fr-FR" sz="1100" dirty="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0822" marR="50822"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a:lnSpc>
                          <a:spcPct val="107000"/>
                        </a:lnSpc>
                        <a:spcAft>
                          <a:spcPts val="0"/>
                        </a:spcAft>
                      </a:pPr>
                      <a:r>
                        <a:rPr lang="fr-FR" sz="1100" dirty="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rPr>
                        <a:t>-</a:t>
                      </a:r>
                    </a:p>
                  </a:txBody>
                  <a:tcPr marL="50822" marR="50822"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871771781"/>
                  </a:ext>
                </a:extLst>
              </a:tr>
              <a:tr h="132938">
                <a:tc>
                  <a:txBody>
                    <a:bodyPr/>
                    <a:lstStyle/>
                    <a:p>
                      <a:pPr algn="l">
                        <a:lnSpc>
                          <a:spcPct val="107000"/>
                        </a:lnSpc>
                        <a:spcAft>
                          <a:spcPts val="0"/>
                        </a:spcAft>
                      </a:pPr>
                      <a:r>
                        <a:rPr lang="fr-FR" sz="1100" dirty="0">
                          <a:solidFill>
                            <a:sysClr val="windowText" lastClr="000000"/>
                          </a:solidFill>
                          <a:effectLst/>
                        </a:rPr>
                        <a:t> </a:t>
                      </a:r>
                      <a:endParaRPr lang="fr-FR" sz="1100" dirty="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0822" marR="50822"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a:lnSpc>
                          <a:spcPct val="107000"/>
                        </a:lnSpc>
                        <a:spcAft>
                          <a:spcPts val="0"/>
                        </a:spcAft>
                      </a:pPr>
                      <a:r>
                        <a:rPr lang="fr-FR" sz="1100" dirty="0">
                          <a:solidFill>
                            <a:sysClr val="windowText" lastClr="000000"/>
                          </a:solidFill>
                          <a:effectLst/>
                        </a:rPr>
                        <a:t> </a:t>
                      </a:r>
                      <a:endParaRPr lang="fr-FR" sz="1100" dirty="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0822" marR="50822"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726629908"/>
                  </a:ext>
                </a:extLst>
              </a:tr>
              <a:tr h="398814">
                <a:tc>
                  <a:txBody>
                    <a:bodyPr/>
                    <a:lstStyle/>
                    <a:p>
                      <a:pPr algn="l">
                        <a:lnSpc>
                          <a:spcPct val="107000"/>
                        </a:lnSpc>
                        <a:spcAft>
                          <a:spcPts val="0"/>
                        </a:spcAft>
                      </a:pPr>
                      <a:r>
                        <a:rPr lang="fr-FR" sz="1100" dirty="0">
                          <a:solidFill>
                            <a:sysClr val="windowText" lastClr="000000"/>
                          </a:solidFill>
                          <a:effectLst/>
                        </a:rPr>
                        <a:t>Adressage :</a:t>
                      </a:r>
                      <a:endParaRPr lang="fr-FR" sz="1100" dirty="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0822" marR="50822"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a:lnSpc>
                          <a:spcPct val="107000"/>
                        </a:lnSpc>
                        <a:spcAft>
                          <a:spcPts val="0"/>
                        </a:spcAft>
                      </a:pPr>
                      <a:r>
                        <a:rPr lang="fr-FR" sz="1100" dirty="0">
                          <a:solidFill>
                            <a:sysClr val="windowText" lastClr="000000"/>
                          </a:solidFill>
                          <a:effectLst/>
                        </a:rPr>
                        <a:t>Filière inter-établissements;</a:t>
                      </a:r>
                    </a:p>
                    <a:p>
                      <a:pPr algn="l">
                        <a:lnSpc>
                          <a:spcPct val="107000"/>
                        </a:lnSpc>
                        <a:spcAft>
                          <a:spcPts val="0"/>
                        </a:spcAft>
                      </a:pPr>
                      <a:r>
                        <a:rPr lang="fr-FR" sz="1100" dirty="0">
                          <a:solidFill>
                            <a:sysClr val="windowText" lastClr="000000"/>
                          </a:solidFill>
                          <a:effectLst/>
                        </a:rPr>
                        <a:t>Adressage direct Ville-Hôpital</a:t>
                      </a:r>
                    </a:p>
                    <a:p>
                      <a:pPr algn="l">
                        <a:lnSpc>
                          <a:spcPct val="107000"/>
                        </a:lnSpc>
                        <a:spcAft>
                          <a:spcPts val="0"/>
                        </a:spcAft>
                      </a:pPr>
                      <a:r>
                        <a:rPr lang="fr-FR" sz="1100" b="1" dirty="0">
                          <a:solidFill>
                            <a:sysClr val="windowText" lastClr="000000"/>
                          </a:solidFill>
                          <a:effectLst/>
                        </a:rPr>
                        <a:t>Vosges uniquement</a:t>
                      </a:r>
                      <a:endParaRPr lang="fr-FR" sz="1100" b="1" dirty="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0822" marR="50822"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742842025"/>
                  </a:ext>
                </a:extLst>
              </a:tr>
              <a:tr h="132938">
                <a:tc>
                  <a:txBody>
                    <a:bodyPr/>
                    <a:lstStyle/>
                    <a:p>
                      <a:pPr algn="l">
                        <a:lnSpc>
                          <a:spcPct val="107000"/>
                        </a:lnSpc>
                        <a:spcAft>
                          <a:spcPts val="0"/>
                        </a:spcAft>
                      </a:pPr>
                      <a:r>
                        <a:rPr lang="fr-FR" sz="1100" dirty="0">
                          <a:solidFill>
                            <a:sysClr val="windowText" lastClr="000000"/>
                          </a:solidFill>
                          <a:effectLst/>
                        </a:rPr>
                        <a:t> </a:t>
                      </a:r>
                      <a:endParaRPr lang="fr-FR" sz="1100" dirty="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0822" marR="50822"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a:lnSpc>
                          <a:spcPct val="107000"/>
                        </a:lnSpc>
                        <a:spcAft>
                          <a:spcPts val="0"/>
                        </a:spcAft>
                      </a:pPr>
                      <a:r>
                        <a:rPr lang="fr-FR" sz="1100" dirty="0">
                          <a:solidFill>
                            <a:sysClr val="windowText" lastClr="000000"/>
                          </a:solidFill>
                          <a:effectLst/>
                        </a:rPr>
                        <a:t> </a:t>
                      </a:r>
                      <a:endParaRPr lang="fr-FR" sz="1100" dirty="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0822" marR="50822"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885982454"/>
                  </a:ext>
                </a:extLst>
              </a:tr>
              <a:tr h="132938">
                <a:tc>
                  <a:txBody>
                    <a:bodyPr/>
                    <a:lstStyle/>
                    <a:p>
                      <a:pPr algn="l">
                        <a:lnSpc>
                          <a:spcPct val="107000"/>
                        </a:lnSpc>
                        <a:spcAft>
                          <a:spcPts val="0"/>
                        </a:spcAft>
                      </a:pPr>
                      <a:r>
                        <a:rPr lang="fr-FR" sz="1100" dirty="0">
                          <a:solidFill>
                            <a:sysClr val="windowText" lastClr="000000"/>
                          </a:solidFill>
                          <a:effectLst/>
                        </a:rPr>
                        <a:t>Partenariat / En lien avec :</a:t>
                      </a:r>
                      <a:endParaRPr lang="fr-FR" sz="1100" dirty="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0822" marR="50822"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a:lnSpc>
                          <a:spcPct val="107000"/>
                        </a:lnSpc>
                        <a:spcAft>
                          <a:spcPts val="0"/>
                        </a:spcAft>
                      </a:pPr>
                      <a:r>
                        <a:rPr lang="fr-FR" sz="1100" dirty="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rPr>
                        <a:t>-</a:t>
                      </a:r>
                    </a:p>
                  </a:txBody>
                  <a:tcPr marL="50822" marR="50822"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799153939"/>
                  </a:ext>
                </a:extLst>
              </a:tr>
              <a:tr h="132938">
                <a:tc>
                  <a:txBody>
                    <a:bodyPr/>
                    <a:lstStyle/>
                    <a:p>
                      <a:pPr algn="l">
                        <a:lnSpc>
                          <a:spcPct val="107000"/>
                        </a:lnSpc>
                        <a:spcAft>
                          <a:spcPts val="0"/>
                        </a:spcAft>
                      </a:pPr>
                      <a:r>
                        <a:rPr lang="fr-FR" sz="1100" dirty="0">
                          <a:solidFill>
                            <a:sysClr val="windowText" lastClr="000000"/>
                          </a:solidFill>
                          <a:effectLst/>
                        </a:rPr>
                        <a:t> </a:t>
                      </a:r>
                      <a:endParaRPr lang="fr-FR" sz="1100" dirty="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0822" marR="50822"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a:lnSpc>
                          <a:spcPct val="107000"/>
                        </a:lnSpc>
                        <a:spcAft>
                          <a:spcPts val="0"/>
                        </a:spcAft>
                      </a:pPr>
                      <a:r>
                        <a:rPr lang="fr-FR" sz="1100" dirty="0">
                          <a:solidFill>
                            <a:sysClr val="windowText" lastClr="000000"/>
                          </a:solidFill>
                          <a:effectLst/>
                        </a:rPr>
                        <a:t> </a:t>
                      </a:r>
                      <a:endParaRPr lang="fr-FR" sz="1100" dirty="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0822" marR="50822"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144048965"/>
                  </a:ext>
                </a:extLst>
              </a:tr>
              <a:tr h="169173">
                <a:tc>
                  <a:txBody>
                    <a:bodyPr/>
                    <a:lstStyle/>
                    <a:p>
                      <a:pPr algn="l">
                        <a:lnSpc>
                          <a:spcPct val="107000"/>
                        </a:lnSpc>
                        <a:spcAft>
                          <a:spcPts val="0"/>
                        </a:spcAft>
                      </a:pPr>
                      <a:r>
                        <a:rPr lang="fr-FR" sz="1400" dirty="0">
                          <a:solidFill>
                            <a:sysClr val="windowText" lastClr="000000"/>
                          </a:solidFill>
                          <a:effectLst/>
                        </a:rPr>
                        <a:t>RCP Douleur</a:t>
                      </a:r>
                      <a:endParaRPr lang="fr-FR" sz="1400" dirty="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0822" marR="50822"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a:lnSpc>
                          <a:spcPct val="107000"/>
                        </a:lnSpc>
                        <a:spcAft>
                          <a:spcPts val="0"/>
                        </a:spcAft>
                      </a:pPr>
                      <a:r>
                        <a:rPr lang="fr-FR" sz="1100" dirty="0">
                          <a:solidFill>
                            <a:sysClr val="windowText" lastClr="000000"/>
                          </a:solidFill>
                          <a:effectLst/>
                        </a:rPr>
                        <a:t>- </a:t>
                      </a:r>
                      <a:endParaRPr lang="fr-FR" sz="1100" dirty="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0822" marR="50822"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511075821"/>
                  </a:ext>
                </a:extLst>
              </a:tr>
              <a:tr h="132938">
                <a:tc>
                  <a:txBody>
                    <a:bodyPr/>
                    <a:lstStyle/>
                    <a:p>
                      <a:pPr algn="l">
                        <a:lnSpc>
                          <a:spcPct val="107000"/>
                        </a:lnSpc>
                        <a:spcAft>
                          <a:spcPts val="0"/>
                        </a:spcAft>
                      </a:pPr>
                      <a:r>
                        <a:rPr lang="fr-FR" sz="1100" dirty="0">
                          <a:solidFill>
                            <a:sysClr val="windowText" lastClr="000000"/>
                          </a:solidFill>
                          <a:effectLst/>
                        </a:rPr>
                        <a:t> </a:t>
                      </a:r>
                      <a:endParaRPr lang="fr-FR" sz="1100" dirty="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0822" marR="50822"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a:lnSpc>
                          <a:spcPct val="107000"/>
                        </a:lnSpc>
                        <a:spcAft>
                          <a:spcPts val="0"/>
                        </a:spcAft>
                      </a:pPr>
                      <a:r>
                        <a:rPr lang="fr-FR" sz="1100" dirty="0">
                          <a:solidFill>
                            <a:sysClr val="windowText" lastClr="000000"/>
                          </a:solidFill>
                          <a:effectLst/>
                        </a:rPr>
                        <a:t> </a:t>
                      </a:r>
                      <a:endParaRPr lang="fr-FR" sz="1100" dirty="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0822" marR="50822"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794582718"/>
                  </a:ext>
                </a:extLst>
              </a:tr>
              <a:tr h="132938">
                <a:tc>
                  <a:txBody>
                    <a:bodyPr/>
                    <a:lstStyle/>
                    <a:p>
                      <a:pPr algn="l">
                        <a:lnSpc>
                          <a:spcPct val="107000"/>
                        </a:lnSpc>
                        <a:spcAft>
                          <a:spcPts val="0"/>
                        </a:spcAft>
                      </a:pPr>
                      <a:r>
                        <a:rPr lang="fr-FR" sz="1100" dirty="0">
                          <a:solidFill>
                            <a:sysClr val="windowText" lastClr="000000"/>
                          </a:solidFill>
                          <a:effectLst/>
                        </a:rPr>
                        <a:t> </a:t>
                      </a:r>
                      <a:endParaRPr lang="fr-FR" sz="1100" dirty="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0822" marR="50822"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a:lnSpc>
                          <a:spcPct val="107000"/>
                        </a:lnSpc>
                        <a:spcAft>
                          <a:spcPts val="0"/>
                        </a:spcAft>
                      </a:pPr>
                      <a:r>
                        <a:rPr lang="fr-FR" sz="1100" dirty="0">
                          <a:solidFill>
                            <a:sysClr val="windowText" lastClr="000000"/>
                          </a:solidFill>
                          <a:effectLst/>
                        </a:rPr>
                        <a:t> </a:t>
                      </a:r>
                      <a:endParaRPr lang="fr-FR" sz="1100" dirty="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0822" marR="50822"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597275536"/>
                  </a:ext>
                </a:extLst>
              </a:tr>
              <a:tr h="197172">
                <a:tc gridSpan="2">
                  <a:txBody>
                    <a:bodyPr/>
                    <a:lstStyle/>
                    <a:p>
                      <a:pPr algn="l">
                        <a:lnSpc>
                          <a:spcPct val="107000"/>
                        </a:lnSpc>
                        <a:spcAft>
                          <a:spcPts val="0"/>
                        </a:spcAft>
                      </a:pPr>
                      <a:r>
                        <a:rPr lang="fr-FR" sz="1400" dirty="0">
                          <a:solidFill>
                            <a:sysClr val="windowText" lastClr="000000"/>
                          </a:solidFill>
                          <a:effectLst/>
                        </a:rPr>
                        <a:t>Contact</a:t>
                      </a:r>
                      <a:endParaRPr lang="fr-FR" sz="1400" dirty="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0822" marR="50822"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hMerge="1">
                  <a:txBody>
                    <a:bodyPr/>
                    <a:lstStyle/>
                    <a:p>
                      <a:endParaRPr lang="fr-FR"/>
                    </a:p>
                  </a:txBody>
                  <a:tcPr/>
                </a:tc>
                <a:extLst>
                  <a:ext uri="{0D108BD9-81ED-4DB2-BD59-A6C34878D82A}">
                    <a16:rowId xmlns:a16="http://schemas.microsoft.com/office/drawing/2014/main" val="3439818846"/>
                  </a:ext>
                </a:extLst>
              </a:tr>
              <a:tr h="383120">
                <a:tc>
                  <a:txBody>
                    <a:bodyPr/>
                    <a:lstStyle/>
                    <a:p>
                      <a:pPr algn="l">
                        <a:lnSpc>
                          <a:spcPct val="107000"/>
                        </a:lnSpc>
                        <a:spcAft>
                          <a:spcPts val="0"/>
                        </a:spcAft>
                      </a:pPr>
                      <a:endParaRPr lang="fr-FR" sz="1100" dirty="0">
                        <a:solidFill>
                          <a:sysClr val="windowText" lastClr="000000"/>
                        </a:solidFill>
                        <a:effectLst/>
                      </a:endParaRPr>
                    </a:p>
                    <a:p>
                      <a:pPr algn="l">
                        <a:lnSpc>
                          <a:spcPct val="107000"/>
                        </a:lnSpc>
                        <a:spcAft>
                          <a:spcPts val="0"/>
                        </a:spcAft>
                      </a:pPr>
                      <a:r>
                        <a:rPr lang="fr-FR" sz="1100" dirty="0">
                          <a:solidFill>
                            <a:sysClr val="windowText" lastClr="000000"/>
                          </a:solidFill>
                          <a:effectLst/>
                        </a:rPr>
                        <a:t>Adresse :</a:t>
                      </a:r>
                      <a:endParaRPr lang="fr-FR" sz="1100" dirty="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0822" marR="50822"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a:lnSpc>
                          <a:spcPct val="107000"/>
                        </a:lnSpc>
                        <a:spcAft>
                          <a:spcPts val="0"/>
                        </a:spcAft>
                      </a:pPr>
                      <a:endParaRPr lang="fr-FR" sz="1100" dirty="0">
                        <a:solidFill>
                          <a:sysClr val="windowText" lastClr="000000"/>
                        </a:solidFill>
                        <a:effectLst/>
                      </a:endParaRPr>
                    </a:p>
                    <a:p>
                      <a:pPr algn="l">
                        <a:lnSpc>
                          <a:spcPct val="107000"/>
                        </a:lnSpc>
                        <a:spcAft>
                          <a:spcPts val="0"/>
                        </a:spcAft>
                      </a:pPr>
                      <a:r>
                        <a:rPr lang="fr-FR" sz="1100" dirty="0">
                          <a:solidFill>
                            <a:sysClr val="windowText" lastClr="000000"/>
                          </a:solidFill>
                          <a:effectLst/>
                        </a:rPr>
                        <a:t>31 rue Thiers</a:t>
                      </a:r>
                    </a:p>
                    <a:p>
                      <a:pPr algn="l">
                        <a:lnSpc>
                          <a:spcPct val="107000"/>
                        </a:lnSpc>
                        <a:spcAft>
                          <a:spcPts val="0"/>
                        </a:spcAft>
                      </a:pPr>
                      <a:r>
                        <a:rPr lang="fr-FR" sz="1100" dirty="0">
                          <a:solidFill>
                            <a:sysClr val="windowText" lastClr="000000"/>
                          </a:solidFill>
                          <a:effectLst/>
                        </a:rPr>
                        <a:t>88000 EPINAL</a:t>
                      </a:r>
                      <a:endParaRPr lang="fr-FR" sz="1100" dirty="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0822" marR="50822"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505747235"/>
                  </a:ext>
                </a:extLst>
              </a:tr>
              <a:tr h="132938">
                <a:tc>
                  <a:txBody>
                    <a:bodyPr/>
                    <a:lstStyle/>
                    <a:p>
                      <a:pPr algn="l">
                        <a:lnSpc>
                          <a:spcPct val="107000"/>
                        </a:lnSpc>
                        <a:spcAft>
                          <a:spcPts val="0"/>
                        </a:spcAft>
                      </a:pPr>
                      <a:r>
                        <a:rPr lang="fr-FR" sz="1100" dirty="0">
                          <a:solidFill>
                            <a:sysClr val="windowText" lastClr="000000"/>
                          </a:solidFill>
                          <a:effectLst/>
                        </a:rPr>
                        <a:t> </a:t>
                      </a:r>
                      <a:endParaRPr lang="fr-FR" sz="1100" dirty="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0822" marR="50822"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a:lnSpc>
                          <a:spcPct val="107000"/>
                        </a:lnSpc>
                        <a:spcAft>
                          <a:spcPts val="0"/>
                        </a:spcAft>
                      </a:pPr>
                      <a:r>
                        <a:rPr lang="fr-FR" sz="1100" dirty="0">
                          <a:solidFill>
                            <a:sysClr val="windowText" lastClr="000000"/>
                          </a:solidFill>
                          <a:effectLst/>
                        </a:rPr>
                        <a:t> </a:t>
                      </a:r>
                      <a:endParaRPr lang="fr-FR" sz="1100" dirty="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0822" marR="50822"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320996005"/>
                  </a:ext>
                </a:extLst>
              </a:tr>
              <a:tr h="132938">
                <a:tc>
                  <a:txBody>
                    <a:bodyPr/>
                    <a:lstStyle/>
                    <a:p>
                      <a:pPr algn="l">
                        <a:lnSpc>
                          <a:spcPct val="107000"/>
                        </a:lnSpc>
                        <a:spcAft>
                          <a:spcPts val="0"/>
                        </a:spcAft>
                      </a:pPr>
                      <a:r>
                        <a:rPr lang="fr-FR" sz="1100" dirty="0">
                          <a:solidFill>
                            <a:sysClr val="windowText" lastClr="000000"/>
                          </a:solidFill>
                          <a:effectLst/>
                        </a:rPr>
                        <a:t>Accueil téléphonique :</a:t>
                      </a:r>
                      <a:endParaRPr lang="fr-FR" sz="1100" dirty="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0822" marR="50822"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a:lnSpc>
                          <a:spcPct val="107000"/>
                        </a:lnSpc>
                        <a:spcAft>
                          <a:spcPts val="0"/>
                        </a:spcAft>
                      </a:pPr>
                      <a:r>
                        <a:rPr lang="fr-FR" sz="1100" dirty="0">
                          <a:solidFill>
                            <a:sysClr val="windowText" lastClr="000000"/>
                          </a:solidFill>
                          <a:effectLst/>
                        </a:rPr>
                        <a:t>03 29 68 73 09 </a:t>
                      </a:r>
                      <a:endParaRPr lang="fr-FR" sz="1100" dirty="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0822" marR="50822"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71305324"/>
                  </a:ext>
                </a:extLst>
              </a:tr>
              <a:tr h="326251">
                <a:tc>
                  <a:txBody>
                    <a:bodyPr/>
                    <a:lstStyle/>
                    <a:p>
                      <a:pPr algn="l">
                        <a:lnSpc>
                          <a:spcPct val="107000"/>
                        </a:lnSpc>
                        <a:spcAft>
                          <a:spcPts val="0"/>
                        </a:spcAft>
                      </a:pPr>
                      <a:r>
                        <a:rPr lang="fr-FR" sz="1100" dirty="0">
                          <a:solidFill>
                            <a:sysClr val="windowText" lastClr="000000"/>
                          </a:solidFill>
                          <a:effectLst/>
                        </a:rPr>
                        <a:t> </a:t>
                      </a:r>
                      <a:endParaRPr lang="fr-FR" sz="1100" dirty="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0822" marR="50822"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a:lnSpc>
                          <a:spcPct val="107000"/>
                        </a:lnSpc>
                        <a:spcAft>
                          <a:spcPts val="0"/>
                        </a:spcAft>
                      </a:pPr>
                      <a:r>
                        <a:rPr lang="fr-FR" sz="1100" dirty="0">
                          <a:solidFill>
                            <a:sysClr val="windowText" lastClr="000000"/>
                          </a:solidFill>
                          <a:effectLst/>
                        </a:rPr>
                        <a:t>lundi et mardi : 8h30-12h00</a:t>
                      </a:r>
                    </a:p>
                    <a:p>
                      <a:pPr algn="l">
                        <a:lnSpc>
                          <a:spcPct val="107000"/>
                        </a:lnSpc>
                        <a:spcAft>
                          <a:spcPts val="0"/>
                        </a:spcAft>
                      </a:pPr>
                      <a:r>
                        <a:rPr lang="fr-FR" sz="1100" dirty="0">
                          <a:solidFill>
                            <a:sysClr val="windowText" lastClr="000000"/>
                          </a:solidFill>
                          <a:effectLst/>
                        </a:rPr>
                        <a:t>jeudi : 8h30-11h00 et 14h-16h00</a:t>
                      </a:r>
                    </a:p>
                    <a:p>
                      <a:pPr algn="l">
                        <a:lnSpc>
                          <a:spcPct val="107000"/>
                        </a:lnSpc>
                        <a:spcAft>
                          <a:spcPts val="0"/>
                        </a:spcAft>
                      </a:pPr>
                      <a:r>
                        <a:rPr lang="fr-FR" sz="1100" dirty="0">
                          <a:solidFill>
                            <a:sysClr val="windowText" lastClr="000000"/>
                          </a:solidFill>
                          <a:effectLst/>
                        </a:rPr>
                        <a:t>vendredi : 14h00-16h30</a:t>
                      </a:r>
                      <a:endParaRPr lang="fr-FR" sz="1100" dirty="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0822" marR="50822"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04626141"/>
                  </a:ext>
                </a:extLst>
              </a:tr>
              <a:tr h="132938">
                <a:tc>
                  <a:txBody>
                    <a:bodyPr/>
                    <a:lstStyle/>
                    <a:p>
                      <a:pPr algn="l">
                        <a:lnSpc>
                          <a:spcPct val="107000"/>
                        </a:lnSpc>
                        <a:spcAft>
                          <a:spcPts val="0"/>
                        </a:spcAft>
                      </a:pPr>
                      <a:r>
                        <a:rPr lang="fr-FR" sz="1100" dirty="0">
                          <a:solidFill>
                            <a:sysClr val="windowText" lastClr="000000"/>
                          </a:solidFill>
                          <a:effectLst/>
                        </a:rPr>
                        <a:t> </a:t>
                      </a:r>
                      <a:endParaRPr lang="fr-FR" sz="1100" dirty="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0822" marR="50822"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a:lnSpc>
                          <a:spcPct val="107000"/>
                        </a:lnSpc>
                        <a:spcAft>
                          <a:spcPts val="0"/>
                        </a:spcAft>
                      </a:pPr>
                      <a:r>
                        <a:rPr lang="fr-FR" sz="1100" dirty="0">
                          <a:solidFill>
                            <a:sysClr val="windowText" lastClr="000000"/>
                          </a:solidFill>
                          <a:effectLst/>
                        </a:rPr>
                        <a:t> </a:t>
                      </a:r>
                      <a:endParaRPr lang="fr-FR" sz="1100" dirty="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0822" marR="50822"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877725387"/>
                  </a:ext>
                </a:extLst>
              </a:tr>
              <a:tr h="132938">
                <a:tc>
                  <a:txBody>
                    <a:bodyPr/>
                    <a:lstStyle/>
                    <a:p>
                      <a:pPr algn="l">
                        <a:lnSpc>
                          <a:spcPct val="107000"/>
                        </a:lnSpc>
                        <a:spcAft>
                          <a:spcPts val="0"/>
                        </a:spcAft>
                      </a:pPr>
                      <a:r>
                        <a:rPr lang="fr-FR" sz="1100" dirty="0">
                          <a:solidFill>
                            <a:sysClr val="windowText" lastClr="000000"/>
                          </a:solidFill>
                          <a:effectLst/>
                        </a:rPr>
                        <a:t>Email secrétariat :</a:t>
                      </a:r>
                      <a:endParaRPr lang="fr-FR" sz="1100" dirty="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0822" marR="50822"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a:lnSpc>
                          <a:spcPct val="107000"/>
                        </a:lnSpc>
                        <a:spcAft>
                          <a:spcPts val="0"/>
                        </a:spcAft>
                      </a:pPr>
                      <a:r>
                        <a:rPr lang="fr-FR" sz="1100" dirty="0">
                          <a:solidFill>
                            <a:sysClr val="windowText" lastClr="000000"/>
                          </a:solidFill>
                          <a:effectLst/>
                        </a:rPr>
                        <a:t>sec.douleur@ch-ed.fr</a:t>
                      </a:r>
                      <a:endParaRPr lang="fr-FR" sz="1100" dirty="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0822" marR="50822"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1474440"/>
                  </a:ext>
                </a:extLst>
              </a:tr>
              <a:tr h="132938">
                <a:tc>
                  <a:txBody>
                    <a:bodyPr/>
                    <a:lstStyle/>
                    <a:p>
                      <a:pPr algn="l">
                        <a:lnSpc>
                          <a:spcPct val="107000"/>
                        </a:lnSpc>
                        <a:spcAft>
                          <a:spcPts val="0"/>
                        </a:spcAft>
                      </a:pPr>
                      <a:r>
                        <a:rPr lang="fr-FR" sz="1100" dirty="0">
                          <a:solidFill>
                            <a:sysClr val="windowText" lastClr="000000"/>
                          </a:solidFill>
                          <a:effectLst/>
                        </a:rPr>
                        <a:t> </a:t>
                      </a:r>
                      <a:endParaRPr lang="fr-FR" sz="1100" dirty="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0822" marR="50822"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a:lnSpc>
                          <a:spcPct val="107000"/>
                        </a:lnSpc>
                        <a:spcAft>
                          <a:spcPts val="0"/>
                        </a:spcAft>
                      </a:pPr>
                      <a:r>
                        <a:rPr lang="fr-FR" sz="1100" dirty="0">
                          <a:solidFill>
                            <a:sysClr val="windowText" lastClr="000000"/>
                          </a:solidFill>
                          <a:effectLst/>
                        </a:rPr>
                        <a:t> </a:t>
                      </a:r>
                      <a:endParaRPr lang="fr-FR" sz="1100" dirty="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0822" marR="50822"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410200426"/>
                  </a:ext>
                </a:extLst>
              </a:tr>
              <a:tr h="531752">
                <a:tc>
                  <a:txBody>
                    <a:bodyPr/>
                    <a:lstStyle/>
                    <a:p>
                      <a:pPr algn="l">
                        <a:lnSpc>
                          <a:spcPct val="107000"/>
                        </a:lnSpc>
                        <a:spcAft>
                          <a:spcPts val="0"/>
                        </a:spcAft>
                      </a:pPr>
                      <a:endParaRPr lang="fr-FR" sz="1100" dirty="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0822" marR="50822"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a:lnSpc>
                          <a:spcPct val="107000"/>
                        </a:lnSpc>
                        <a:spcAft>
                          <a:spcPts val="0"/>
                        </a:spcAft>
                      </a:pPr>
                      <a:endParaRPr lang="fr-FR" sz="1100" dirty="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0822" marR="50822"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534115267"/>
                  </a:ext>
                </a:extLst>
              </a:tr>
            </a:tbl>
          </a:graphicData>
        </a:graphic>
      </p:graphicFrame>
      <p:graphicFrame>
        <p:nvGraphicFramePr>
          <p:cNvPr id="34" name="Tableau 33"/>
          <p:cNvGraphicFramePr>
            <a:graphicFrameLocks noGrp="1"/>
          </p:cNvGraphicFramePr>
          <p:nvPr>
            <p:extLst>
              <p:ext uri="{D42A27DB-BD31-4B8C-83A1-F6EECF244321}">
                <p14:modId xmlns:p14="http://schemas.microsoft.com/office/powerpoint/2010/main" val="3655218725"/>
              </p:ext>
            </p:extLst>
          </p:nvPr>
        </p:nvGraphicFramePr>
        <p:xfrm>
          <a:off x="6949811" y="808898"/>
          <a:ext cx="4215130" cy="4783940"/>
        </p:xfrm>
        <a:graphic>
          <a:graphicData uri="http://schemas.openxmlformats.org/drawingml/2006/table">
            <a:tbl>
              <a:tblPr firstRow="1" firstCol="1" bandRow="1">
                <a:tableStyleId>{5C22544A-7EE6-4342-B048-85BDC9FD1C3A}</a:tableStyleId>
              </a:tblPr>
              <a:tblGrid>
                <a:gridCol w="1517914">
                  <a:extLst>
                    <a:ext uri="{9D8B030D-6E8A-4147-A177-3AD203B41FA5}">
                      <a16:colId xmlns:a16="http://schemas.microsoft.com/office/drawing/2014/main" val="3580057605"/>
                    </a:ext>
                  </a:extLst>
                </a:gridCol>
                <a:gridCol w="2697216">
                  <a:extLst>
                    <a:ext uri="{9D8B030D-6E8A-4147-A177-3AD203B41FA5}">
                      <a16:colId xmlns:a16="http://schemas.microsoft.com/office/drawing/2014/main" val="2899064519"/>
                    </a:ext>
                  </a:extLst>
                </a:gridCol>
              </a:tblGrid>
              <a:tr h="380837">
                <a:tc gridSpan="2">
                  <a:txBody>
                    <a:bodyPr/>
                    <a:lstStyle/>
                    <a:p>
                      <a:pPr algn="l">
                        <a:lnSpc>
                          <a:spcPct val="107000"/>
                        </a:lnSpc>
                        <a:spcAft>
                          <a:spcPts val="0"/>
                        </a:spcAft>
                      </a:pPr>
                      <a:r>
                        <a:rPr lang="fr-FR" sz="1400" dirty="0">
                          <a:solidFill>
                            <a:sysClr val="windowText" lastClr="000000"/>
                          </a:solidFill>
                          <a:effectLst/>
                        </a:rPr>
                        <a:t>Ressources interventionnelles disponibles</a:t>
                      </a:r>
                      <a:endParaRPr lang="fr-FR" sz="1400" dirty="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hMerge="1">
                  <a:txBody>
                    <a:bodyPr/>
                    <a:lstStyle/>
                    <a:p>
                      <a:endParaRPr lang="fr-FR"/>
                    </a:p>
                  </a:txBody>
                  <a:tcPr/>
                </a:tc>
                <a:extLst>
                  <a:ext uri="{0D108BD9-81ED-4DB2-BD59-A6C34878D82A}">
                    <a16:rowId xmlns:a16="http://schemas.microsoft.com/office/drawing/2014/main" val="2704673145"/>
                  </a:ext>
                </a:extLst>
              </a:tr>
              <a:tr h="239131">
                <a:tc>
                  <a:txBody>
                    <a:bodyPr/>
                    <a:lstStyle/>
                    <a:p>
                      <a:pPr algn="l">
                        <a:lnSpc>
                          <a:spcPct val="107000"/>
                        </a:lnSpc>
                        <a:spcAft>
                          <a:spcPts val="0"/>
                        </a:spcAft>
                      </a:pPr>
                      <a:r>
                        <a:rPr lang="fr-FR" sz="1100" dirty="0">
                          <a:solidFill>
                            <a:sysClr val="windowText" lastClr="000000"/>
                          </a:solidFill>
                          <a:effectLst/>
                        </a:rPr>
                        <a:t>Anesthésie :</a:t>
                      </a:r>
                      <a:endParaRPr lang="fr-FR" sz="1100" dirty="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algn="l">
                        <a:lnSpc>
                          <a:spcPct val="107000"/>
                        </a:lnSpc>
                        <a:spcAft>
                          <a:spcPts val="0"/>
                        </a:spcAft>
                      </a:pPr>
                      <a:r>
                        <a:rPr lang="fr-FR" sz="1100" dirty="0">
                          <a:solidFill>
                            <a:sysClr val="windowText" lastClr="000000"/>
                          </a:solidFill>
                          <a:effectLst/>
                        </a:rPr>
                        <a:t>Non</a:t>
                      </a:r>
                      <a:endParaRPr lang="fr-FR" sz="1100" dirty="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mpd="sng">
                      <a:noFill/>
                    </a:lnL>
                    <a:lnR w="12700" cmpd="sng">
                      <a:noFill/>
                    </a:lnR>
                    <a:lnT w="381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517634591"/>
                  </a:ext>
                </a:extLst>
              </a:tr>
              <a:tr h="239131">
                <a:tc gridSpan="2">
                  <a:txBody>
                    <a:bodyPr/>
                    <a:lstStyle/>
                    <a:p>
                      <a:pPr algn="l">
                        <a:lnSpc>
                          <a:spcPct val="107000"/>
                        </a:lnSpc>
                        <a:spcAft>
                          <a:spcPts val="0"/>
                        </a:spcAft>
                      </a:pPr>
                      <a:r>
                        <a:rPr lang="fr-FR" sz="1100" dirty="0">
                          <a:solidFill>
                            <a:sysClr val="windowText" lastClr="000000"/>
                          </a:solidFill>
                          <a:effectLst/>
                        </a:rPr>
                        <a:t>Pour les blocs nerveux périphériques</a:t>
                      </a:r>
                      <a:endParaRPr lang="fr-FR" sz="1100" dirty="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hMerge="1">
                  <a:txBody>
                    <a:bodyPr/>
                    <a:lstStyle/>
                    <a:p>
                      <a:endParaRPr lang="fr-FR"/>
                    </a:p>
                  </a:txBody>
                  <a:tcPr/>
                </a:tc>
                <a:extLst>
                  <a:ext uri="{0D108BD9-81ED-4DB2-BD59-A6C34878D82A}">
                    <a16:rowId xmlns:a16="http://schemas.microsoft.com/office/drawing/2014/main" val="2590674313"/>
                  </a:ext>
                </a:extLst>
              </a:tr>
              <a:tr h="239131">
                <a:tc>
                  <a:txBody>
                    <a:bodyPr/>
                    <a:lstStyle/>
                    <a:p>
                      <a:pPr algn="l">
                        <a:lnSpc>
                          <a:spcPct val="107000"/>
                        </a:lnSpc>
                        <a:spcAft>
                          <a:spcPts val="0"/>
                        </a:spcAft>
                      </a:pPr>
                      <a:r>
                        <a:rPr lang="fr-FR" sz="1100" dirty="0">
                          <a:solidFill>
                            <a:sysClr val="windowText" lastClr="000000"/>
                          </a:solidFill>
                          <a:effectLst/>
                        </a:rPr>
                        <a:t> </a:t>
                      </a:r>
                      <a:endParaRPr lang="fr-FR" sz="1100" dirty="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a:lnSpc>
                          <a:spcPct val="107000"/>
                        </a:lnSpc>
                        <a:spcAft>
                          <a:spcPts val="0"/>
                        </a:spcAft>
                      </a:pPr>
                      <a:r>
                        <a:rPr lang="fr-FR" sz="1100" dirty="0">
                          <a:solidFill>
                            <a:sysClr val="windowText" lastClr="000000"/>
                          </a:solidFill>
                          <a:effectLst/>
                        </a:rPr>
                        <a:t> -</a:t>
                      </a:r>
                      <a:endParaRPr lang="fr-FR" sz="1100" dirty="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43926259"/>
                  </a:ext>
                </a:extLst>
              </a:tr>
              <a:tr h="239131">
                <a:tc gridSpan="2">
                  <a:txBody>
                    <a:bodyPr/>
                    <a:lstStyle/>
                    <a:p>
                      <a:pPr algn="l">
                        <a:lnSpc>
                          <a:spcPct val="107000"/>
                        </a:lnSpc>
                        <a:spcAft>
                          <a:spcPts val="0"/>
                        </a:spcAft>
                      </a:pPr>
                      <a:r>
                        <a:rPr lang="fr-FR" sz="1100" dirty="0">
                          <a:solidFill>
                            <a:sysClr val="windowText" lastClr="000000"/>
                          </a:solidFill>
                          <a:effectLst/>
                        </a:rPr>
                        <a:t>Pour l’analgésie périmédullaire</a:t>
                      </a:r>
                      <a:endParaRPr lang="fr-FR" sz="1100" dirty="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hMerge="1">
                  <a:txBody>
                    <a:bodyPr/>
                    <a:lstStyle/>
                    <a:p>
                      <a:endParaRPr lang="fr-FR"/>
                    </a:p>
                  </a:txBody>
                  <a:tcPr/>
                </a:tc>
                <a:extLst>
                  <a:ext uri="{0D108BD9-81ED-4DB2-BD59-A6C34878D82A}">
                    <a16:rowId xmlns:a16="http://schemas.microsoft.com/office/drawing/2014/main" val="2156931109"/>
                  </a:ext>
                </a:extLst>
              </a:tr>
              <a:tr h="250202">
                <a:tc>
                  <a:txBody>
                    <a:bodyPr/>
                    <a:lstStyle/>
                    <a:p>
                      <a:pPr algn="l">
                        <a:lnSpc>
                          <a:spcPct val="107000"/>
                        </a:lnSpc>
                        <a:spcAft>
                          <a:spcPts val="0"/>
                        </a:spcAft>
                      </a:pPr>
                      <a:r>
                        <a:rPr lang="fr-FR" sz="1100" dirty="0">
                          <a:solidFill>
                            <a:sysClr val="windowText" lastClr="000000"/>
                          </a:solidFill>
                          <a:effectLst/>
                        </a:rPr>
                        <a:t> </a:t>
                      </a:r>
                      <a:endParaRPr lang="fr-FR" sz="1100" dirty="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r>
                        <a:rPr lang="fr-FR" sz="1100" dirty="0"/>
                        <a:t>-</a:t>
                      </a:r>
                    </a:p>
                  </a:txBody>
                  <a:tcPr marL="68580" marR="6858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897907969"/>
                  </a:ext>
                </a:extLst>
              </a:tr>
              <a:tr h="489332">
                <a:tc gridSpan="2">
                  <a:txBody>
                    <a:bodyPr/>
                    <a:lstStyle/>
                    <a:p>
                      <a:pPr algn="l">
                        <a:lnSpc>
                          <a:spcPct val="107000"/>
                        </a:lnSpc>
                        <a:spcAft>
                          <a:spcPts val="0"/>
                        </a:spcAft>
                      </a:pPr>
                      <a:r>
                        <a:rPr lang="fr-FR" sz="1100" dirty="0">
                          <a:solidFill>
                            <a:sysClr val="windowText" lastClr="000000"/>
                          </a:solidFill>
                          <a:effectLst/>
                        </a:rPr>
                        <a:t>Suivi et gestion des dispositifs à demeure (cathéter périnerveux ou péridural, pompe intrathécale)</a:t>
                      </a:r>
                      <a:endParaRPr lang="fr-FR" sz="1100" dirty="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hMerge="1">
                  <a:txBody>
                    <a:bodyPr/>
                    <a:lstStyle/>
                    <a:p>
                      <a:endParaRPr lang="fr-FR"/>
                    </a:p>
                  </a:txBody>
                  <a:tcPr/>
                </a:tc>
                <a:extLst>
                  <a:ext uri="{0D108BD9-81ED-4DB2-BD59-A6C34878D82A}">
                    <a16:rowId xmlns:a16="http://schemas.microsoft.com/office/drawing/2014/main" val="3075098341"/>
                  </a:ext>
                </a:extLst>
              </a:tr>
              <a:tr h="239131">
                <a:tc>
                  <a:txBody>
                    <a:bodyPr/>
                    <a:lstStyle/>
                    <a:p>
                      <a:pPr algn="l">
                        <a:lnSpc>
                          <a:spcPct val="107000"/>
                        </a:lnSpc>
                        <a:spcAft>
                          <a:spcPts val="0"/>
                        </a:spcAft>
                      </a:pPr>
                      <a:r>
                        <a:rPr lang="fr-FR" sz="1100" dirty="0">
                          <a:solidFill>
                            <a:sysClr val="windowText" lastClr="000000"/>
                          </a:solidFill>
                          <a:effectLst/>
                        </a:rPr>
                        <a:t> </a:t>
                      </a:r>
                      <a:endParaRPr lang="fr-FR" sz="1100" dirty="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a:lnSpc>
                          <a:spcPct val="107000"/>
                        </a:lnSpc>
                        <a:spcAft>
                          <a:spcPts val="0"/>
                        </a:spcAft>
                      </a:pPr>
                      <a:r>
                        <a:rPr lang="fr-FR" sz="1100" dirty="0">
                          <a:solidFill>
                            <a:sysClr val="windowText" lastClr="000000"/>
                          </a:solidFill>
                          <a:effectLst/>
                        </a:rPr>
                        <a:t>Non</a:t>
                      </a:r>
                      <a:endParaRPr lang="fr-FR" sz="1100" dirty="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935190780"/>
                  </a:ext>
                </a:extLst>
              </a:tr>
              <a:tr h="239131">
                <a:tc>
                  <a:txBody>
                    <a:bodyPr/>
                    <a:lstStyle/>
                    <a:p>
                      <a:pPr algn="l">
                        <a:lnSpc>
                          <a:spcPct val="107000"/>
                        </a:lnSpc>
                        <a:spcAft>
                          <a:spcPts val="0"/>
                        </a:spcAft>
                      </a:pPr>
                      <a:r>
                        <a:rPr lang="fr-FR" sz="1100" dirty="0">
                          <a:solidFill>
                            <a:sysClr val="windowText" lastClr="000000"/>
                          </a:solidFill>
                          <a:effectLst/>
                        </a:rPr>
                        <a:t> </a:t>
                      </a:r>
                      <a:endParaRPr lang="fr-FR" sz="1100" dirty="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a:lnSpc>
                          <a:spcPct val="107000"/>
                        </a:lnSpc>
                        <a:spcAft>
                          <a:spcPts val="0"/>
                        </a:spcAft>
                      </a:pPr>
                      <a:r>
                        <a:rPr lang="fr-FR" sz="1100" dirty="0">
                          <a:solidFill>
                            <a:sysClr val="windowText" lastClr="000000"/>
                          </a:solidFill>
                          <a:effectLst/>
                        </a:rPr>
                        <a:t> </a:t>
                      </a:r>
                      <a:endParaRPr lang="fr-FR" sz="1100" dirty="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266857656"/>
                  </a:ext>
                </a:extLst>
              </a:tr>
              <a:tr h="489332">
                <a:tc>
                  <a:txBody>
                    <a:bodyPr/>
                    <a:lstStyle/>
                    <a:p>
                      <a:pPr algn="l">
                        <a:lnSpc>
                          <a:spcPct val="107000"/>
                        </a:lnSpc>
                        <a:spcAft>
                          <a:spcPts val="0"/>
                        </a:spcAft>
                      </a:pPr>
                      <a:r>
                        <a:rPr lang="fr-FR" sz="1100" dirty="0">
                          <a:solidFill>
                            <a:sysClr val="windowText" lastClr="000000"/>
                          </a:solidFill>
                          <a:effectLst/>
                        </a:rPr>
                        <a:t>Radiologie interventionnelle :</a:t>
                      </a:r>
                      <a:endParaRPr lang="fr-FR" sz="1100" dirty="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a:lnSpc>
                          <a:spcPct val="107000"/>
                        </a:lnSpc>
                        <a:spcAft>
                          <a:spcPts val="0"/>
                        </a:spcAft>
                      </a:pPr>
                      <a:r>
                        <a:rPr lang="fr-FR" sz="1100" dirty="0">
                          <a:solidFill>
                            <a:sysClr val="windowText" lastClr="000000"/>
                          </a:solidFill>
                          <a:effectLst/>
                        </a:rPr>
                        <a:t>Oui </a:t>
                      </a:r>
                      <a:endParaRPr lang="fr-FR" sz="1100" dirty="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4275417005"/>
                  </a:ext>
                </a:extLst>
              </a:tr>
              <a:tr h="239131">
                <a:tc>
                  <a:txBody>
                    <a:bodyPr/>
                    <a:lstStyle/>
                    <a:p>
                      <a:pPr algn="l">
                        <a:lnSpc>
                          <a:spcPct val="107000"/>
                        </a:lnSpc>
                        <a:spcAft>
                          <a:spcPts val="0"/>
                        </a:spcAft>
                      </a:pPr>
                      <a:r>
                        <a:rPr lang="fr-FR" sz="1100" dirty="0">
                          <a:solidFill>
                            <a:sysClr val="windowText" lastClr="000000"/>
                          </a:solidFill>
                          <a:effectLst/>
                        </a:rPr>
                        <a:t> </a:t>
                      </a:r>
                      <a:endParaRPr lang="fr-FR" sz="1100" dirty="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a:lnSpc>
                          <a:spcPct val="107000"/>
                        </a:lnSpc>
                        <a:spcAft>
                          <a:spcPts val="0"/>
                        </a:spcAft>
                      </a:pPr>
                      <a:r>
                        <a:rPr lang="fr-FR" sz="1100" dirty="0">
                          <a:solidFill>
                            <a:sysClr val="windowText" lastClr="000000"/>
                          </a:solidFill>
                          <a:effectLst/>
                        </a:rPr>
                        <a:t>Radiothérapie à but antalgique</a:t>
                      </a:r>
                      <a:endParaRPr lang="fr-FR" sz="1100" dirty="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866121132"/>
                  </a:ext>
                </a:extLst>
              </a:tr>
              <a:tr h="239131">
                <a:tc>
                  <a:txBody>
                    <a:bodyPr/>
                    <a:lstStyle/>
                    <a:p>
                      <a:pPr algn="l">
                        <a:lnSpc>
                          <a:spcPct val="107000"/>
                        </a:lnSpc>
                        <a:spcAft>
                          <a:spcPts val="0"/>
                        </a:spcAft>
                      </a:pPr>
                      <a:r>
                        <a:rPr lang="fr-FR" sz="1100" dirty="0">
                          <a:solidFill>
                            <a:sysClr val="windowText" lastClr="000000"/>
                          </a:solidFill>
                          <a:effectLst/>
                        </a:rPr>
                        <a:t> </a:t>
                      </a:r>
                      <a:endParaRPr lang="fr-FR" sz="1100" dirty="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a:lnSpc>
                          <a:spcPct val="107000"/>
                        </a:lnSpc>
                        <a:spcAft>
                          <a:spcPts val="0"/>
                        </a:spcAft>
                      </a:pPr>
                      <a:r>
                        <a:rPr lang="fr-FR" sz="1100" dirty="0">
                          <a:solidFill>
                            <a:sysClr val="windowText" lastClr="000000"/>
                          </a:solidFill>
                          <a:effectLst/>
                        </a:rPr>
                        <a:t> </a:t>
                      </a:r>
                      <a:endParaRPr lang="fr-FR" sz="1100" dirty="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876937325"/>
                  </a:ext>
                </a:extLst>
              </a:tr>
              <a:tr h="239131">
                <a:tc>
                  <a:txBody>
                    <a:bodyPr/>
                    <a:lstStyle/>
                    <a:p>
                      <a:pPr algn="l">
                        <a:lnSpc>
                          <a:spcPct val="107000"/>
                        </a:lnSpc>
                        <a:spcAft>
                          <a:spcPts val="0"/>
                        </a:spcAft>
                      </a:pPr>
                      <a:r>
                        <a:rPr lang="fr-FR" sz="1100" dirty="0">
                          <a:solidFill>
                            <a:sysClr val="windowText" lastClr="000000"/>
                          </a:solidFill>
                          <a:effectLst/>
                        </a:rPr>
                        <a:t>Chirurgie :</a:t>
                      </a:r>
                      <a:endParaRPr lang="fr-FR" sz="1100" dirty="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a:lnSpc>
                          <a:spcPct val="107000"/>
                        </a:lnSpc>
                        <a:spcAft>
                          <a:spcPts val="0"/>
                        </a:spcAft>
                      </a:pPr>
                      <a:r>
                        <a:rPr lang="fr-FR" sz="1100" dirty="0">
                          <a:solidFill>
                            <a:sysClr val="windowText" lastClr="000000"/>
                          </a:solidFill>
                          <a:effectLst/>
                        </a:rPr>
                        <a:t>Oui</a:t>
                      </a:r>
                      <a:endParaRPr lang="fr-FR" sz="1100" dirty="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112967403"/>
                  </a:ext>
                </a:extLst>
              </a:tr>
              <a:tr h="239131">
                <a:tc>
                  <a:txBody>
                    <a:bodyPr/>
                    <a:lstStyle/>
                    <a:p>
                      <a:pPr algn="l">
                        <a:lnSpc>
                          <a:spcPct val="107000"/>
                        </a:lnSpc>
                        <a:spcAft>
                          <a:spcPts val="0"/>
                        </a:spcAft>
                      </a:pPr>
                      <a:r>
                        <a:rPr lang="fr-FR" sz="1100" dirty="0">
                          <a:solidFill>
                            <a:sysClr val="windowText" lastClr="000000"/>
                          </a:solidFill>
                          <a:effectLst/>
                        </a:rPr>
                        <a:t> </a:t>
                      </a:r>
                      <a:endParaRPr lang="fr-FR" sz="1100" dirty="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a:lnSpc>
                          <a:spcPct val="107000"/>
                        </a:lnSpc>
                        <a:spcAft>
                          <a:spcPts val="0"/>
                        </a:spcAft>
                      </a:pPr>
                      <a:r>
                        <a:rPr lang="fr-FR" sz="1100" dirty="0">
                          <a:solidFill>
                            <a:sysClr val="windowText" lastClr="000000"/>
                          </a:solidFill>
                          <a:effectLst/>
                        </a:rPr>
                        <a:t>Vertébroplastie</a:t>
                      </a:r>
                      <a:endParaRPr lang="fr-FR" sz="1100" dirty="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042911705"/>
                  </a:ext>
                </a:extLst>
              </a:tr>
              <a:tr h="239131">
                <a:tc>
                  <a:txBody>
                    <a:bodyPr/>
                    <a:lstStyle/>
                    <a:p>
                      <a:pPr algn="l">
                        <a:lnSpc>
                          <a:spcPct val="107000"/>
                        </a:lnSpc>
                        <a:spcAft>
                          <a:spcPts val="0"/>
                        </a:spcAft>
                      </a:pPr>
                      <a:endParaRPr lang="fr-FR" sz="1100" dirty="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endParaRPr lang="fr-FR" dirty="0"/>
                    </a:p>
                  </a:txBody>
                  <a:tcPr marL="68580" marR="6858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927248390"/>
                  </a:ext>
                </a:extLst>
              </a:tr>
              <a:tr h="508607">
                <a:tc>
                  <a:txBody>
                    <a:bodyPr/>
                    <a:lstStyle/>
                    <a:p>
                      <a:pPr algn="l">
                        <a:lnSpc>
                          <a:spcPct val="107000"/>
                        </a:lnSpc>
                        <a:spcAft>
                          <a:spcPts val="0"/>
                        </a:spcAft>
                      </a:pPr>
                      <a:r>
                        <a:rPr lang="fr-FR" sz="1100" dirty="0">
                          <a:solidFill>
                            <a:sysClr val="windowText" lastClr="000000"/>
                          </a:solidFill>
                          <a:effectLst/>
                        </a:rPr>
                        <a:t> Autorisation</a:t>
                      </a:r>
                      <a:r>
                        <a:rPr lang="fr-FR" sz="1100" baseline="0" dirty="0">
                          <a:solidFill>
                            <a:sysClr val="windowText" lastClr="000000"/>
                          </a:solidFill>
                          <a:effectLst/>
                        </a:rPr>
                        <a:t> radiothérapie externe :</a:t>
                      </a:r>
                      <a:endParaRPr lang="fr-FR" sz="1100" dirty="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a:lnSpc>
                          <a:spcPct val="107000"/>
                        </a:lnSpc>
                        <a:spcAft>
                          <a:spcPts val="0"/>
                        </a:spcAft>
                      </a:pPr>
                      <a:r>
                        <a:rPr lang="fr-FR" sz="1100" dirty="0">
                          <a:solidFill>
                            <a:sysClr val="windowText" lastClr="000000"/>
                          </a:solidFill>
                          <a:effectLst/>
                          <a:latin typeface="+mn-lt"/>
                          <a:ea typeface="+mn-ea"/>
                          <a:cs typeface="+mn-cs"/>
                        </a:rPr>
                        <a:t>Oui</a:t>
                      </a:r>
                      <a:endParaRPr lang="fr-FR" sz="1100" dirty="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810318140"/>
                  </a:ext>
                </a:extLst>
              </a:tr>
            </a:tbl>
          </a:graphicData>
        </a:graphic>
      </p:graphicFrame>
      <p:sp>
        <p:nvSpPr>
          <p:cNvPr id="15" name="ZoneTexte 14"/>
          <p:cNvSpPr txBox="1"/>
          <p:nvPr/>
        </p:nvSpPr>
        <p:spPr>
          <a:xfrm>
            <a:off x="-17122" y="6601922"/>
            <a:ext cx="4273927" cy="253916"/>
          </a:xfrm>
          <a:prstGeom prst="rect">
            <a:avLst/>
          </a:prstGeom>
        </p:spPr>
        <p:txBody>
          <a:bodyPr wrap="none" rtlCol="0">
            <a:spAutoFit/>
          </a:bodyPr>
          <a:lstStyle/>
          <a:p>
            <a:pPr marL="0" indent="0" algn="ctr">
              <a:buNone/>
            </a:pPr>
            <a:r>
              <a:rPr lang="fr-FR" sz="1050" i="1" dirty="0"/>
              <a:t>Enquête DSRC NEON, 2022 – Autorisation Radiothérapie Externe Nov. 2024</a:t>
            </a:r>
          </a:p>
        </p:txBody>
      </p:sp>
      <p:sp>
        <p:nvSpPr>
          <p:cNvPr id="16" name="Ellipse 15"/>
          <p:cNvSpPr/>
          <p:nvPr/>
        </p:nvSpPr>
        <p:spPr>
          <a:xfrm>
            <a:off x="4825191" y="953528"/>
            <a:ext cx="353637" cy="306878"/>
          </a:xfrm>
          <a:prstGeom prst="ellipse">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Tree>
    <p:extLst>
      <p:ext uri="{BB962C8B-B14F-4D97-AF65-F5344CB8AC3E}">
        <p14:creationId xmlns:p14="http://schemas.microsoft.com/office/powerpoint/2010/main" val="304193937"/>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14" name="Image 13" descr="Une image contenant capture d’écran, rouge, Rectangle, conception&#10;&#10;Description générée automatiquement">
            <a:extLst>
              <a:ext uri="{FF2B5EF4-FFF2-40B4-BE49-F238E27FC236}">
                <a16:creationId xmlns:a16="http://schemas.microsoft.com/office/drawing/2014/main" id="{F3ACE56C-BA61-7156-4A11-47BB9218B72A}"/>
              </a:ext>
            </a:extLst>
          </p:cNvPr>
          <p:cNvPicPr>
            <a:picLocks noChangeAspect="1"/>
          </p:cNvPicPr>
          <p:nvPr/>
        </p:nvPicPr>
        <p:blipFill>
          <a:blip r:embed="rId3">
            <a:extLst>
              <a:ext uri="{BEBA8EAE-BF5A-486C-A8C5-ECC9F3942E4B}">
                <a14:imgProps xmlns:a14="http://schemas.microsoft.com/office/drawing/2010/main">
                  <a14:imgLayer r:embed="rId4">
                    <a14:imgEffect>
                      <a14:saturation sat="0"/>
                    </a14:imgEffect>
                  </a14:imgLayer>
                </a14:imgProps>
              </a:ext>
              <a:ext uri="{28A0092B-C50C-407E-A947-70E740481C1C}">
                <a14:useLocalDpi xmlns:a14="http://schemas.microsoft.com/office/drawing/2010/main" val="0"/>
              </a:ext>
            </a:extLst>
          </a:blip>
          <a:stretch>
            <a:fillRect/>
          </a:stretch>
        </p:blipFill>
        <p:spPr>
          <a:xfrm>
            <a:off x="6836405" y="4750204"/>
            <a:ext cx="4328535" cy="508579"/>
          </a:xfrm>
          <a:prstGeom prst="rect">
            <a:avLst/>
          </a:prstGeom>
        </p:spPr>
      </p:pic>
      <p:pic>
        <p:nvPicPr>
          <p:cNvPr id="26" name="Image 2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279833" y="4750203"/>
            <a:ext cx="5149542" cy="1504433"/>
          </a:xfrm>
          <a:prstGeom prst="rect">
            <a:avLst/>
          </a:prstGeom>
        </p:spPr>
      </p:pic>
      <p:pic>
        <p:nvPicPr>
          <p:cNvPr id="30" name="Image 29"/>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279833" y="1058402"/>
            <a:ext cx="5149542" cy="3289153"/>
          </a:xfrm>
          <a:prstGeom prst="rect">
            <a:avLst/>
          </a:prstGeom>
        </p:spPr>
      </p:pic>
      <p:pic>
        <p:nvPicPr>
          <p:cNvPr id="27" name="Image 26"/>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836409" y="1033464"/>
            <a:ext cx="4328535" cy="2241752"/>
          </a:xfrm>
          <a:prstGeom prst="rect">
            <a:avLst/>
          </a:prstGeom>
        </p:spPr>
      </p:pic>
      <p:pic>
        <p:nvPicPr>
          <p:cNvPr id="28" name="Image 27"/>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836406" y="3362153"/>
            <a:ext cx="4328535" cy="686145"/>
          </a:xfrm>
          <a:prstGeom prst="rect">
            <a:avLst/>
          </a:prstGeom>
        </p:spPr>
      </p:pic>
      <p:pic>
        <p:nvPicPr>
          <p:cNvPr id="29" name="Image 28"/>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6836406" y="4135236"/>
            <a:ext cx="4328535" cy="528204"/>
          </a:xfrm>
          <a:prstGeom prst="rect">
            <a:avLst/>
          </a:prstGeom>
        </p:spPr>
      </p:pic>
      <p:sp>
        <p:nvSpPr>
          <p:cNvPr id="31" name="ZoneTexte 30"/>
          <p:cNvSpPr txBox="1"/>
          <p:nvPr/>
        </p:nvSpPr>
        <p:spPr>
          <a:xfrm>
            <a:off x="1279833" y="301666"/>
            <a:ext cx="2293705" cy="369332"/>
          </a:xfrm>
          <a:prstGeom prst="rect">
            <a:avLst/>
          </a:prstGeom>
        </p:spPr>
        <p:txBody>
          <a:bodyPr wrap="none" rtlCol="0">
            <a:spAutoFit/>
          </a:bodyPr>
          <a:lstStyle/>
          <a:p>
            <a:r>
              <a:rPr lang="fr-FR" b="1" dirty="0"/>
              <a:t>NOM ETABLISSEMENT</a:t>
            </a:r>
            <a:endParaRPr lang="fr-FR" dirty="0"/>
          </a:p>
        </p:txBody>
      </p:sp>
      <p:pic>
        <p:nvPicPr>
          <p:cNvPr id="7" name="Image 6"/>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rot="5400000">
            <a:off x="3439263" y="331301"/>
            <a:ext cx="400110" cy="400110"/>
          </a:xfrm>
          <a:prstGeom prst="rect">
            <a:avLst/>
          </a:prstGeom>
        </p:spPr>
      </p:pic>
      <p:pic>
        <p:nvPicPr>
          <p:cNvPr id="8" name="Image 7"/>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1279833" y="252816"/>
            <a:ext cx="404990" cy="409869"/>
          </a:xfrm>
          <a:prstGeom prst="rect">
            <a:avLst/>
          </a:prstGeom>
        </p:spPr>
      </p:pic>
      <p:graphicFrame>
        <p:nvGraphicFramePr>
          <p:cNvPr id="9" name="Tableau 8"/>
          <p:cNvGraphicFramePr>
            <a:graphicFrameLocks noGrp="1"/>
          </p:cNvGraphicFramePr>
          <p:nvPr>
            <p:extLst>
              <p:ext uri="{D42A27DB-BD31-4B8C-83A1-F6EECF244321}">
                <p14:modId xmlns:p14="http://schemas.microsoft.com/office/powerpoint/2010/main" val="3251597923"/>
              </p:ext>
            </p:extLst>
          </p:nvPr>
        </p:nvGraphicFramePr>
        <p:xfrm>
          <a:off x="1378722" y="831359"/>
          <a:ext cx="5050653" cy="6139089"/>
        </p:xfrm>
        <a:graphic>
          <a:graphicData uri="http://schemas.openxmlformats.org/drawingml/2006/table">
            <a:tbl>
              <a:tblPr firstRow="1" firstCol="1" bandRow="1">
                <a:tableStyleId>{5C22544A-7EE6-4342-B048-85BDC9FD1C3A}</a:tableStyleId>
              </a:tblPr>
              <a:tblGrid>
                <a:gridCol w="2148971">
                  <a:extLst>
                    <a:ext uri="{9D8B030D-6E8A-4147-A177-3AD203B41FA5}">
                      <a16:colId xmlns:a16="http://schemas.microsoft.com/office/drawing/2014/main" val="2195545490"/>
                    </a:ext>
                  </a:extLst>
                </a:gridCol>
                <a:gridCol w="2901682">
                  <a:extLst>
                    <a:ext uri="{9D8B030D-6E8A-4147-A177-3AD203B41FA5}">
                      <a16:colId xmlns:a16="http://schemas.microsoft.com/office/drawing/2014/main" val="2889861512"/>
                    </a:ext>
                  </a:extLst>
                </a:gridCol>
              </a:tblGrid>
              <a:tr h="230143">
                <a:tc gridSpan="2">
                  <a:txBody>
                    <a:bodyPr/>
                    <a:lstStyle/>
                    <a:p>
                      <a:pPr algn="l">
                        <a:lnSpc>
                          <a:spcPct val="107000"/>
                        </a:lnSpc>
                        <a:spcAft>
                          <a:spcPts val="0"/>
                        </a:spcAft>
                      </a:pPr>
                      <a:r>
                        <a:rPr lang="fr-FR" sz="1400" dirty="0">
                          <a:solidFill>
                            <a:sysClr val="windowText" lastClr="000000"/>
                          </a:solidFill>
                          <a:effectLst/>
                        </a:rPr>
                        <a:t>Informations générales</a:t>
                      </a:r>
                      <a:endParaRPr lang="fr-FR" sz="1400" dirty="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1976" marR="51976" marT="0" marB="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hMerge="1">
                  <a:txBody>
                    <a:bodyPr/>
                    <a:lstStyle/>
                    <a:p>
                      <a:endParaRPr lang="fr-FR"/>
                    </a:p>
                  </a:txBody>
                  <a:tcPr/>
                </a:tc>
                <a:extLst>
                  <a:ext uri="{0D108BD9-81ED-4DB2-BD59-A6C34878D82A}">
                    <a16:rowId xmlns:a16="http://schemas.microsoft.com/office/drawing/2014/main" val="497490787"/>
                  </a:ext>
                </a:extLst>
              </a:tr>
              <a:tr h="180846">
                <a:tc>
                  <a:txBody>
                    <a:bodyPr/>
                    <a:lstStyle/>
                    <a:p>
                      <a:pPr algn="l">
                        <a:lnSpc>
                          <a:spcPct val="107000"/>
                        </a:lnSpc>
                        <a:spcAft>
                          <a:spcPts val="0"/>
                        </a:spcAft>
                      </a:pPr>
                      <a:r>
                        <a:rPr lang="fr-FR" sz="1100" dirty="0">
                          <a:solidFill>
                            <a:sysClr val="windowText" lastClr="000000"/>
                          </a:solidFill>
                          <a:effectLst/>
                        </a:rPr>
                        <a:t> Médecin responsable :</a:t>
                      </a:r>
                      <a:endParaRPr lang="fr-FR" sz="1100" dirty="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1976" marR="51976" marT="0" marB="0">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algn="l">
                        <a:lnSpc>
                          <a:spcPct val="107000"/>
                        </a:lnSpc>
                        <a:spcAft>
                          <a:spcPts val="0"/>
                        </a:spcAft>
                      </a:pPr>
                      <a:r>
                        <a:rPr lang="fr-FR" sz="1100" dirty="0">
                          <a:solidFill>
                            <a:sysClr val="windowText" lastClr="000000"/>
                          </a:solidFill>
                          <a:effectLst/>
                          <a:latin typeface="+mn-lt"/>
                          <a:ea typeface="+mn-ea"/>
                          <a:cs typeface="+mn-cs"/>
                        </a:rPr>
                        <a:t>Responsable</a:t>
                      </a:r>
                      <a:r>
                        <a:rPr lang="fr-FR" sz="1100" baseline="0" dirty="0">
                          <a:solidFill>
                            <a:sysClr val="windowText" lastClr="000000"/>
                          </a:solidFill>
                          <a:effectLst/>
                          <a:latin typeface="+mn-lt"/>
                          <a:ea typeface="+mn-ea"/>
                          <a:cs typeface="+mn-cs"/>
                        </a:rPr>
                        <a:t> SDC – selon liste publiée par la DGOS</a:t>
                      </a:r>
                      <a:endParaRPr lang="fr-FR" sz="1100" dirty="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1976" marR="51976" marT="0" marB="0">
                    <a:lnL w="12700" cmpd="sng">
                      <a:noFill/>
                    </a:lnL>
                    <a:lnR w="12700" cmpd="sng">
                      <a:noFill/>
                    </a:lnR>
                    <a:lnT w="381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725585772"/>
                  </a:ext>
                </a:extLst>
              </a:tr>
              <a:tr h="180846">
                <a:tc>
                  <a:txBody>
                    <a:bodyPr/>
                    <a:lstStyle/>
                    <a:p>
                      <a:pPr algn="l">
                        <a:lnSpc>
                          <a:spcPct val="107000"/>
                        </a:lnSpc>
                        <a:spcAft>
                          <a:spcPts val="0"/>
                        </a:spcAft>
                      </a:pPr>
                      <a:r>
                        <a:rPr lang="fr-FR" sz="1100" dirty="0">
                          <a:solidFill>
                            <a:sysClr val="windowText" lastClr="000000"/>
                          </a:solidFill>
                          <a:effectLst/>
                        </a:rPr>
                        <a:t> </a:t>
                      </a:r>
                      <a:endParaRPr lang="fr-FR" sz="1100" dirty="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1976" marR="51976"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a:lnSpc>
                          <a:spcPct val="107000"/>
                        </a:lnSpc>
                        <a:spcAft>
                          <a:spcPts val="0"/>
                        </a:spcAft>
                      </a:pPr>
                      <a:r>
                        <a:rPr lang="fr-FR" sz="1100" dirty="0">
                          <a:solidFill>
                            <a:sysClr val="windowText" lastClr="000000"/>
                          </a:solidFill>
                          <a:effectLst/>
                        </a:rPr>
                        <a:t> </a:t>
                      </a:r>
                      <a:endParaRPr lang="fr-FR" sz="1100" dirty="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1976" marR="51976"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046030757"/>
                  </a:ext>
                </a:extLst>
              </a:tr>
              <a:tr h="180846">
                <a:tc>
                  <a:txBody>
                    <a:bodyPr/>
                    <a:lstStyle/>
                    <a:p>
                      <a:pPr algn="l">
                        <a:lnSpc>
                          <a:spcPct val="107000"/>
                        </a:lnSpc>
                        <a:spcAft>
                          <a:spcPts val="0"/>
                        </a:spcAft>
                      </a:pPr>
                      <a:r>
                        <a:rPr lang="fr-FR" sz="1100" dirty="0">
                          <a:solidFill>
                            <a:sysClr val="windowText" lastClr="000000"/>
                          </a:solidFill>
                          <a:effectLst/>
                        </a:rPr>
                        <a:t>Labellisation SDC :</a:t>
                      </a:r>
                      <a:endParaRPr lang="fr-FR" sz="1100" dirty="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1976" marR="51976"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a:lnSpc>
                          <a:spcPct val="107000"/>
                        </a:lnSpc>
                        <a:spcAft>
                          <a:spcPts val="0"/>
                        </a:spcAft>
                      </a:pPr>
                      <a:r>
                        <a:rPr lang="fr-FR" sz="1100" dirty="0">
                          <a:solidFill>
                            <a:sysClr val="windowText" lastClr="000000"/>
                          </a:solidFill>
                          <a:effectLst/>
                        </a:rPr>
                        <a:t>Centre /</a:t>
                      </a:r>
                      <a:r>
                        <a:rPr lang="fr-FR" sz="1100" baseline="0" dirty="0">
                          <a:solidFill>
                            <a:sysClr val="windowText" lastClr="000000"/>
                          </a:solidFill>
                          <a:effectLst/>
                        </a:rPr>
                        <a:t> </a:t>
                      </a:r>
                      <a:r>
                        <a:rPr lang="fr-FR" sz="1100" dirty="0">
                          <a:solidFill>
                            <a:sysClr val="windowText" lastClr="000000"/>
                          </a:solidFill>
                          <a:effectLst/>
                        </a:rPr>
                        <a:t>Consultation / Permanence avancée</a:t>
                      </a:r>
                      <a:r>
                        <a:rPr lang="fr-FR" sz="1100" baseline="0" dirty="0">
                          <a:solidFill>
                            <a:sysClr val="windowText" lastClr="000000"/>
                          </a:solidFill>
                          <a:effectLst/>
                        </a:rPr>
                        <a:t> / Non</a:t>
                      </a:r>
                      <a:endParaRPr lang="fr-FR" sz="1100" dirty="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1976" marR="51976"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4006601342"/>
                  </a:ext>
                </a:extLst>
              </a:tr>
              <a:tr h="189219">
                <a:tc>
                  <a:txBody>
                    <a:bodyPr/>
                    <a:lstStyle/>
                    <a:p>
                      <a:pPr algn="l">
                        <a:lnSpc>
                          <a:spcPct val="107000"/>
                        </a:lnSpc>
                        <a:spcAft>
                          <a:spcPts val="0"/>
                        </a:spcAft>
                      </a:pPr>
                      <a:r>
                        <a:rPr lang="fr-FR" sz="1100" dirty="0">
                          <a:solidFill>
                            <a:sysClr val="windowText" lastClr="000000"/>
                          </a:solidFill>
                          <a:effectLst/>
                        </a:rPr>
                        <a:t>Type pédiatrique :</a:t>
                      </a:r>
                      <a:endParaRPr lang="fr-FR" sz="1100" dirty="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1976" marR="51976"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a:lnSpc>
                          <a:spcPct val="107000"/>
                        </a:lnSpc>
                        <a:spcAft>
                          <a:spcPts val="0"/>
                        </a:spcAft>
                      </a:pPr>
                      <a:r>
                        <a:rPr lang="fr-FR" sz="1100" dirty="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rPr>
                        <a:t>Oui</a:t>
                      </a:r>
                      <a:r>
                        <a:rPr lang="fr-FR" sz="1100" baseline="0" dirty="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rPr>
                        <a:t> / non / n/a</a:t>
                      </a:r>
                      <a:endParaRPr lang="fr-FR" sz="1100" dirty="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1976" marR="51976"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988747417"/>
                  </a:ext>
                </a:extLst>
              </a:tr>
              <a:tr h="180846">
                <a:tc>
                  <a:txBody>
                    <a:bodyPr/>
                    <a:lstStyle/>
                    <a:p>
                      <a:pPr algn="l">
                        <a:lnSpc>
                          <a:spcPct val="107000"/>
                        </a:lnSpc>
                        <a:spcAft>
                          <a:spcPts val="0"/>
                        </a:spcAft>
                      </a:pPr>
                      <a:r>
                        <a:rPr lang="fr-FR" sz="1100" dirty="0">
                          <a:solidFill>
                            <a:sysClr val="windowText" lastClr="000000"/>
                          </a:solidFill>
                          <a:effectLst/>
                        </a:rPr>
                        <a:t>Type oncologique :</a:t>
                      </a:r>
                      <a:endParaRPr lang="fr-FR" sz="1100" dirty="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1976" marR="51976"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indent="0" algn="l" defTabSz="914377" rtl="0" eaLnBrk="1" fontAlgn="auto" latinLnBrk="0" hangingPunct="1">
                        <a:lnSpc>
                          <a:spcPct val="107000"/>
                        </a:lnSpc>
                        <a:spcBef>
                          <a:spcPts val="0"/>
                        </a:spcBef>
                        <a:spcAft>
                          <a:spcPts val="0"/>
                        </a:spcAft>
                        <a:buClrTx/>
                        <a:buSzTx/>
                        <a:buFontTx/>
                        <a:buNone/>
                        <a:tabLst/>
                        <a:defRPr/>
                      </a:pPr>
                      <a:r>
                        <a:rPr lang="fr-FR" sz="1100" dirty="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rPr>
                        <a:t>Oui</a:t>
                      </a:r>
                      <a:r>
                        <a:rPr lang="fr-FR" sz="1100" baseline="0" dirty="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rPr>
                        <a:t> / non / n/a</a:t>
                      </a:r>
                      <a:endParaRPr lang="fr-FR" sz="1100" dirty="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1976" marR="51976"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909600693"/>
                  </a:ext>
                </a:extLst>
              </a:tr>
              <a:tr h="180846">
                <a:tc>
                  <a:txBody>
                    <a:bodyPr/>
                    <a:lstStyle/>
                    <a:p>
                      <a:pPr algn="l">
                        <a:lnSpc>
                          <a:spcPct val="107000"/>
                        </a:lnSpc>
                        <a:spcAft>
                          <a:spcPts val="0"/>
                        </a:spcAft>
                      </a:pPr>
                      <a:r>
                        <a:rPr lang="fr-FR" sz="1100" dirty="0">
                          <a:solidFill>
                            <a:sysClr val="windowText" lastClr="000000"/>
                          </a:solidFill>
                          <a:effectLst/>
                        </a:rPr>
                        <a:t> </a:t>
                      </a:r>
                      <a:endParaRPr lang="fr-FR" sz="1100" dirty="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1976" marR="51976"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a:lnSpc>
                          <a:spcPct val="107000"/>
                        </a:lnSpc>
                        <a:spcAft>
                          <a:spcPts val="0"/>
                        </a:spcAft>
                      </a:pPr>
                      <a:r>
                        <a:rPr lang="fr-FR" sz="1100" dirty="0">
                          <a:solidFill>
                            <a:sysClr val="windowText" lastClr="000000"/>
                          </a:solidFill>
                          <a:effectLst/>
                        </a:rPr>
                        <a:t> </a:t>
                      </a:r>
                      <a:endParaRPr lang="fr-FR" sz="1100" dirty="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1976" marR="51976"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86140851"/>
                  </a:ext>
                </a:extLst>
              </a:tr>
              <a:tr h="559283">
                <a:tc>
                  <a:txBody>
                    <a:bodyPr/>
                    <a:lstStyle/>
                    <a:p>
                      <a:pPr algn="l">
                        <a:lnSpc>
                          <a:spcPct val="107000"/>
                        </a:lnSpc>
                        <a:spcAft>
                          <a:spcPts val="0"/>
                        </a:spcAft>
                      </a:pPr>
                      <a:r>
                        <a:rPr lang="fr-FR" sz="1100" dirty="0">
                          <a:solidFill>
                            <a:sysClr val="windowText" lastClr="000000"/>
                          </a:solidFill>
                          <a:effectLst/>
                        </a:rPr>
                        <a:t>Adressage :</a:t>
                      </a:r>
                      <a:endParaRPr lang="fr-FR" sz="1100" dirty="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1976" marR="51976"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a:lnSpc>
                          <a:spcPct val="107000"/>
                        </a:lnSpc>
                        <a:spcAft>
                          <a:spcPts val="0"/>
                        </a:spcAft>
                      </a:pPr>
                      <a:r>
                        <a:rPr lang="fr-FR" sz="1100" dirty="0">
                          <a:solidFill>
                            <a:sysClr val="windowText" lastClr="000000"/>
                          </a:solidFill>
                          <a:effectLst/>
                          <a:latin typeface="+mn-lt"/>
                          <a:ea typeface="+mn-ea"/>
                          <a:cs typeface="+mn-cs"/>
                        </a:rPr>
                        <a:t>Filière</a:t>
                      </a:r>
                      <a:r>
                        <a:rPr lang="fr-FR" sz="1100" baseline="0" dirty="0">
                          <a:solidFill>
                            <a:sysClr val="windowText" lastClr="000000"/>
                          </a:solidFill>
                          <a:effectLst/>
                          <a:latin typeface="+mn-lt"/>
                          <a:ea typeface="+mn-ea"/>
                          <a:cs typeface="+mn-cs"/>
                        </a:rPr>
                        <a:t> d’adressage / Non renseigné</a:t>
                      </a:r>
                      <a:endParaRPr lang="fr-FR" sz="1100" dirty="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1976" marR="51976"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326335500"/>
                  </a:ext>
                </a:extLst>
              </a:tr>
              <a:tr h="180846">
                <a:tc>
                  <a:txBody>
                    <a:bodyPr/>
                    <a:lstStyle/>
                    <a:p>
                      <a:pPr algn="l">
                        <a:lnSpc>
                          <a:spcPct val="107000"/>
                        </a:lnSpc>
                        <a:spcAft>
                          <a:spcPts val="0"/>
                        </a:spcAft>
                      </a:pPr>
                      <a:r>
                        <a:rPr lang="fr-FR" sz="1100" dirty="0">
                          <a:solidFill>
                            <a:sysClr val="windowText" lastClr="000000"/>
                          </a:solidFill>
                          <a:effectLst/>
                        </a:rPr>
                        <a:t> </a:t>
                      </a:r>
                      <a:endParaRPr lang="fr-FR" sz="1100" dirty="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1976" marR="51976"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a:lnSpc>
                          <a:spcPct val="107000"/>
                        </a:lnSpc>
                        <a:spcAft>
                          <a:spcPts val="0"/>
                        </a:spcAft>
                      </a:pPr>
                      <a:r>
                        <a:rPr lang="fr-FR" sz="1100" dirty="0">
                          <a:solidFill>
                            <a:sysClr val="windowText" lastClr="000000"/>
                          </a:solidFill>
                          <a:effectLst/>
                        </a:rPr>
                        <a:t> </a:t>
                      </a:r>
                      <a:endParaRPr lang="fr-FR" sz="1100" dirty="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1976" marR="51976"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769373197"/>
                  </a:ext>
                </a:extLst>
              </a:tr>
              <a:tr h="189219">
                <a:tc>
                  <a:txBody>
                    <a:bodyPr/>
                    <a:lstStyle/>
                    <a:p>
                      <a:pPr algn="l">
                        <a:lnSpc>
                          <a:spcPct val="107000"/>
                        </a:lnSpc>
                        <a:spcAft>
                          <a:spcPts val="0"/>
                        </a:spcAft>
                      </a:pPr>
                      <a:r>
                        <a:rPr lang="fr-FR" sz="1100" dirty="0">
                          <a:solidFill>
                            <a:sysClr val="windowText" lastClr="000000"/>
                          </a:solidFill>
                          <a:effectLst/>
                        </a:rPr>
                        <a:t>Partenariat / En lien avec :</a:t>
                      </a:r>
                      <a:endParaRPr lang="fr-FR" sz="1100" dirty="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1976" marR="51976"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a:lnSpc>
                          <a:spcPct val="107000"/>
                        </a:lnSpc>
                        <a:spcAft>
                          <a:spcPts val="0"/>
                        </a:spcAft>
                      </a:pPr>
                      <a:r>
                        <a:rPr lang="fr-FR" sz="1100" dirty="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rPr>
                        <a:t>Nom</a:t>
                      </a:r>
                      <a:r>
                        <a:rPr lang="fr-FR" sz="1100" baseline="0" dirty="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rPr>
                        <a:t> de l’établissement / non renseigné</a:t>
                      </a:r>
                      <a:endParaRPr lang="fr-FR" sz="1100" dirty="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1976" marR="51976"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66749830"/>
                  </a:ext>
                </a:extLst>
              </a:tr>
              <a:tr h="180846">
                <a:tc>
                  <a:txBody>
                    <a:bodyPr/>
                    <a:lstStyle/>
                    <a:p>
                      <a:pPr algn="l">
                        <a:lnSpc>
                          <a:spcPct val="107000"/>
                        </a:lnSpc>
                        <a:spcAft>
                          <a:spcPts val="0"/>
                        </a:spcAft>
                      </a:pPr>
                      <a:r>
                        <a:rPr lang="fr-FR" sz="1100" dirty="0">
                          <a:solidFill>
                            <a:sysClr val="windowText" lastClr="000000"/>
                          </a:solidFill>
                          <a:effectLst/>
                        </a:rPr>
                        <a:t> </a:t>
                      </a:r>
                      <a:endParaRPr lang="fr-FR" sz="1100" dirty="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1976" marR="51976"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a:lnSpc>
                          <a:spcPct val="107000"/>
                        </a:lnSpc>
                        <a:spcAft>
                          <a:spcPts val="0"/>
                        </a:spcAft>
                      </a:pPr>
                      <a:r>
                        <a:rPr lang="fr-FR" sz="1100" dirty="0">
                          <a:solidFill>
                            <a:sysClr val="windowText" lastClr="000000"/>
                          </a:solidFill>
                          <a:effectLst/>
                        </a:rPr>
                        <a:t> </a:t>
                      </a:r>
                      <a:endParaRPr lang="fr-FR" sz="1100" dirty="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1976" marR="51976"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540535248"/>
                  </a:ext>
                </a:extLst>
              </a:tr>
              <a:tr h="370065">
                <a:tc>
                  <a:txBody>
                    <a:bodyPr/>
                    <a:lstStyle/>
                    <a:p>
                      <a:pPr algn="l">
                        <a:lnSpc>
                          <a:spcPct val="107000"/>
                        </a:lnSpc>
                        <a:spcAft>
                          <a:spcPts val="0"/>
                        </a:spcAft>
                      </a:pPr>
                      <a:r>
                        <a:rPr lang="fr-FR" sz="1400" dirty="0">
                          <a:solidFill>
                            <a:sysClr val="windowText" lastClr="000000"/>
                          </a:solidFill>
                          <a:effectLst/>
                        </a:rPr>
                        <a:t>RCP Douleur</a:t>
                      </a:r>
                      <a:endParaRPr lang="fr-FR" sz="1400" dirty="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1976" marR="51976"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a:lnSpc>
                          <a:spcPct val="107000"/>
                        </a:lnSpc>
                        <a:spcAft>
                          <a:spcPts val="0"/>
                        </a:spcAft>
                      </a:pPr>
                      <a:r>
                        <a:rPr lang="fr-FR" sz="1100" dirty="0">
                          <a:solidFill>
                            <a:sysClr val="windowText" lastClr="000000"/>
                          </a:solidFill>
                          <a:effectLst/>
                        </a:rPr>
                        <a:t>Nom RCP (3C de rattachement)</a:t>
                      </a:r>
                      <a:endParaRPr lang="fr-FR" sz="1100" dirty="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1976" marR="51976"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178175008"/>
                  </a:ext>
                </a:extLst>
              </a:tr>
              <a:tr h="180846">
                <a:tc>
                  <a:txBody>
                    <a:bodyPr/>
                    <a:lstStyle/>
                    <a:p>
                      <a:pPr algn="l">
                        <a:lnSpc>
                          <a:spcPct val="107000"/>
                        </a:lnSpc>
                        <a:spcAft>
                          <a:spcPts val="0"/>
                        </a:spcAft>
                      </a:pPr>
                      <a:r>
                        <a:rPr lang="fr-FR" sz="1100" dirty="0">
                          <a:solidFill>
                            <a:sysClr val="windowText" lastClr="000000"/>
                          </a:solidFill>
                          <a:effectLst/>
                        </a:rPr>
                        <a:t>Coordonnateur</a:t>
                      </a:r>
                      <a:endParaRPr lang="fr-FR" sz="1100" dirty="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1976" marR="51976"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a:lnSpc>
                          <a:spcPct val="107000"/>
                        </a:lnSpc>
                        <a:spcAft>
                          <a:spcPts val="0"/>
                        </a:spcAft>
                      </a:pPr>
                      <a:r>
                        <a:rPr lang="fr-FR" sz="1100" dirty="0">
                          <a:solidFill>
                            <a:sysClr val="windowText" lastClr="000000"/>
                          </a:solidFill>
                          <a:effectLst/>
                          <a:latin typeface="+mn-lt"/>
                          <a:ea typeface="+mn-ea"/>
                          <a:cs typeface="+mn-cs"/>
                        </a:rPr>
                        <a:t>Nom</a:t>
                      </a:r>
                      <a:r>
                        <a:rPr lang="fr-FR" sz="1100" baseline="0" dirty="0">
                          <a:solidFill>
                            <a:sysClr val="windowText" lastClr="000000"/>
                          </a:solidFill>
                          <a:effectLst/>
                          <a:latin typeface="+mn-lt"/>
                          <a:ea typeface="+mn-ea"/>
                          <a:cs typeface="+mn-cs"/>
                        </a:rPr>
                        <a:t> coordonnateur (établissement)</a:t>
                      </a:r>
                      <a:endParaRPr lang="fr-FR" sz="1100" dirty="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1976" marR="51976"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291741714"/>
                  </a:ext>
                </a:extLst>
              </a:tr>
              <a:tr h="180846">
                <a:tc>
                  <a:txBody>
                    <a:bodyPr/>
                    <a:lstStyle/>
                    <a:p>
                      <a:pPr algn="l">
                        <a:lnSpc>
                          <a:spcPct val="107000"/>
                        </a:lnSpc>
                        <a:spcAft>
                          <a:spcPts val="0"/>
                        </a:spcAft>
                      </a:pPr>
                      <a:r>
                        <a:rPr lang="fr-FR" sz="1100" dirty="0">
                          <a:solidFill>
                            <a:sysClr val="windowText" lastClr="000000"/>
                          </a:solidFill>
                          <a:effectLst/>
                        </a:rPr>
                        <a:t> </a:t>
                      </a:r>
                      <a:endParaRPr lang="fr-FR" sz="1100" dirty="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1976" marR="51976"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a:lnSpc>
                          <a:spcPct val="107000"/>
                        </a:lnSpc>
                        <a:spcAft>
                          <a:spcPts val="0"/>
                        </a:spcAft>
                      </a:pPr>
                      <a:r>
                        <a:rPr lang="fr-FR" sz="1100" dirty="0">
                          <a:solidFill>
                            <a:sysClr val="windowText" lastClr="000000"/>
                          </a:solidFill>
                          <a:effectLst/>
                        </a:rPr>
                        <a:t> </a:t>
                      </a:r>
                      <a:endParaRPr lang="fr-FR" sz="1100" dirty="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1976" marR="51976"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31507233"/>
                  </a:ext>
                </a:extLst>
              </a:tr>
              <a:tr h="180846">
                <a:tc>
                  <a:txBody>
                    <a:bodyPr/>
                    <a:lstStyle/>
                    <a:p>
                      <a:pPr algn="l">
                        <a:lnSpc>
                          <a:spcPct val="107000"/>
                        </a:lnSpc>
                        <a:spcAft>
                          <a:spcPts val="0"/>
                        </a:spcAft>
                      </a:pPr>
                      <a:r>
                        <a:rPr lang="fr-FR" sz="1100" dirty="0">
                          <a:solidFill>
                            <a:sysClr val="windowText" lastClr="000000"/>
                          </a:solidFill>
                          <a:effectLst/>
                        </a:rPr>
                        <a:t> </a:t>
                      </a:r>
                      <a:endParaRPr lang="fr-FR" sz="1100" dirty="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1976" marR="51976"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a:lnSpc>
                          <a:spcPct val="107000"/>
                        </a:lnSpc>
                        <a:spcAft>
                          <a:spcPts val="0"/>
                        </a:spcAft>
                      </a:pPr>
                      <a:r>
                        <a:rPr lang="fr-FR" sz="1100" dirty="0">
                          <a:solidFill>
                            <a:sysClr val="windowText" lastClr="000000"/>
                          </a:solidFill>
                          <a:effectLst/>
                        </a:rPr>
                        <a:t> </a:t>
                      </a:r>
                      <a:endParaRPr lang="fr-FR" sz="1100" dirty="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1976" marR="51976"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311229736"/>
                  </a:ext>
                </a:extLst>
              </a:tr>
              <a:tr h="230143">
                <a:tc gridSpan="2">
                  <a:txBody>
                    <a:bodyPr/>
                    <a:lstStyle/>
                    <a:p>
                      <a:pPr algn="l">
                        <a:lnSpc>
                          <a:spcPct val="107000"/>
                        </a:lnSpc>
                        <a:spcAft>
                          <a:spcPts val="0"/>
                        </a:spcAft>
                      </a:pPr>
                      <a:r>
                        <a:rPr lang="fr-FR" sz="1400" dirty="0">
                          <a:solidFill>
                            <a:sysClr val="windowText" lastClr="000000"/>
                          </a:solidFill>
                          <a:effectLst/>
                        </a:rPr>
                        <a:t>Contact</a:t>
                      </a:r>
                      <a:endParaRPr lang="fr-FR" sz="1400" dirty="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1976" marR="51976"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hMerge="1">
                  <a:txBody>
                    <a:bodyPr/>
                    <a:lstStyle/>
                    <a:p>
                      <a:endParaRPr lang="fr-FR"/>
                    </a:p>
                  </a:txBody>
                  <a:tcPr/>
                </a:tc>
                <a:extLst>
                  <a:ext uri="{0D108BD9-81ED-4DB2-BD59-A6C34878D82A}">
                    <a16:rowId xmlns:a16="http://schemas.microsoft.com/office/drawing/2014/main" val="2761417652"/>
                  </a:ext>
                </a:extLst>
              </a:tr>
              <a:tr h="370065">
                <a:tc>
                  <a:txBody>
                    <a:bodyPr/>
                    <a:lstStyle/>
                    <a:p>
                      <a:pPr algn="l">
                        <a:lnSpc>
                          <a:spcPct val="107000"/>
                        </a:lnSpc>
                        <a:spcAft>
                          <a:spcPts val="0"/>
                        </a:spcAft>
                      </a:pPr>
                      <a:r>
                        <a:rPr lang="fr-FR" sz="1100" dirty="0">
                          <a:solidFill>
                            <a:sysClr val="windowText" lastClr="000000"/>
                          </a:solidFill>
                          <a:effectLst/>
                        </a:rPr>
                        <a:t>Adresse :</a:t>
                      </a:r>
                      <a:endParaRPr lang="fr-FR" sz="1100" dirty="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1976" marR="51976"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a:lnSpc>
                          <a:spcPct val="107000"/>
                        </a:lnSpc>
                        <a:spcAft>
                          <a:spcPts val="0"/>
                        </a:spcAft>
                      </a:pPr>
                      <a:r>
                        <a:rPr lang="fr-FR" sz="1100" dirty="0">
                          <a:solidFill>
                            <a:sysClr val="windowText" lastClr="000000"/>
                          </a:solidFill>
                          <a:effectLst/>
                        </a:rPr>
                        <a:t>Adresse établissement</a:t>
                      </a:r>
                      <a:endParaRPr lang="fr-FR" sz="1100" dirty="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1976" marR="51976"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775510384"/>
                  </a:ext>
                </a:extLst>
              </a:tr>
              <a:tr h="180846">
                <a:tc>
                  <a:txBody>
                    <a:bodyPr/>
                    <a:lstStyle/>
                    <a:p>
                      <a:pPr algn="l">
                        <a:lnSpc>
                          <a:spcPct val="107000"/>
                        </a:lnSpc>
                        <a:spcAft>
                          <a:spcPts val="0"/>
                        </a:spcAft>
                      </a:pPr>
                      <a:r>
                        <a:rPr lang="fr-FR" sz="1100" dirty="0">
                          <a:solidFill>
                            <a:sysClr val="windowText" lastClr="000000"/>
                          </a:solidFill>
                          <a:effectLst/>
                        </a:rPr>
                        <a:t> </a:t>
                      </a:r>
                      <a:endParaRPr lang="fr-FR" sz="1100" dirty="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1976" marR="51976"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a:lnSpc>
                          <a:spcPct val="107000"/>
                        </a:lnSpc>
                        <a:spcAft>
                          <a:spcPts val="0"/>
                        </a:spcAft>
                      </a:pPr>
                      <a:r>
                        <a:rPr lang="fr-FR" sz="1100" dirty="0">
                          <a:solidFill>
                            <a:sysClr val="windowText" lastClr="000000"/>
                          </a:solidFill>
                          <a:effectLst/>
                        </a:rPr>
                        <a:t> </a:t>
                      </a:r>
                      <a:endParaRPr lang="fr-FR" sz="1100" dirty="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1976" marR="51976"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52877874"/>
                  </a:ext>
                </a:extLst>
              </a:tr>
              <a:tr h="180846">
                <a:tc>
                  <a:txBody>
                    <a:bodyPr/>
                    <a:lstStyle/>
                    <a:p>
                      <a:pPr algn="l">
                        <a:lnSpc>
                          <a:spcPct val="107000"/>
                        </a:lnSpc>
                        <a:spcAft>
                          <a:spcPts val="0"/>
                        </a:spcAft>
                      </a:pPr>
                      <a:r>
                        <a:rPr lang="fr-FR" sz="1100" dirty="0">
                          <a:solidFill>
                            <a:sysClr val="windowText" lastClr="000000"/>
                          </a:solidFill>
                          <a:effectLst/>
                        </a:rPr>
                        <a:t>Accueil téléphonique :</a:t>
                      </a:r>
                      <a:endParaRPr lang="fr-FR" sz="1100" dirty="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1976" marR="51976"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a:lnSpc>
                          <a:spcPct val="107000"/>
                        </a:lnSpc>
                        <a:spcAft>
                          <a:spcPts val="0"/>
                        </a:spcAft>
                      </a:pPr>
                      <a:r>
                        <a:rPr lang="fr-FR" sz="1100" dirty="0">
                          <a:solidFill>
                            <a:sysClr val="windowText" lastClr="000000"/>
                          </a:solidFill>
                          <a:effectLst/>
                        </a:rPr>
                        <a:t>Numéro téléphone accueil douleur</a:t>
                      </a:r>
                      <a:r>
                        <a:rPr lang="fr-FR" sz="1100" baseline="0" dirty="0">
                          <a:solidFill>
                            <a:sysClr val="windowText" lastClr="000000"/>
                          </a:solidFill>
                          <a:effectLst/>
                        </a:rPr>
                        <a:t> ou établissement</a:t>
                      </a:r>
                      <a:endParaRPr lang="fr-FR" sz="1100" dirty="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1976" marR="51976"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8324701"/>
                  </a:ext>
                </a:extLst>
              </a:tr>
              <a:tr h="180846">
                <a:tc>
                  <a:txBody>
                    <a:bodyPr/>
                    <a:lstStyle/>
                    <a:p>
                      <a:pPr algn="l">
                        <a:lnSpc>
                          <a:spcPct val="107000"/>
                        </a:lnSpc>
                        <a:spcAft>
                          <a:spcPts val="0"/>
                        </a:spcAft>
                      </a:pPr>
                      <a:r>
                        <a:rPr lang="fr-FR" sz="1100" dirty="0">
                          <a:solidFill>
                            <a:sysClr val="windowText" lastClr="000000"/>
                          </a:solidFill>
                          <a:effectLst/>
                        </a:rPr>
                        <a:t> </a:t>
                      </a:r>
                      <a:endParaRPr lang="fr-FR" sz="1100" dirty="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1976" marR="51976"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a:lnSpc>
                          <a:spcPct val="107000"/>
                        </a:lnSpc>
                        <a:spcAft>
                          <a:spcPts val="0"/>
                        </a:spcAft>
                      </a:pPr>
                      <a:endParaRPr lang="fr-FR" sz="1100" dirty="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1976" marR="51976"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328359964"/>
                  </a:ext>
                </a:extLst>
              </a:tr>
              <a:tr h="180846">
                <a:tc>
                  <a:txBody>
                    <a:bodyPr/>
                    <a:lstStyle/>
                    <a:p>
                      <a:pPr algn="l">
                        <a:lnSpc>
                          <a:spcPct val="107000"/>
                        </a:lnSpc>
                        <a:spcAft>
                          <a:spcPts val="0"/>
                        </a:spcAft>
                      </a:pPr>
                      <a:r>
                        <a:rPr lang="fr-FR" sz="1100" dirty="0">
                          <a:solidFill>
                            <a:sysClr val="windowText" lastClr="000000"/>
                          </a:solidFill>
                          <a:effectLst/>
                        </a:rPr>
                        <a:t> </a:t>
                      </a:r>
                      <a:endParaRPr lang="fr-FR" sz="1100" dirty="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1976" marR="51976"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a:lnSpc>
                          <a:spcPct val="107000"/>
                        </a:lnSpc>
                        <a:spcAft>
                          <a:spcPts val="0"/>
                        </a:spcAft>
                      </a:pPr>
                      <a:r>
                        <a:rPr lang="fr-FR" sz="1100" dirty="0">
                          <a:solidFill>
                            <a:sysClr val="windowText" lastClr="000000"/>
                          </a:solidFill>
                          <a:effectLst/>
                        </a:rPr>
                        <a:t> </a:t>
                      </a:r>
                      <a:endParaRPr lang="fr-FR" sz="1100" dirty="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1976" marR="51976"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128817616"/>
                  </a:ext>
                </a:extLst>
              </a:tr>
              <a:tr h="180846">
                <a:tc>
                  <a:txBody>
                    <a:bodyPr/>
                    <a:lstStyle/>
                    <a:p>
                      <a:pPr algn="l">
                        <a:lnSpc>
                          <a:spcPct val="107000"/>
                        </a:lnSpc>
                        <a:spcAft>
                          <a:spcPts val="0"/>
                        </a:spcAft>
                      </a:pPr>
                      <a:r>
                        <a:rPr lang="fr-FR" sz="1100" dirty="0">
                          <a:solidFill>
                            <a:sysClr val="windowText" lastClr="000000"/>
                          </a:solidFill>
                          <a:effectLst/>
                        </a:rPr>
                        <a:t>Email secrétariat :</a:t>
                      </a:r>
                      <a:endParaRPr lang="fr-FR" sz="1100" dirty="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1976" marR="51976"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a:lnSpc>
                          <a:spcPct val="107000"/>
                        </a:lnSpc>
                        <a:spcAft>
                          <a:spcPts val="0"/>
                        </a:spcAft>
                      </a:pPr>
                      <a:r>
                        <a:rPr lang="fr-FR" sz="1100" dirty="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rPr>
                        <a:t>Email</a:t>
                      </a:r>
                      <a:r>
                        <a:rPr lang="fr-FR" sz="1100" baseline="0" dirty="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rPr>
                        <a:t> secrétariat douleur ou établissement</a:t>
                      </a:r>
                      <a:endParaRPr lang="fr-FR" sz="1100" dirty="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1976" marR="51976"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031243062"/>
                  </a:ext>
                </a:extLst>
              </a:tr>
              <a:tr h="180846">
                <a:tc>
                  <a:txBody>
                    <a:bodyPr/>
                    <a:lstStyle/>
                    <a:p>
                      <a:pPr algn="l">
                        <a:lnSpc>
                          <a:spcPct val="107000"/>
                        </a:lnSpc>
                        <a:spcAft>
                          <a:spcPts val="0"/>
                        </a:spcAft>
                      </a:pPr>
                      <a:r>
                        <a:rPr lang="fr-FR" sz="1100" dirty="0">
                          <a:solidFill>
                            <a:sysClr val="windowText" lastClr="000000"/>
                          </a:solidFill>
                          <a:effectLst/>
                        </a:rPr>
                        <a:t> </a:t>
                      </a:r>
                      <a:endParaRPr lang="fr-FR" sz="1100" dirty="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1976" marR="51976"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a:lnSpc>
                          <a:spcPct val="107000"/>
                        </a:lnSpc>
                        <a:spcAft>
                          <a:spcPts val="0"/>
                        </a:spcAft>
                      </a:pPr>
                      <a:r>
                        <a:rPr lang="fr-FR" sz="1100" dirty="0">
                          <a:solidFill>
                            <a:sysClr val="windowText" lastClr="000000"/>
                          </a:solidFill>
                          <a:effectLst/>
                        </a:rPr>
                        <a:t> </a:t>
                      </a:r>
                      <a:endParaRPr lang="fr-FR" sz="1100" dirty="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1976" marR="51976"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493870873"/>
                  </a:ext>
                </a:extLst>
              </a:tr>
              <a:tr h="573629">
                <a:tc>
                  <a:txBody>
                    <a:bodyPr/>
                    <a:lstStyle/>
                    <a:p>
                      <a:pPr algn="l">
                        <a:lnSpc>
                          <a:spcPct val="107000"/>
                        </a:lnSpc>
                        <a:spcAft>
                          <a:spcPts val="0"/>
                        </a:spcAft>
                      </a:pPr>
                      <a:endParaRPr lang="fr-FR" sz="1100" dirty="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1976" marR="51976"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a:lnSpc>
                          <a:spcPct val="107000"/>
                        </a:lnSpc>
                        <a:spcAft>
                          <a:spcPts val="0"/>
                        </a:spcAft>
                      </a:pPr>
                      <a:endParaRPr lang="fr-FR" sz="1100" dirty="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1976" marR="51976"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4000229577"/>
                  </a:ext>
                </a:extLst>
              </a:tr>
            </a:tbl>
          </a:graphicData>
        </a:graphic>
      </p:graphicFrame>
      <p:graphicFrame>
        <p:nvGraphicFramePr>
          <p:cNvPr id="10" name="Tableau 9"/>
          <p:cNvGraphicFramePr>
            <a:graphicFrameLocks noGrp="1"/>
          </p:cNvGraphicFramePr>
          <p:nvPr>
            <p:extLst>
              <p:ext uri="{D42A27DB-BD31-4B8C-83A1-F6EECF244321}">
                <p14:modId xmlns:p14="http://schemas.microsoft.com/office/powerpoint/2010/main" val="2687215457"/>
              </p:ext>
            </p:extLst>
          </p:nvPr>
        </p:nvGraphicFramePr>
        <p:xfrm>
          <a:off x="6959287" y="831359"/>
          <a:ext cx="4205653" cy="4348424"/>
        </p:xfrm>
        <a:graphic>
          <a:graphicData uri="http://schemas.openxmlformats.org/drawingml/2006/table">
            <a:tbl>
              <a:tblPr firstRow="1" firstCol="1" bandRow="1">
                <a:tableStyleId>{5C22544A-7EE6-4342-B048-85BDC9FD1C3A}</a:tableStyleId>
              </a:tblPr>
              <a:tblGrid>
                <a:gridCol w="1517963">
                  <a:extLst>
                    <a:ext uri="{9D8B030D-6E8A-4147-A177-3AD203B41FA5}">
                      <a16:colId xmlns:a16="http://schemas.microsoft.com/office/drawing/2014/main" val="3726154664"/>
                    </a:ext>
                  </a:extLst>
                </a:gridCol>
                <a:gridCol w="2687690">
                  <a:extLst>
                    <a:ext uri="{9D8B030D-6E8A-4147-A177-3AD203B41FA5}">
                      <a16:colId xmlns:a16="http://schemas.microsoft.com/office/drawing/2014/main" val="890517697"/>
                    </a:ext>
                  </a:extLst>
                </a:gridCol>
              </a:tblGrid>
              <a:tr h="254328">
                <a:tc gridSpan="2">
                  <a:txBody>
                    <a:bodyPr/>
                    <a:lstStyle/>
                    <a:p>
                      <a:pPr algn="l">
                        <a:lnSpc>
                          <a:spcPct val="107000"/>
                        </a:lnSpc>
                        <a:spcAft>
                          <a:spcPts val="0"/>
                        </a:spcAft>
                      </a:pPr>
                      <a:r>
                        <a:rPr lang="fr-FR" sz="1400" dirty="0">
                          <a:solidFill>
                            <a:sysClr val="windowText" lastClr="000000"/>
                          </a:solidFill>
                          <a:effectLst/>
                        </a:rPr>
                        <a:t>Ressources interventionnelles disponibles</a:t>
                      </a:r>
                      <a:endParaRPr lang="fr-FR" sz="1400" dirty="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2722" marR="62722" marT="0" marB="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hMerge="1">
                  <a:txBody>
                    <a:bodyPr/>
                    <a:lstStyle/>
                    <a:p>
                      <a:endParaRPr lang="fr-FR"/>
                    </a:p>
                  </a:txBody>
                  <a:tcPr/>
                </a:tc>
                <a:extLst>
                  <a:ext uri="{0D108BD9-81ED-4DB2-BD59-A6C34878D82A}">
                    <a16:rowId xmlns:a16="http://schemas.microsoft.com/office/drawing/2014/main" val="2820199251"/>
                  </a:ext>
                </a:extLst>
              </a:tr>
              <a:tr h="182693">
                <a:tc>
                  <a:txBody>
                    <a:bodyPr/>
                    <a:lstStyle/>
                    <a:p>
                      <a:pPr algn="l">
                        <a:lnSpc>
                          <a:spcPct val="107000"/>
                        </a:lnSpc>
                        <a:spcAft>
                          <a:spcPts val="0"/>
                        </a:spcAft>
                      </a:pPr>
                      <a:r>
                        <a:rPr lang="fr-FR" sz="1100" dirty="0">
                          <a:solidFill>
                            <a:sysClr val="windowText" lastClr="000000"/>
                          </a:solidFill>
                          <a:effectLst/>
                        </a:rPr>
                        <a:t>Anesthésie :</a:t>
                      </a:r>
                      <a:endParaRPr lang="fr-FR" sz="1100" dirty="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2722" marR="62722" marT="0" marB="0">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algn="l">
                        <a:lnSpc>
                          <a:spcPct val="107000"/>
                        </a:lnSpc>
                        <a:spcAft>
                          <a:spcPts val="0"/>
                        </a:spcAft>
                      </a:pPr>
                      <a:r>
                        <a:rPr lang="fr-FR" sz="1100" dirty="0">
                          <a:solidFill>
                            <a:sysClr val="windowText" lastClr="000000"/>
                          </a:solidFill>
                          <a:effectLst/>
                        </a:rPr>
                        <a:t>Oui / non / non renseigné</a:t>
                      </a:r>
                      <a:endParaRPr lang="fr-FR" sz="1100" dirty="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2722" marR="62722" marT="0" marB="0">
                    <a:lnL w="12700" cmpd="sng">
                      <a:noFill/>
                    </a:lnL>
                    <a:lnR w="12700" cmpd="sng">
                      <a:noFill/>
                    </a:lnR>
                    <a:lnT w="381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611211637"/>
                  </a:ext>
                </a:extLst>
              </a:tr>
              <a:tr h="182693">
                <a:tc gridSpan="2">
                  <a:txBody>
                    <a:bodyPr/>
                    <a:lstStyle/>
                    <a:p>
                      <a:pPr algn="l">
                        <a:lnSpc>
                          <a:spcPct val="107000"/>
                        </a:lnSpc>
                        <a:spcAft>
                          <a:spcPts val="0"/>
                        </a:spcAft>
                      </a:pPr>
                      <a:r>
                        <a:rPr lang="fr-FR" sz="1100" dirty="0">
                          <a:solidFill>
                            <a:sysClr val="windowText" lastClr="000000"/>
                          </a:solidFill>
                          <a:effectLst/>
                        </a:rPr>
                        <a:t>Pour les blocs nerveux périphériques</a:t>
                      </a:r>
                      <a:endParaRPr lang="fr-FR" sz="1100" dirty="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2722" marR="62722"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hMerge="1">
                  <a:txBody>
                    <a:bodyPr/>
                    <a:lstStyle/>
                    <a:p>
                      <a:endParaRPr lang="fr-FR"/>
                    </a:p>
                  </a:txBody>
                  <a:tcPr/>
                </a:tc>
                <a:extLst>
                  <a:ext uri="{0D108BD9-81ED-4DB2-BD59-A6C34878D82A}">
                    <a16:rowId xmlns:a16="http://schemas.microsoft.com/office/drawing/2014/main" val="3559676063"/>
                  </a:ext>
                </a:extLst>
              </a:tr>
              <a:tr h="365385">
                <a:tc>
                  <a:txBody>
                    <a:bodyPr/>
                    <a:lstStyle/>
                    <a:p>
                      <a:pPr algn="l">
                        <a:lnSpc>
                          <a:spcPct val="107000"/>
                        </a:lnSpc>
                        <a:spcAft>
                          <a:spcPts val="0"/>
                        </a:spcAft>
                      </a:pPr>
                      <a:r>
                        <a:rPr lang="fr-FR" sz="1100" dirty="0">
                          <a:solidFill>
                            <a:sysClr val="windowText" lastClr="000000"/>
                          </a:solidFill>
                          <a:effectLst/>
                        </a:rPr>
                        <a:t> </a:t>
                      </a:r>
                      <a:endParaRPr lang="fr-FR" sz="1100" dirty="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2722" marR="62722"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a:lnSpc>
                          <a:spcPct val="107000"/>
                        </a:lnSpc>
                        <a:spcAft>
                          <a:spcPts val="0"/>
                        </a:spcAft>
                      </a:pPr>
                      <a:r>
                        <a:rPr lang="fr-FR" sz="1100" dirty="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rPr>
                        <a:t>Techniques</a:t>
                      </a:r>
                      <a:r>
                        <a:rPr lang="fr-FR" sz="1100" baseline="0" dirty="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rPr>
                        <a:t> disponibles</a:t>
                      </a:r>
                      <a:endParaRPr lang="fr-FR" sz="1100" dirty="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2722" marR="62722"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484147805"/>
                  </a:ext>
                </a:extLst>
              </a:tr>
              <a:tr h="182693">
                <a:tc>
                  <a:txBody>
                    <a:bodyPr/>
                    <a:lstStyle/>
                    <a:p>
                      <a:pPr algn="l">
                        <a:lnSpc>
                          <a:spcPct val="107000"/>
                        </a:lnSpc>
                        <a:spcAft>
                          <a:spcPts val="0"/>
                        </a:spcAft>
                      </a:pPr>
                      <a:r>
                        <a:rPr lang="fr-FR" sz="1100" dirty="0">
                          <a:solidFill>
                            <a:sysClr val="windowText" lastClr="000000"/>
                          </a:solidFill>
                          <a:effectLst/>
                        </a:rPr>
                        <a:t> </a:t>
                      </a:r>
                      <a:endParaRPr lang="fr-FR" sz="1100" dirty="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2722" marR="62722"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a:lnSpc>
                          <a:spcPct val="107000"/>
                        </a:lnSpc>
                        <a:spcAft>
                          <a:spcPts val="0"/>
                        </a:spcAft>
                      </a:pPr>
                      <a:r>
                        <a:rPr lang="fr-FR" sz="1100" dirty="0">
                          <a:solidFill>
                            <a:sysClr val="windowText" lastClr="000000"/>
                          </a:solidFill>
                          <a:effectLst/>
                        </a:rPr>
                        <a:t> </a:t>
                      </a:r>
                      <a:endParaRPr lang="fr-FR" sz="1100" dirty="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2722" marR="62722"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801024007"/>
                  </a:ext>
                </a:extLst>
              </a:tr>
              <a:tr h="182693">
                <a:tc gridSpan="2">
                  <a:txBody>
                    <a:bodyPr/>
                    <a:lstStyle/>
                    <a:p>
                      <a:pPr algn="l">
                        <a:lnSpc>
                          <a:spcPct val="107000"/>
                        </a:lnSpc>
                        <a:spcAft>
                          <a:spcPts val="0"/>
                        </a:spcAft>
                      </a:pPr>
                      <a:r>
                        <a:rPr lang="fr-FR" sz="1100" dirty="0">
                          <a:solidFill>
                            <a:sysClr val="windowText" lastClr="000000"/>
                          </a:solidFill>
                          <a:effectLst/>
                        </a:rPr>
                        <a:t>Pour l’analgésie périmédullaire</a:t>
                      </a:r>
                      <a:endParaRPr lang="fr-FR" sz="1100" dirty="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2722" marR="62722"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hMerge="1">
                  <a:txBody>
                    <a:bodyPr/>
                    <a:lstStyle/>
                    <a:p>
                      <a:endParaRPr lang="fr-FR"/>
                    </a:p>
                  </a:txBody>
                  <a:tcPr/>
                </a:tc>
                <a:extLst>
                  <a:ext uri="{0D108BD9-81ED-4DB2-BD59-A6C34878D82A}">
                    <a16:rowId xmlns:a16="http://schemas.microsoft.com/office/drawing/2014/main" val="1153766016"/>
                  </a:ext>
                </a:extLst>
              </a:tr>
              <a:tr h="336912">
                <a:tc>
                  <a:txBody>
                    <a:bodyPr/>
                    <a:lstStyle/>
                    <a:p>
                      <a:pPr algn="l">
                        <a:lnSpc>
                          <a:spcPct val="107000"/>
                        </a:lnSpc>
                        <a:spcAft>
                          <a:spcPts val="0"/>
                        </a:spcAft>
                      </a:pPr>
                      <a:r>
                        <a:rPr lang="fr-FR" sz="1100" dirty="0">
                          <a:solidFill>
                            <a:sysClr val="windowText" lastClr="000000"/>
                          </a:solidFill>
                          <a:effectLst/>
                        </a:rPr>
                        <a:t> </a:t>
                      </a:r>
                      <a:endParaRPr lang="fr-FR" sz="1100" dirty="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2722" marR="62722"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a:lnSpc>
                          <a:spcPct val="107000"/>
                        </a:lnSpc>
                        <a:spcAft>
                          <a:spcPts val="0"/>
                        </a:spcAft>
                      </a:pPr>
                      <a:r>
                        <a:rPr lang="fr-FR" sz="1100" dirty="0">
                          <a:solidFill>
                            <a:sysClr val="windowText" lastClr="000000"/>
                          </a:solidFill>
                          <a:effectLst/>
                        </a:rPr>
                        <a:t>Techniques</a:t>
                      </a:r>
                      <a:r>
                        <a:rPr lang="fr-FR" sz="1100" baseline="0" dirty="0">
                          <a:solidFill>
                            <a:sysClr val="windowText" lastClr="000000"/>
                          </a:solidFill>
                          <a:effectLst/>
                        </a:rPr>
                        <a:t> disponibles</a:t>
                      </a:r>
                      <a:endParaRPr lang="fr-FR" sz="1100" dirty="0">
                        <a:solidFill>
                          <a:sysClr val="windowText" lastClr="000000"/>
                        </a:solidFill>
                        <a:effectLst/>
                      </a:endParaRPr>
                    </a:p>
                  </a:txBody>
                  <a:tcPr marL="62722" marR="62722"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822097936"/>
                  </a:ext>
                </a:extLst>
              </a:tr>
              <a:tr h="182693">
                <a:tc>
                  <a:txBody>
                    <a:bodyPr/>
                    <a:lstStyle/>
                    <a:p>
                      <a:pPr algn="l">
                        <a:lnSpc>
                          <a:spcPct val="107000"/>
                        </a:lnSpc>
                        <a:spcAft>
                          <a:spcPts val="0"/>
                        </a:spcAft>
                      </a:pPr>
                      <a:r>
                        <a:rPr lang="fr-FR" sz="1100" dirty="0">
                          <a:solidFill>
                            <a:sysClr val="windowText" lastClr="000000"/>
                          </a:solidFill>
                          <a:effectLst/>
                        </a:rPr>
                        <a:t> </a:t>
                      </a:r>
                      <a:endParaRPr lang="fr-FR" sz="1100" dirty="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2722" marR="62722"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a:lnSpc>
                          <a:spcPct val="107000"/>
                        </a:lnSpc>
                        <a:spcAft>
                          <a:spcPts val="0"/>
                        </a:spcAft>
                      </a:pPr>
                      <a:r>
                        <a:rPr lang="fr-FR" sz="1100" dirty="0">
                          <a:solidFill>
                            <a:sysClr val="windowText" lastClr="000000"/>
                          </a:solidFill>
                          <a:effectLst/>
                        </a:rPr>
                        <a:t> </a:t>
                      </a:r>
                      <a:endParaRPr lang="fr-FR" sz="1100" dirty="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2722" marR="62722"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183134746"/>
                  </a:ext>
                </a:extLst>
              </a:tr>
              <a:tr h="365385">
                <a:tc gridSpan="2">
                  <a:txBody>
                    <a:bodyPr/>
                    <a:lstStyle/>
                    <a:p>
                      <a:pPr algn="l">
                        <a:lnSpc>
                          <a:spcPct val="107000"/>
                        </a:lnSpc>
                        <a:spcAft>
                          <a:spcPts val="0"/>
                        </a:spcAft>
                      </a:pPr>
                      <a:r>
                        <a:rPr lang="fr-FR" sz="1100" dirty="0">
                          <a:solidFill>
                            <a:sysClr val="windowText" lastClr="000000"/>
                          </a:solidFill>
                          <a:effectLst/>
                        </a:rPr>
                        <a:t>Suivi et gestion des dispositifs à demeure (cathéter périnerveux ou péridural, pompe intrathécale)</a:t>
                      </a:r>
                      <a:endParaRPr lang="fr-FR" sz="1100" dirty="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2722" marR="62722"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hMerge="1">
                  <a:txBody>
                    <a:bodyPr/>
                    <a:lstStyle/>
                    <a:p>
                      <a:endParaRPr lang="fr-FR"/>
                    </a:p>
                  </a:txBody>
                  <a:tcPr/>
                </a:tc>
                <a:extLst>
                  <a:ext uri="{0D108BD9-81ED-4DB2-BD59-A6C34878D82A}">
                    <a16:rowId xmlns:a16="http://schemas.microsoft.com/office/drawing/2014/main" val="2457205586"/>
                  </a:ext>
                </a:extLst>
              </a:tr>
              <a:tr h="182693">
                <a:tc>
                  <a:txBody>
                    <a:bodyPr/>
                    <a:lstStyle/>
                    <a:p>
                      <a:pPr algn="l">
                        <a:lnSpc>
                          <a:spcPct val="107000"/>
                        </a:lnSpc>
                        <a:spcAft>
                          <a:spcPts val="0"/>
                        </a:spcAft>
                      </a:pPr>
                      <a:r>
                        <a:rPr lang="fr-FR" sz="1100" dirty="0">
                          <a:solidFill>
                            <a:sysClr val="windowText" lastClr="000000"/>
                          </a:solidFill>
                          <a:effectLst/>
                        </a:rPr>
                        <a:t> </a:t>
                      </a:r>
                      <a:endParaRPr lang="fr-FR" sz="1100" dirty="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2722" marR="62722"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a:lnSpc>
                          <a:spcPct val="107000"/>
                        </a:lnSpc>
                        <a:spcAft>
                          <a:spcPts val="0"/>
                        </a:spcAft>
                      </a:pPr>
                      <a:r>
                        <a:rPr lang="fr-FR" sz="1100" dirty="0">
                          <a:solidFill>
                            <a:sysClr val="windowText" lastClr="000000"/>
                          </a:solidFill>
                          <a:effectLst/>
                        </a:rPr>
                        <a:t>Oui / non / non renseigné</a:t>
                      </a:r>
                      <a:endParaRPr lang="fr-FR" sz="1100" dirty="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2722" marR="62722"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610148057"/>
                  </a:ext>
                </a:extLst>
              </a:tr>
              <a:tr h="182693">
                <a:tc>
                  <a:txBody>
                    <a:bodyPr/>
                    <a:lstStyle/>
                    <a:p>
                      <a:pPr algn="l">
                        <a:lnSpc>
                          <a:spcPct val="107000"/>
                        </a:lnSpc>
                        <a:spcAft>
                          <a:spcPts val="0"/>
                        </a:spcAft>
                      </a:pPr>
                      <a:r>
                        <a:rPr lang="fr-FR" sz="1100" dirty="0">
                          <a:solidFill>
                            <a:sysClr val="windowText" lastClr="000000"/>
                          </a:solidFill>
                          <a:effectLst/>
                        </a:rPr>
                        <a:t> </a:t>
                      </a:r>
                      <a:endParaRPr lang="fr-FR" sz="1100" dirty="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2722" marR="62722"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a:lnSpc>
                          <a:spcPct val="107000"/>
                        </a:lnSpc>
                        <a:spcAft>
                          <a:spcPts val="0"/>
                        </a:spcAft>
                      </a:pPr>
                      <a:r>
                        <a:rPr lang="fr-FR" sz="1100" dirty="0">
                          <a:solidFill>
                            <a:sysClr val="windowText" lastClr="000000"/>
                          </a:solidFill>
                          <a:effectLst/>
                        </a:rPr>
                        <a:t> </a:t>
                      </a:r>
                      <a:endParaRPr lang="fr-FR" sz="1100" dirty="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2722" marR="62722"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777274277"/>
                  </a:ext>
                </a:extLst>
              </a:tr>
              <a:tr h="365385">
                <a:tc>
                  <a:txBody>
                    <a:bodyPr/>
                    <a:lstStyle/>
                    <a:p>
                      <a:pPr algn="l">
                        <a:lnSpc>
                          <a:spcPct val="107000"/>
                        </a:lnSpc>
                        <a:spcAft>
                          <a:spcPts val="0"/>
                        </a:spcAft>
                      </a:pPr>
                      <a:r>
                        <a:rPr lang="fr-FR" sz="1100" dirty="0">
                          <a:solidFill>
                            <a:sysClr val="windowText" lastClr="000000"/>
                          </a:solidFill>
                          <a:effectLst/>
                        </a:rPr>
                        <a:t>Radiologie interventionnelle :</a:t>
                      </a:r>
                      <a:endParaRPr lang="fr-FR" sz="1100" dirty="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2722" marR="62722"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a:lnSpc>
                          <a:spcPct val="107000"/>
                        </a:lnSpc>
                        <a:spcAft>
                          <a:spcPts val="0"/>
                        </a:spcAft>
                      </a:pPr>
                      <a:r>
                        <a:rPr lang="fr-FR" sz="1100" dirty="0">
                          <a:solidFill>
                            <a:sysClr val="windowText" lastClr="000000"/>
                          </a:solidFill>
                          <a:effectLst/>
                        </a:rPr>
                        <a:t>Oui / non / non renseigné</a:t>
                      </a:r>
                      <a:endParaRPr lang="fr-FR" sz="1100" dirty="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2722" marR="62722"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159457573"/>
                  </a:ext>
                </a:extLst>
              </a:tr>
              <a:tr h="383697">
                <a:tc>
                  <a:txBody>
                    <a:bodyPr/>
                    <a:lstStyle/>
                    <a:p>
                      <a:pPr algn="l">
                        <a:lnSpc>
                          <a:spcPct val="107000"/>
                        </a:lnSpc>
                        <a:spcAft>
                          <a:spcPts val="0"/>
                        </a:spcAft>
                      </a:pPr>
                      <a:r>
                        <a:rPr lang="fr-FR" sz="1100" dirty="0">
                          <a:solidFill>
                            <a:sysClr val="windowText" lastClr="000000"/>
                          </a:solidFill>
                          <a:effectLst/>
                        </a:rPr>
                        <a:t> </a:t>
                      </a:r>
                      <a:endParaRPr lang="fr-FR" sz="1100" dirty="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2722" marR="62722"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a:lnSpc>
                          <a:spcPct val="107000"/>
                        </a:lnSpc>
                        <a:spcAft>
                          <a:spcPts val="0"/>
                        </a:spcAft>
                      </a:pPr>
                      <a:r>
                        <a:rPr lang="fr-FR" sz="1100" dirty="0">
                          <a:solidFill>
                            <a:sysClr val="windowText" lastClr="000000"/>
                          </a:solidFill>
                          <a:effectLst/>
                        </a:rPr>
                        <a:t>Techniques</a:t>
                      </a:r>
                      <a:r>
                        <a:rPr lang="fr-FR" sz="1100" baseline="0" dirty="0">
                          <a:solidFill>
                            <a:sysClr val="windowText" lastClr="000000"/>
                          </a:solidFill>
                          <a:effectLst/>
                        </a:rPr>
                        <a:t> disponibles</a:t>
                      </a:r>
                      <a:endParaRPr lang="fr-FR" sz="1100" dirty="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2722" marR="62722"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654209889"/>
                  </a:ext>
                </a:extLst>
              </a:tr>
              <a:tr h="182693">
                <a:tc>
                  <a:txBody>
                    <a:bodyPr/>
                    <a:lstStyle/>
                    <a:p>
                      <a:pPr algn="l">
                        <a:lnSpc>
                          <a:spcPct val="107000"/>
                        </a:lnSpc>
                        <a:spcAft>
                          <a:spcPts val="0"/>
                        </a:spcAft>
                      </a:pPr>
                      <a:r>
                        <a:rPr lang="fr-FR" sz="1100" dirty="0">
                          <a:solidFill>
                            <a:sysClr val="windowText" lastClr="000000"/>
                          </a:solidFill>
                          <a:effectLst/>
                        </a:rPr>
                        <a:t> </a:t>
                      </a:r>
                      <a:endParaRPr lang="fr-FR" sz="1100" dirty="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2722" marR="62722"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a:lnSpc>
                          <a:spcPct val="107000"/>
                        </a:lnSpc>
                        <a:spcAft>
                          <a:spcPts val="0"/>
                        </a:spcAft>
                      </a:pPr>
                      <a:r>
                        <a:rPr lang="fr-FR" sz="1100" dirty="0">
                          <a:solidFill>
                            <a:sysClr val="windowText" lastClr="000000"/>
                          </a:solidFill>
                          <a:effectLst/>
                        </a:rPr>
                        <a:t> </a:t>
                      </a:r>
                      <a:endParaRPr lang="fr-FR" sz="1100" dirty="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2722" marR="62722"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46903480"/>
                  </a:ext>
                </a:extLst>
              </a:tr>
              <a:tr h="182693">
                <a:tc>
                  <a:txBody>
                    <a:bodyPr/>
                    <a:lstStyle/>
                    <a:p>
                      <a:pPr algn="l">
                        <a:lnSpc>
                          <a:spcPct val="107000"/>
                        </a:lnSpc>
                        <a:spcAft>
                          <a:spcPts val="0"/>
                        </a:spcAft>
                      </a:pPr>
                      <a:r>
                        <a:rPr lang="fr-FR" sz="1100" dirty="0">
                          <a:solidFill>
                            <a:sysClr val="windowText" lastClr="000000"/>
                          </a:solidFill>
                          <a:effectLst/>
                        </a:rPr>
                        <a:t>Chirurgie :</a:t>
                      </a:r>
                      <a:endParaRPr lang="fr-FR" sz="1100" dirty="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2722" marR="62722"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indent="0" algn="l" defTabSz="914377" rtl="0" eaLnBrk="1" fontAlgn="auto" latinLnBrk="0" hangingPunct="1">
                        <a:lnSpc>
                          <a:spcPct val="107000"/>
                        </a:lnSpc>
                        <a:spcBef>
                          <a:spcPts val="0"/>
                        </a:spcBef>
                        <a:spcAft>
                          <a:spcPts val="0"/>
                        </a:spcAft>
                        <a:buClrTx/>
                        <a:buSzTx/>
                        <a:buFontTx/>
                        <a:buNone/>
                        <a:tabLst/>
                        <a:defRPr/>
                      </a:pPr>
                      <a:r>
                        <a:rPr lang="fr-FR" sz="1100" dirty="0">
                          <a:solidFill>
                            <a:sysClr val="windowText" lastClr="000000"/>
                          </a:solidFill>
                          <a:effectLst/>
                        </a:rPr>
                        <a:t>Oui / non / non renseigné</a:t>
                      </a:r>
                      <a:endParaRPr lang="fr-FR" sz="1100" dirty="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2722" marR="62722"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922826600"/>
                  </a:ext>
                </a:extLst>
              </a:tr>
              <a:tr h="182693">
                <a:tc>
                  <a:txBody>
                    <a:bodyPr/>
                    <a:lstStyle/>
                    <a:p>
                      <a:pPr algn="l">
                        <a:lnSpc>
                          <a:spcPct val="107000"/>
                        </a:lnSpc>
                        <a:spcAft>
                          <a:spcPts val="0"/>
                        </a:spcAft>
                      </a:pPr>
                      <a:r>
                        <a:rPr lang="fr-FR" sz="1100" dirty="0">
                          <a:solidFill>
                            <a:sysClr val="windowText" lastClr="000000"/>
                          </a:solidFill>
                          <a:effectLst/>
                        </a:rPr>
                        <a:t> </a:t>
                      </a:r>
                      <a:endParaRPr lang="fr-FR" sz="1100" dirty="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2722" marR="62722"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endParaRPr lang="fr-FR" dirty="0"/>
                    </a:p>
                  </a:txBody>
                  <a:tcPr marL="62722" marR="62722"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734646953"/>
                  </a:ext>
                </a:extLst>
              </a:tr>
              <a:tr h="182693">
                <a:tc>
                  <a:txBody>
                    <a:bodyPr/>
                    <a:lstStyle/>
                    <a:p>
                      <a:pPr algn="l">
                        <a:lnSpc>
                          <a:spcPct val="107000"/>
                        </a:lnSpc>
                        <a:spcAft>
                          <a:spcPts val="0"/>
                        </a:spcAft>
                      </a:pPr>
                      <a:r>
                        <a:rPr lang="fr-FR" sz="1100" dirty="0">
                          <a:solidFill>
                            <a:sysClr val="windowText" lastClr="000000"/>
                          </a:solidFill>
                          <a:effectLst/>
                        </a:rPr>
                        <a:t> Autorisation radiothérapie externe :</a:t>
                      </a:r>
                      <a:endParaRPr lang="fr-FR" sz="1100" dirty="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2722" marR="62722"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a:lnSpc>
                          <a:spcPct val="107000"/>
                        </a:lnSpc>
                        <a:spcAft>
                          <a:spcPts val="0"/>
                        </a:spcAft>
                      </a:pPr>
                      <a:r>
                        <a:rPr lang="fr-FR" sz="1100" dirty="0">
                          <a:solidFill>
                            <a:sysClr val="windowText" lastClr="000000"/>
                          </a:solidFill>
                          <a:effectLst/>
                        </a:rPr>
                        <a:t>Oui / non – selon autorisations</a:t>
                      </a:r>
                      <a:r>
                        <a:rPr lang="fr-FR" sz="1100" baseline="0" dirty="0">
                          <a:solidFill>
                            <a:sysClr val="windowText" lastClr="000000"/>
                          </a:solidFill>
                          <a:effectLst/>
                        </a:rPr>
                        <a:t> ARS</a:t>
                      </a:r>
                      <a:endParaRPr lang="fr-FR" sz="1100" dirty="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2722" marR="62722"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64377594"/>
                  </a:ext>
                </a:extLst>
              </a:tr>
            </a:tbl>
          </a:graphicData>
        </a:graphic>
      </p:graphicFrame>
      <p:sp>
        <p:nvSpPr>
          <p:cNvPr id="11" name="Bouton d'action : Retour 10">
            <a:hlinkClick r:id="rId12" action="ppaction://hlinksldjump" highlightClick="1"/>
          </p:cNvPr>
          <p:cNvSpPr/>
          <p:nvPr/>
        </p:nvSpPr>
        <p:spPr>
          <a:xfrm>
            <a:off x="11604625" y="138516"/>
            <a:ext cx="476250" cy="478595"/>
          </a:xfrm>
          <a:prstGeom prst="actionButtonReturn">
            <a:avLst/>
          </a:prstGeom>
          <a:solidFill>
            <a:srgbClr val="EADB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Tree>
    <p:extLst>
      <p:ext uri="{BB962C8B-B14F-4D97-AF65-F5344CB8AC3E}">
        <p14:creationId xmlns:p14="http://schemas.microsoft.com/office/powerpoint/2010/main" val="305819938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Rectangle avec coins arrondis en diagonale 2">
            <a:extLst>
              <a:ext uri="{FF2B5EF4-FFF2-40B4-BE49-F238E27FC236}">
                <a16:creationId xmlns:a16="http://schemas.microsoft.com/office/drawing/2014/main" id="{8CC007A5-0593-6B0C-8AE8-F33D0D4543C8}"/>
              </a:ext>
            </a:extLst>
          </p:cNvPr>
          <p:cNvSpPr/>
          <p:nvPr/>
        </p:nvSpPr>
        <p:spPr>
          <a:xfrm flipH="1">
            <a:off x="4240768" y="2529337"/>
            <a:ext cx="3710464" cy="1799326"/>
          </a:xfrm>
          <a:prstGeom prst="round2DiagRect">
            <a:avLst/>
          </a:prstGeom>
          <a:solidFill>
            <a:srgbClr val="696067"/>
          </a:soli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sz="4400" dirty="0">
                <a:solidFill>
                  <a:schemeClr val="bg1"/>
                </a:solidFill>
                <a:cs typeface="Calibri"/>
              </a:rPr>
              <a:t>08</a:t>
            </a:r>
          </a:p>
        </p:txBody>
      </p:sp>
    </p:spTree>
    <p:extLst>
      <p:ext uri="{BB962C8B-B14F-4D97-AF65-F5344CB8AC3E}">
        <p14:creationId xmlns:p14="http://schemas.microsoft.com/office/powerpoint/2010/main" val="288076926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26" name="Image 2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79833" y="4118414"/>
            <a:ext cx="5149542" cy="1588165"/>
          </a:xfrm>
          <a:prstGeom prst="rect">
            <a:avLst/>
          </a:prstGeom>
        </p:spPr>
      </p:pic>
      <p:pic>
        <p:nvPicPr>
          <p:cNvPr id="30" name="Image 2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79833" y="1033463"/>
            <a:ext cx="5149542" cy="2595261"/>
          </a:xfrm>
          <a:prstGeom prst="rect">
            <a:avLst/>
          </a:prstGeom>
        </p:spPr>
      </p:pic>
      <p:sp>
        <p:nvSpPr>
          <p:cNvPr id="31" name="ZoneTexte 30"/>
          <p:cNvSpPr txBox="1"/>
          <p:nvPr/>
        </p:nvSpPr>
        <p:spPr>
          <a:xfrm>
            <a:off x="1279833" y="301666"/>
            <a:ext cx="5020862" cy="369332"/>
          </a:xfrm>
          <a:prstGeom prst="rect">
            <a:avLst/>
          </a:prstGeom>
        </p:spPr>
        <p:txBody>
          <a:bodyPr wrap="none" rtlCol="0">
            <a:spAutoFit/>
          </a:bodyPr>
          <a:lstStyle/>
          <a:p>
            <a:r>
              <a:rPr lang="fr-FR" b="1" dirty="0"/>
              <a:t>CHINA (Centre Hospitalier de Charleville-Mézières)</a:t>
            </a:r>
            <a:endParaRPr lang="fr-FR" dirty="0"/>
          </a:p>
        </p:txBody>
      </p:sp>
      <p:pic>
        <p:nvPicPr>
          <p:cNvPr id="7" name="Imag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5400000">
            <a:off x="5990362" y="331301"/>
            <a:ext cx="400110" cy="400110"/>
          </a:xfrm>
          <a:prstGeom prst="rect">
            <a:avLst/>
          </a:prstGeom>
        </p:spPr>
      </p:pic>
      <p:pic>
        <p:nvPicPr>
          <p:cNvPr id="8" name="Image 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279833" y="252816"/>
            <a:ext cx="404990" cy="409869"/>
          </a:xfrm>
          <a:prstGeom prst="rect">
            <a:avLst/>
          </a:prstGeom>
        </p:spPr>
      </p:pic>
      <p:sp>
        <p:nvSpPr>
          <p:cNvPr id="11" name="Bouton d'action : Retour 10">
            <a:hlinkClick r:id="rId7" action="ppaction://hlinksldjump" highlightClick="1"/>
          </p:cNvPr>
          <p:cNvSpPr/>
          <p:nvPr/>
        </p:nvSpPr>
        <p:spPr>
          <a:xfrm>
            <a:off x="11604625" y="138516"/>
            <a:ext cx="476250" cy="478595"/>
          </a:xfrm>
          <a:prstGeom prst="actionButtonReturn">
            <a:avLst/>
          </a:prstGeom>
          <a:solidFill>
            <a:srgbClr val="EADB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8" name="ZoneTexte 17"/>
          <p:cNvSpPr txBox="1"/>
          <p:nvPr/>
        </p:nvSpPr>
        <p:spPr>
          <a:xfrm>
            <a:off x="12214" y="6580677"/>
            <a:ext cx="2940228" cy="253916"/>
          </a:xfrm>
          <a:prstGeom prst="rect">
            <a:avLst/>
          </a:prstGeom>
        </p:spPr>
        <p:txBody>
          <a:bodyPr wrap="none" rtlCol="0">
            <a:spAutoFit/>
          </a:bodyPr>
          <a:lstStyle/>
          <a:p>
            <a:pPr marL="0" indent="0" algn="ctr">
              <a:buNone/>
            </a:pPr>
            <a:r>
              <a:rPr lang="fr-FR" sz="1050" i="1" dirty="0"/>
              <a:t>Enquête DSRC NEON et GT Douleur et Cancer 2024</a:t>
            </a:r>
          </a:p>
        </p:txBody>
      </p:sp>
      <p:graphicFrame>
        <p:nvGraphicFramePr>
          <p:cNvPr id="3" name="Tableau 2"/>
          <p:cNvGraphicFramePr>
            <a:graphicFrameLocks noGrp="1"/>
          </p:cNvGraphicFramePr>
          <p:nvPr>
            <p:extLst>
              <p:ext uri="{D42A27DB-BD31-4B8C-83A1-F6EECF244321}">
                <p14:modId xmlns:p14="http://schemas.microsoft.com/office/powerpoint/2010/main" val="3108750686"/>
              </p:ext>
            </p:extLst>
          </p:nvPr>
        </p:nvGraphicFramePr>
        <p:xfrm>
          <a:off x="1377061" y="821311"/>
          <a:ext cx="5052314" cy="5475967"/>
        </p:xfrm>
        <a:graphic>
          <a:graphicData uri="http://schemas.openxmlformats.org/drawingml/2006/table">
            <a:tbl>
              <a:tblPr firstRow="1" firstCol="1" bandRow="1">
                <a:tableStyleId>{5C22544A-7EE6-4342-B048-85BDC9FD1C3A}</a:tableStyleId>
              </a:tblPr>
              <a:tblGrid>
                <a:gridCol w="2149679">
                  <a:extLst>
                    <a:ext uri="{9D8B030D-6E8A-4147-A177-3AD203B41FA5}">
                      <a16:colId xmlns:a16="http://schemas.microsoft.com/office/drawing/2014/main" val="3301666815"/>
                    </a:ext>
                  </a:extLst>
                </a:gridCol>
                <a:gridCol w="2902635">
                  <a:extLst>
                    <a:ext uri="{9D8B030D-6E8A-4147-A177-3AD203B41FA5}">
                      <a16:colId xmlns:a16="http://schemas.microsoft.com/office/drawing/2014/main" val="1759223139"/>
                    </a:ext>
                  </a:extLst>
                </a:gridCol>
              </a:tblGrid>
              <a:tr h="240911">
                <a:tc gridSpan="2">
                  <a:txBody>
                    <a:bodyPr/>
                    <a:lstStyle/>
                    <a:p>
                      <a:pPr algn="l">
                        <a:lnSpc>
                          <a:spcPct val="107000"/>
                        </a:lnSpc>
                        <a:spcAft>
                          <a:spcPts val="0"/>
                        </a:spcAft>
                      </a:pPr>
                      <a:r>
                        <a:rPr lang="fr-FR" sz="1400">
                          <a:solidFill>
                            <a:sysClr val="windowText" lastClr="000000"/>
                          </a:solidFill>
                          <a:effectLst/>
                        </a:rPr>
                        <a:t>Informations générales</a:t>
                      </a:r>
                      <a:endParaRPr lang="fr-FR" sz="140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6818" marR="56818" marT="0" marB="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hMerge="1">
                  <a:txBody>
                    <a:bodyPr/>
                    <a:lstStyle/>
                    <a:p>
                      <a:endParaRPr lang="fr-FR"/>
                    </a:p>
                  </a:txBody>
                  <a:tcPr/>
                </a:tc>
                <a:extLst>
                  <a:ext uri="{0D108BD9-81ED-4DB2-BD59-A6C34878D82A}">
                    <a16:rowId xmlns:a16="http://schemas.microsoft.com/office/drawing/2014/main" val="1794188416"/>
                  </a:ext>
                </a:extLst>
              </a:tr>
              <a:tr h="189311">
                <a:tc>
                  <a:txBody>
                    <a:bodyPr/>
                    <a:lstStyle/>
                    <a:p>
                      <a:pPr algn="l">
                        <a:lnSpc>
                          <a:spcPct val="107000"/>
                        </a:lnSpc>
                        <a:spcAft>
                          <a:spcPts val="0"/>
                        </a:spcAft>
                      </a:pPr>
                      <a:r>
                        <a:rPr lang="fr-FR" sz="1100">
                          <a:solidFill>
                            <a:sysClr val="windowText" lastClr="000000"/>
                          </a:solidFill>
                          <a:effectLst/>
                        </a:rPr>
                        <a:t> Médecin responsable :</a:t>
                      </a:r>
                      <a:endParaRPr lang="fr-FR" sz="110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6818" marR="56818" marT="0" marB="0">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algn="l">
                        <a:lnSpc>
                          <a:spcPct val="107000"/>
                        </a:lnSpc>
                        <a:spcAft>
                          <a:spcPts val="0"/>
                        </a:spcAft>
                      </a:pPr>
                      <a:r>
                        <a:rPr lang="fr-FR" sz="1100">
                          <a:solidFill>
                            <a:sysClr val="windowText" lastClr="000000"/>
                          </a:solidFill>
                          <a:effectLst/>
                        </a:rPr>
                        <a:t>Dr France LEOTY </a:t>
                      </a:r>
                      <a:endParaRPr lang="fr-FR" sz="110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6818" marR="56818" marT="0" marB="0">
                    <a:lnL w="12700" cmpd="sng">
                      <a:noFill/>
                    </a:lnL>
                    <a:lnR w="12700" cmpd="sng">
                      <a:noFill/>
                    </a:lnR>
                    <a:lnT w="381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6857700"/>
                  </a:ext>
                </a:extLst>
              </a:tr>
              <a:tr h="189311">
                <a:tc>
                  <a:txBody>
                    <a:bodyPr/>
                    <a:lstStyle/>
                    <a:p>
                      <a:pPr algn="l">
                        <a:lnSpc>
                          <a:spcPct val="107000"/>
                        </a:lnSpc>
                        <a:spcAft>
                          <a:spcPts val="0"/>
                        </a:spcAft>
                      </a:pPr>
                      <a:r>
                        <a:rPr lang="fr-FR" sz="1100">
                          <a:solidFill>
                            <a:sysClr val="windowText" lastClr="000000"/>
                          </a:solidFill>
                          <a:effectLst/>
                        </a:rPr>
                        <a:t> </a:t>
                      </a:r>
                      <a:endParaRPr lang="fr-FR" sz="110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6818" marR="56818"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a:lnSpc>
                          <a:spcPct val="107000"/>
                        </a:lnSpc>
                        <a:spcAft>
                          <a:spcPts val="0"/>
                        </a:spcAft>
                      </a:pPr>
                      <a:r>
                        <a:rPr lang="fr-FR" sz="1100">
                          <a:solidFill>
                            <a:sysClr val="windowText" lastClr="000000"/>
                          </a:solidFill>
                          <a:effectLst/>
                        </a:rPr>
                        <a:t> </a:t>
                      </a:r>
                      <a:endParaRPr lang="fr-FR" sz="110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6818" marR="56818"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932882135"/>
                  </a:ext>
                </a:extLst>
              </a:tr>
              <a:tr h="189311">
                <a:tc>
                  <a:txBody>
                    <a:bodyPr/>
                    <a:lstStyle/>
                    <a:p>
                      <a:pPr algn="l">
                        <a:lnSpc>
                          <a:spcPct val="107000"/>
                        </a:lnSpc>
                        <a:spcAft>
                          <a:spcPts val="0"/>
                        </a:spcAft>
                      </a:pPr>
                      <a:r>
                        <a:rPr lang="fr-FR" sz="1100">
                          <a:solidFill>
                            <a:sysClr val="windowText" lastClr="000000"/>
                          </a:solidFill>
                          <a:effectLst/>
                        </a:rPr>
                        <a:t>Labellisation SDC :</a:t>
                      </a:r>
                      <a:endParaRPr lang="fr-FR" sz="110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6818" marR="56818"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a:lnSpc>
                          <a:spcPct val="107000"/>
                        </a:lnSpc>
                        <a:spcAft>
                          <a:spcPts val="0"/>
                        </a:spcAft>
                      </a:pPr>
                      <a:r>
                        <a:rPr lang="fr-FR" sz="1100">
                          <a:solidFill>
                            <a:sysClr val="windowText" lastClr="000000"/>
                          </a:solidFill>
                          <a:effectLst/>
                        </a:rPr>
                        <a:t>Consultation</a:t>
                      </a:r>
                      <a:endParaRPr lang="fr-FR" sz="110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6818" marR="56818"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883628699"/>
                  </a:ext>
                </a:extLst>
              </a:tr>
              <a:tr h="189311">
                <a:tc>
                  <a:txBody>
                    <a:bodyPr/>
                    <a:lstStyle/>
                    <a:p>
                      <a:pPr algn="l">
                        <a:lnSpc>
                          <a:spcPct val="107000"/>
                        </a:lnSpc>
                        <a:spcAft>
                          <a:spcPts val="0"/>
                        </a:spcAft>
                      </a:pPr>
                      <a:r>
                        <a:rPr lang="fr-FR" sz="1100">
                          <a:solidFill>
                            <a:sysClr val="windowText" lastClr="000000"/>
                          </a:solidFill>
                          <a:effectLst/>
                        </a:rPr>
                        <a:t>Type pédiatrique :</a:t>
                      </a:r>
                      <a:endParaRPr lang="fr-FR" sz="110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6818" marR="56818"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a:lnSpc>
                          <a:spcPct val="107000"/>
                        </a:lnSpc>
                        <a:spcAft>
                          <a:spcPts val="0"/>
                        </a:spcAft>
                      </a:pPr>
                      <a:r>
                        <a:rPr lang="fr-FR" sz="1100" dirty="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rPr>
                        <a:t>-</a:t>
                      </a:r>
                    </a:p>
                  </a:txBody>
                  <a:tcPr marL="56818" marR="56818"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599944058"/>
                  </a:ext>
                </a:extLst>
              </a:tr>
              <a:tr h="189311">
                <a:tc>
                  <a:txBody>
                    <a:bodyPr/>
                    <a:lstStyle/>
                    <a:p>
                      <a:pPr algn="l">
                        <a:lnSpc>
                          <a:spcPct val="107000"/>
                        </a:lnSpc>
                        <a:spcAft>
                          <a:spcPts val="0"/>
                        </a:spcAft>
                      </a:pPr>
                      <a:r>
                        <a:rPr lang="fr-FR" sz="1100">
                          <a:solidFill>
                            <a:sysClr val="windowText" lastClr="000000"/>
                          </a:solidFill>
                          <a:effectLst/>
                        </a:rPr>
                        <a:t>Type oncologique :</a:t>
                      </a:r>
                      <a:endParaRPr lang="fr-FR" sz="110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6818" marR="56818"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a:lnSpc>
                          <a:spcPct val="107000"/>
                        </a:lnSpc>
                        <a:spcAft>
                          <a:spcPts val="0"/>
                        </a:spcAft>
                      </a:pPr>
                      <a:r>
                        <a:rPr lang="fr-FR" sz="1100" dirty="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rPr>
                        <a:t>-</a:t>
                      </a:r>
                    </a:p>
                  </a:txBody>
                  <a:tcPr marL="56818" marR="56818"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4014586381"/>
                  </a:ext>
                </a:extLst>
              </a:tr>
              <a:tr h="189311">
                <a:tc>
                  <a:txBody>
                    <a:bodyPr/>
                    <a:lstStyle/>
                    <a:p>
                      <a:pPr algn="l">
                        <a:lnSpc>
                          <a:spcPct val="107000"/>
                        </a:lnSpc>
                        <a:spcAft>
                          <a:spcPts val="0"/>
                        </a:spcAft>
                      </a:pPr>
                      <a:r>
                        <a:rPr lang="fr-FR" sz="1100">
                          <a:solidFill>
                            <a:sysClr val="windowText" lastClr="000000"/>
                          </a:solidFill>
                          <a:effectLst/>
                        </a:rPr>
                        <a:t> </a:t>
                      </a:r>
                      <a:endParaRPr lang="fr-FR" sz="110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6818" marR="56818"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a:lnSpc>
                          <a:spcPct val="107000"/>
                        </a:lnSpc>
                        <a:spcAft>
                          <a:spcPts val="0"/>
                        </a:spcAft>
                      </a:pPr>
                      <a:r>
                        <a:rPr lang="fr-FR" sz="1100" dirty="0">
                          <a:solidFill>
                            <a:sysClr val="windowText" lastClr="000000"/>
                          </a:solidFill>
                          <a:effectLst/>
                        </a:rPr>
                        <a:t> </a:t>
                      </a:r>
                      <a:endParaRPr lang="fr-FR" sz="1100" dirty="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6818" marR="56818"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271113133"/>
                  </a:ext>
                </a:extLst>
              </a:tr>
              <a:tr h="189311">
                <a:tc>
                  <a:txBody>
                    <a:bodyPr/>
                    <a:lstStyle/>
                    <a:p>
                      <a:pPr algn="l">
                        <a:lnSpc>
                          <a:spcPct val="107000"/>
                        </a:lnSpc>
                        <a:spcAft>
                          <a:spcPts val="0"/>
                        </a:spcAft>
                      </a:pPr>
                      <a:r>
                        <a:rPr lang="fr-FR" sz="1100">
                          <a:solidFill>
                            <a:sysClr val="windowText" lastClr="000000"/>
                          </a:solidFill>
                          <a:effectLst/>
                        </a:rPr>
                        <a:t>Adressage :</a:t>
                      </a:r>
                      <a:endParaRPr lang="fr-FR" sz="110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6818" marR="56818"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indent="0" algn="l" defTabSz="914377" rtl="0" eaLnBrk="1" fontAlgn="auto" latinLnBrk="0" hangingPunct="1">
                        <a:lnSpc>
                          <a:spcPct val="107000"/>
                        </a:lnSpc>
                        <a:spcBef>
                          <a:spcPts val="0"/>
                        </a:spcBef>
                        <a:spcAft>
                          <a:spcPts val="0"/>
                        </a:spcAft>
                        <a:buClrTx/>
                        <a:buSzTx/>
                        <a:buFontTx/>
                        <a:buNone/>
                        <a:tabLst/>
                        <a:defRPr/>
                      </a:pPr>
                      <a:r>
                        <a:rPr lang="fr-FR" sz="1100" i="1" dirty="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rPr>
                        <a:t>Information</a:t>
                      </a:r>
                      <a:r>
                        <a:rPr lang="fr-FR" sz="1100" i="1" baseline="0" dirty="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rPr>
                        <a:t> non disponible</a:t>
                      </a:r>
                      <a:endParaRPr lang="fr-FR" sz="1100" i="1" dirty="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6818" marR="56818"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902884995"/>
                  </a:ext>
                </a:extLst>
              </a:tr>
              <a:tr h="189311">
                <a:tc>
                  <a:txBody>
                    <a:bodyPr/>
                    <a:lstStyle/>
                    <a:p>
                      <a:pPr algn="l">
                        <a:lnSpc>
                          <a:spcPct val="107000"/>
                        </a:lnSpc>
                        <a:spcAft>
                          <a:spcPts val="0"/>
                        </a:spcAft>
                      </a:pPr>
                      <a:r>
                        <a:rPr lang="fr-FR" sz="1100">
                          <a:solidFill>
                            <a:sysClr val="windowText" lastClr="000000"/>
                          </a:solidFill>
                          <a:effectLst/>
                        </a:rPr>
                        <a:t> </a:t>
                      </a:r>
                      <a:endParaRPr lang="fr-FR" sz="110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6818" marR="56818"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a:lnSpc>
                          <a:spcPct val="107000"/>
                        </a:lnSpc>
                        <a:spcAft>
                          <a:spcPts val="0"/>
                        </a:spcAft>
                      </a:pPr>
                      <a:r>
                        <a:rPr lang="fr-FR" sz="1100">
                          <a:solidFill>
                            <a:sysClr val="windowText" lastClr="000000"/>
                          </a:solidFill>
                          <a:effectLst/>
                        </a:rPr>
                        <a:t> </a:t>
                      </a:r>
                      <a:endParaRPr lang="fr-FR" sz="110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6818" marR="56818"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928284969"/>
                  </a:ext>
                </a:extLst>
              </a:tr>
              <a:tr h="189311">
                <a:tc>
                  <a:txBody>
                    <a:bodyPr/>
                    <a:lstStyle/>
                    <a:p>
                      <a:pPr algn="l">
                        <a:lnSpc>
                          <a:spcPct val="107000"/>
                        </a:lnSpc>
                        <a:spcAft>
                          <a:spcPts val="0"/>
                        </a:spcAft>
                      </a:pPr>
                      <a:r>
                        <a:rPr lang="fr-FR" sz="1100">
                          <a:solidFill>
                            <a:sysClr val="windowText" lastClr="000000"/>
                          </a:solidFill>
                          <a:effectLst/>
                        </a:rPr>
                        <a:t>Partenariat / En lien avec :</a:t>
                      </a:r>
                      <a:endParaRPr lang="fr-FR" sz="110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6818" marR="56818"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indent="0" algn="l" defTabSz="914377" rtl="0" eaLnBrk="1" fontAlgn="auto" latinLnBrk="0" hangingPunct="1">
                        <a:lnSpc>
                          <a:spcPct val="107000"/>
                        </a:lnSpc>
                        <a:spcBef>
                          <a:spcPts val="0"/>
                        </a:spcBef>
                        <a:spcAft>
                          <a:spcPts val="0"/>
                        </a:spcAft>
                        <a:buClrTx/>
                        <a:buSzTx/>
                        <a:buFontTx/>
                        <a:buNone/>
                        <a:tabLst/>
                        <a:defRPr/>
                      </a:pPr>
                      <a:r>
                        <a:rPr lang="fr-FR" sz="1100" i="1" dirty="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rPr>
                        <a:t>Information</a:t>
                      </a:r>
                      <a:r>
                        <a:rPr lang="fr-FR" sz="1100" i="1" baseline="0" dirty="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rPr>
                        <a:t> non disponible</a:t>
                      </a:r>
                      <a:endParaRPr lang="fr-FR" sz="1100" i="1" dirty="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6818" marR="56818"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610857326"/>
                  </a:ext>
                </a:extLst>
              </a:tr>
              <a:tr h="189311">
                <a:tc>
                  <a:txBody>
                    <a:bodyPr/>
                    <a:lstStyle/>
                    <a:p>
                      <a:pPr algn="l">
                        <a:lnSpc>
                          <a:spcPct val="107000"/>
                        </a:lnSpc>
                        <a:spcAft>
                          <a:spcPts val="0"/>
                        </a:spcAft>
                      </a:pPr>
                      <a:r>
                        <a:rPr lang="fr-FR" sz="1100">
                          <a:solidFill>
                            <a:sysClr val="windowText" lastClr="000000"/>
                          </a:solidFill>
                          <a:effectLst/>
                        </a:rPr>
                        <a:t> </a:t>
                      </a:r>
                      <a:endParaRPr lang="fr-FR" sz="110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6818" marR="56818"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a:lnSpc>
                          <a:spcPct val="107000"/>
                        </a:lnSpc>
                        <a:spcAft>
                          <a:spcPts val="0"/>
                        </a:spcAft>
                      </a:pPr>
                      <a:r>
                        <a:rPr lang="fr-FR" sz="1100">
                          <a:solidFill>
                            <a:sysClr val="windowText" lastClr="000000"/>
                          </a:solidFill>
                          <a:effectLst/>
                        </a:rPr>
                        <a:t> </a:t>
                      </a:r>
                      <a:endParaRPr lang="fr-FR" sz="110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6818" marR="56818"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434312498"/>
                  </a:ext>
                </a:extLst>
              </a:tr>
              <a:tr h="240911">
                <a:tc>
                  <a:txBody>
                    <a:bodyPr/>
                    <a:lstStyle/>
                    <a:p>
                      <a:pPr algn="l">
                        <a:lnSpc>
                          <a:spcPct val="107000"/>
                        </a:lnSpc>
                        <a:spcAft>
                          <a:spcPts val="0"/>
                        </a:spcAft>
                      </a:pPr>
                      <a:r>
                        <a:rPr lang="fr-FR" sz="1400">
                          <a:solidFill>
                            <a:sysClr val="windowText" lastClr="000000"/>
                          </a:solidFill>
                          <a:effectLst/>
                        </a:rPr>
                        <a:t>RCP Douleur</a:t>
                      </a:r>
                      <a:endParaRPr lang="fr-FR" sz="140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6818" marR="56818"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a:lnSpc>
                          <a:spcPct val="107000"/>
                        </a:lnSpc>
                        <a:spcAft>
                          <a:spcPts val="0"/>
                        </a:spcAft>
                      </a:pPr>
                      <a:r>
                        <a:rPr lang="fr-FR" sz="1100">
                          <a:solidFill>
                            <a:sysClr val="windowText" lastClr="000000"/>
                          </a:solidFill>
                          <a:effectLst/>
                        </a:rPr>
                        <a:t>Douleur Cancéreuse (3C Public de Reims - Institut Godinot) </a:t>
                      </a:r>
                      <a:endParaRPr lang="fr-FR" sz="110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1976" marR="51976"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177909721"/>
                  </a:ext>
                </a:extLst>
              </a:tr>
              <a:tr h="189311">
                <a:tc>
                  <a:txBody>
                    <a:bodyPr/>
                    <a:lstStyle/>
                    <a:p>
                      <a:pPr algn="l">
                        <a:lnSpc>
                          <a:spcPct val="107000"/>
                        </a:lnSpc>
                        <a:spcAft>
                          <a:spcPts val="0"/>
                        </a:spcAft>
                      </a:pPr>
                      <a:r>
                        <a:rPr lang="fr-FR" sz="1100">
                          <a:solidFill>
                            <a:sysClr val="windowText" lastClr="000000"/>
                          </a:solidFill>
                          <a:effectLst/>
                        </a:rPr>
                        <a:t>Coordonnateur</a:t>
                      </a:r>
                      <a:endParaRPr lang="fr-FR" sz="110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6818" marR="56818"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a:lnSpc>
                          <a:spcPct val="107000"/>
                        </a:lnSpc>
                        <a:spcAft>
                          <a:spcPts val="0"/>
                        </a:spcAft>
                      </a:pPr>
                      <a:r>
                        <a:rPr lang="fr-FR" sz="1100">
                          <a:solidFill>
                            <a:sysClr val="windowText" lastClr="000000"/>
                          </a:solidFill>
                          <a:effectLst/>
                        </a:rPr>
                        <a:t>Dr Grégoire OUDOT (Institut</a:t>
                      </a:r>
                      <a:r>
                        <a:rPr lang="fr-FR" sz="1100" baseline="0">
                          <a:solidFill>
                            <a:sysClr val="windowText" lastClr="000000"/>
                          </a:solidFill>
                          <a:effectLst/>
                        </a:rPr>
                        <a:t> Godinot)</a:t>
                      </a:r>
                      <a:endParaRPr lang="fr-FR" sz="110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1976" marR="51976"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562407934"/>
                  </a:ext>
                </a:extLst>
              </a:tr>
              <a:tr h="189311">
                <a:tc>
                  <a:txBody>
                    <a:bodyPr/>
                    <a:lstStyle/>
                    <a:p>
                      <a:pPr algn="l">
                        <a:lnSpc>
                          <a:spcPct val="107000"/>
                        </a:lnSpc>
                        <a:spcAft>
                          <a:spcPts val="0"/>
                        </a:spcAft>
                      </a:pPr>
                      <a:r>
                        <a:rPr lang="fr-FR" sz="1100">
                          <a:solidFill>
                            <a:sysClr val="windowText" lastClr="000000"/>
                          </a:solidFill>
                          <a:effectLst/>
                        </a:rPr>
                        <a:t> </a:t>
                      </a:r>
                      <a:endParaRPr lang="fr-FR" sz="110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6818" marR="56818"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a:lnSpc>
                          <a:spcPct val="107000"/>
                        </a:lnSpc>
                        <a:spcAft>
                          <a:spcPts val="0"/>
                        </a:spcAft>
                      </a:pPr>
                      <a:r>
                        <a:rPr lang="fr-FR" sz="1100">
                          <a:solidFill>
                            <a:sysClr val="windowText" lastClr="000000"/>
                          </a:solidFill>
                          <a:effectLst/>
                        </a:rPr>
                        <a:t> </a:t>
                      </a:r>
                      <a:endParaRPr lang="fr-FR" sz="110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6818" marR="56818"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427572288"/>
                  </a:ext>
                </a:extLst>
              </a:tr>
              <a:tr h="189311">
                <a:tc>
                  <a:txBody>
                    <a:bodyPr/>
                    <a:lstStyle/>
                    <a:p>
                      <a:pPr algn="l">
                        <a:lnSpc>
                          <a:spcPct val="107000"/>
                        </a:lnSpc>
                        <a:spcAft>
                          <a:spcPts val="0"/>
                        </a:spcAft>
                      </a:pPr>
                      <a:r>
                        <a:rPr lang="fr-FR" sz="1100">
                          <a:solidFill>
                            <a:sysClr val="windowText" lastClr="000000"/>
                          </a:solidFill>
                          <a:effectLst/>
                        </a:rPr>
                        <a:t> </a:t>
                      </a:r>
                      <a:endParaRPr lang="fr-FR" sz="110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6818" marR="56818"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a:lnSpc>
                          <a:spcPct val="107000"/>
                        </a:lnSpc>
                        <a:spcAft>
                          <a:spcPts val="0"/>
                        </a:spcAft>
                      </a:pPr>
                      <a:r>
                        <a:rPr lang="fr-FR" sz="1100">
                          <a:solidFill>
                            <a:sysClr val="windowText" lastClr="000000"/>
                          </a:solidFill>
                          <a:effectLst/>
                        </a:rPr>
                        <a:t> </a:t>
                      </a:r>
                      <a:endParaRPr lang="fr-FR" sz="110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6818" marR="56818"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756072745"/>
                  </a:ext>
                </a:extLst>
              </a:tr>
              <a:tr h="240911">
                <a:tc gridSpan="2">
                  <a:txBody>
                    <a:bodyPr/>
                    <a:lstStyle/>
                    <a:p>
                      <a:pPr algn="l">
                        <a:lnSpc>
                          <a:spcPct val="107000"/>
                        </a:lnSpc>
                        <a:spcAft>
                          <a:spcPts val="0"/>
                        </a:spcAft>
                      </a:pPr>
                      <a:r>
                        <a:rPr lang="fr-FR" sz="1400">
                          <a:solidFill>
                            <a:sysClr val="windowText" lastClr="000000"/>
                          </a:solidFill>
                          <a:effectLst/>
                        </a:rPr>
                        <a:t>Contact</a:t>
                      </a:r>
                      <a:endParaRPr lang="fr-FR" sz="140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6818" marR="56818"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hMerge="1">
                  <a:txBody>
                    <a:bodyPr/>
                    <a:lstStyle/>
                    <a:p>
                      <a:endParaRPr lang="fr-FR"/>
                    </a:p>
                  </a:txBody>
                  <a:tcPr/>
                </a:tc>
                <a:extLst>
                  <a:ext uri="{0D108BD9-81ED-4DB2-BD59-A6C34878D82A}">
                    <a16:rowId xmlns:a16="http://schemas.microsoft.com/office/drawing/2014/main" val="1990772088"/>
                  </a:ext>
                </a:extLst>
              </a:tr>
              <a:tr h="378621">
                <a:tc>
                  <a:txBody>
                    <a:bodyPr/>
                    <a:lstStyle/>
                    <a:p>
                      <a:pPr algn="l">
                        <a:lnSpc>
                          <a:spcPct val="107000"/>
                        </a:lnSpc>
                        <a:spcAft>
                          <a:spcPts val="0"/>
                        </a:spcAft>
                      </a:pPr>
                      <a:r>
                        <a:rPr lang="fr-FR" sz="1100">
                          <a:solidFill>
                            <a:sysClr val="windowText" lastClr="000000"/>
                          </a:solidFill>
                          <a:effectLst/>
                        </a:rPr>
                        <a:t>Adresse :</a:t>
                      </a:r>
                      <a:endParaRPr lang="fr-FR" sz="110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6818" marR="56818"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a:lnSpc>
                          <a:spcPct val="107000"/>
                        </a:lnSpc>
                        <a:spcAft>
                          <a:spcPts val="0"/>
                        </a:spcAft>
                      </a:pPr>
                      <a:r>
                        <a:rPr lang="fr-FR" sz="1100" dirty="0">
                          <a:solidFill>
                            <a:sysClr val="windowText" lastClr="000000"/>
                          </a:solidFill>
                          <a:effectLst/>
                        </a:rPr>
                        <a:t>45 avenue de Manchester</a:t>
                      </a:r>
                    </a:p>
                    <a:p>
                      <a:pPr algn="l">
                        <a:lnSpc>
                          <a:spcPct val="107000"/>
                        </a:lnSpc>
                        <a:spcAft>
                          <a:spcPts val="0"/>
                        </a:spcAft>
                      </a:pPr>
                      <a:r>
                        <a:rPr lang="fr-FR" sz="1100" dirty="0">
                          <a:solidFill>
                            <a:sysClr val="windowText" lastClr="000000"/>
                          </a:solidFill>
                          <a:effectLst/>
                        </a:rPr>
                        <a:t>08011 CHARLEVILLE-MEZIERES</a:t>
                      </a:r>
                      <a:endParaRPr lang="fr-FR" sz="1100" dirty="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6818" marR="56818"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205932894"/>
                  </a:ext>
                </a:extLst>
              </a:tr>
              <a:tr h="189311">
                <a:tc>
                  <a:txBody>
                    <a:bodyPr/>
                    <a:lstStyle/>
                    <a:p>
                      <a:pPr algn="l">
                        <a:lnSpc>
                          <a:spcPct val="107000"/>
                        </a:lnSpc>
                        <a:spcAft>
                          <a:spcPts val="0"/>
                        </a:spcAft>
                      </a:pPr>
                      <a:r>
                        <a:rPr lang="fr-FR" sz="1100">
                          <a:solidFill>
                            <a:sysClr val="windowText" lastClr="000000"/>
                          </a:solidFill>
                          <a:effectLst/>
                        </a:rPr>
                        <a:t> </a:t>
                      </a:r>
                      <a:endParaRPr lang="fr-FR" sz="110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6818" marR="56818"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a:lnSpc>
                          <a:spcPct val="107000"/>
                        </a:lnSpc>
                        <a:spcAft>
                          <a:spcPts val="0"/>
                        </a:spcAft>
                      </a:pPr>
                      <a:r>
                        <a:rPr lang="fr-FR" sz="1100">
                          <a:solidFill>
                            <a:sysClr val="windowText" lastClr="000000"/>
                          </a:solidFill>
                          <a:effectLst/>
                        </a:rPr>
                        <a:t> </a:t>
                      </a:r>
                      <a:endParaRPr lang="fr-FR" sz="110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6818" marR="56818"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238438183"/>
                  </a:ext>
                </a:extLst>
              </a:tr>
              <a:tr h="189311">
                <a:tc>
                  <a:txBody>
                    <a:bodyPr/>
                    <a:lstStyle/>
                    <a:p>
                      <a:pPr algn="l">
                        <a:lnSpc>
                          <a:spcPct val="107000"/>
                        </a:lnSpc>
                        <a:spcAft>
                          <a:spcPts val="0"/>
                        </a:spcAft>
                      </a:pPr>
                      <a:r>
                        <a:rPr lang="fr-FR" sz="1100">
                          <a:solidFill>
                            <a:sysClr val="windowText" lastClr="000000"/>
                          </a:solidFill>
                          <a:effectLst/>
                        </a:rPr>
                        <a:t>Accueil téléphonique :</a:t>
                      </a:r>
                      <a:endParaRPr lang="fr-FR" sz="110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6818" marR="56818"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a:lnSpc>
                          <a:spcPct val="107000"/>
                        </a:lnSpc>
                        <a:spcAft>
                          <a:spcPts val="0"/>
                        </a:spcAft>
                      </a:pPr>
                      <a:r>
                        <a:rPr lang="fr-FR" sz="1100">
                          <a:solidFill>
                            <a:sysClr val="windowText" lastClr="000000"/>
                          </a:solidFill>
                          <a:effectLst/>
                        </a:rPr>
                        <a:t>03 24 58 78 12 </a:t>
                      </a:r>
                      <a:endParaRPr lang="fr-FR" sz="110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6818" marR="56818"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29075014"/>
                  </a:ext>
                </a:extLst>
              </a:tr>
              <a:tr h="189311">
                <a:tc>
                  <a:txBody>
                    <a:bodyPr/>
                    <a:lstStyle/>
                    <a:p>
                      <a:pPr algn="l">
                        <a:lnSpc>
                          <a:spcPct val="107000"/>
                        </a:lnSpc>
                        <a:spcAft>
                          <a:spcPts val="0"/>
                        </a:spcAft>
                      </a:pPr>
                      <a:r>
                        <a:rPr lang="fr-FR" sz="1100">
                          <a:solidFill>
                            <a:sysClr val="windowText" lastClr="000000"/>
                          </a:solidFill>
                          <a:effectLst/>
                        </a:rPr>
                        <a:t> </a:t>
                      </a:r>
                      <a:endParaRPr lang="fr-FR" sz="110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6818" marR="56818"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a:lnSpc>
                          <a:spcPct val="107000"/>
                        </a:lnSpc>
                        <a:spcAft>
                          <a:spcPts val="0"/>
                        </a:spcAft>
                      </a:pPr>
                      <a:r>
                        <a:rPr lang="fr-FR" sz="1100">
                          <a:solidFill>
                            <a:sysClr val="windowText" lastClr="000000"/>
                          </a:solidFill>
                          <a:effectLst/>
                        </a:rPr>
                        <a:t>lundi au vendredi : 8h30 -16h30</a:t>
                      </a:r>
                      <a:endParaRPr lang="fr-FR" sz="110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6818" marR="56818"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454119372"/>
                  </a:ext>
                </a:extLst>
              </a:tr>
              <a:tr h="189311">
                <a:tc>
                  <a:txBody>
                    <a:bodyPr/>
                    <a:lstStyle/>
                    <a:p>
                      <a:pPr algn="l">
                        <a:lnSpc>
                          <a:spcPct val="107000"/>
                        </a:lnSpc>
                        <a:spcAft>
                          <a:spcPts val="0"/>
                        </a:spcAft>
                      </a:pPr>
                      <a:r>
                        <a:rPr lang="fr-FR" sz="1100">
                          <a:solidFill>
                            <a:sysClr val="windowText" lastClr="000000"/>
                          </a:solidFill>
                          <a:effectLst/>
                        </a:rPr>
                        <a:t> </a:t>
                      </a:r>
                      <a:endParaRPr lang="fr-FR" sz="110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6818" marR="56818"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a:lnSpc>
                          <a:spcPct val="107000"/>
                        </a:lnSpc>
                        <a:spcAft>
                          <a:spcPts val="0"/>
                        </a:spcAft>
                      </a:pPr>
                      <a:r>
                        <a:rPr lang="fr-FR" sz="1100">
                          <a:solidFill>
                            <a:sysClr val="windowText" lastClr="000000"/>
                          </a:solidFill>
                          <a:effectLst/>
                        </a:rPr>
                        <a:t> </a:t>
                      </a:r>
                      <a:endParaRPr lang="fr-FR" sz="110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6818" marR="56818"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730566567"/>
                  </a:ext>
                </a:extLst>
              </a:tr>
              <a:tr h="378621">
                <a:tc>
                  <a:txBody>
                    <a:bodyPr/>
                    <a:lstStyle/>
                    <a:p>
                      <a:pPr algn="l">
                        <a:lnSpc>
                          <a:spcPct val="107000"/>
                        </a:lnSpc>
                        <a:spcAft>
                          <a:spcPts val="0"/>
                        </a:spcAft>
                      </a:pPr>
                      <a:r>
                        <a:rPr lang="fr-FR" sz="1100">
                          <a:solidFill>
                            <a:sysClr val="windowText" lastClr="000000"/>
                          </a:solidFill>
                          <a:effectLst/>
                        </a:rPr>
                        <a:t>Email secrétariat :</a:t>
                      </a:r>
                      <a:endParaRPr lang="fr-FR" sz="110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6818" marR="56818"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a:lnSpc>
                          <a:spcPct val="107000"/>
                        </a:lnSpc>
                        <a:spcAft>
                          <a:spcPts val="0"/>
                        </a:spcAft>
                      </a:pPr>
                      <a:r>
                        <a:rPr lang="fr-FR" sz="1100" dirty="0" err="1">
                          <a:solidFill>
                            <a:sysClr val="windowText" lastClr="000000"/>
                          </a:solidFill>
                          <a:effectLst/>
                        </a:rPr>
                        <a:t>consultationsdouleurs.secretariat</a:t>
                      </a:r>
                      <a:endParaRPr lang="fr-FR" sz="1100" dirty="0">
                        <a:solidFill>
                          <a:sysClr val="windowText" lastClr="000000"/>
                        </a:solidFill>
                        <a:effectLst/>
                      </a:endParaRPr>
                    </a:p>
                    <a:p>
                      <a:pPr algn="l">
                        <a:lnSpc>
                          <a:spcPct val="107000"/>
                        </a:lnSpc>
                        <a:spcAft>
                          <a:spcPts val="0"/>
                        </a:spcAft>
                      </a:pPr>
                      <a:r>
                        <a:rPr lang="fr-FR" sz="1100" dirty="0">
                          <a:solidFill>
                            <a:sysClr val="windowText" lastClr="000000"/>
                          </a:solidFill>
                          <a:effectLst/>
                        </a:rPr>
                        <a:t>@ch-charleville-mezieres.fr</a:t>
                      </a:r>
                      <a:endParaRPr lang="fr-FR" sz="1100" dirty="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6818" marR="56818"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308062086"/>
                  </a:ext>
                </a:extLst>
              </a:tr>
              <a:tr h="189311">
                <a:tc>
                  <a:txBody>
                    <a:bodyPr/>
                    <a:lstStyle/>
                    <a:p>
                      <a:pPr algn="l">
                        <a:lnSpc>
                          <a:spcPct val="107000"/>
                        </a:lnSpc>
                        <a:spcAft>
                          <a:spcPts val="0"/>
                        </a:spcAft>
                      </a:pPr>
                      <a:r>
                        <a:rPr lang="fr-FR" sz="1100">
                          <a:solidFill>
                            <a:sysClr val="windowText" lastClr="000000"/>
                          </a:solidFill>
                          <a:effectLst/>
                        </a:rPr>
                        <a:t> </a:t>
                      </a:r>
                      <a:endParaRPr lang="fr-FR" sz="110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6818" marR="56818"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a:lnSpc>
                          <a:spcPct val="107000"/>
                        </a:lnSpc>
                        <a:spcAft>
                          <a:spcPts val="0"/>
                        </a:spcAft>
                      </a:pPr>
                      <a:r>
                        <a:rPr lang="fr-FR" sz="1100">
                          <a:solidFill>
                            <a:sysClr val="windowText" lastClr="000000"/>
                          </a:solidFill>
                          <a:effectLst/>
                        </a:rPr>
                        <a:t> </a:t>
                      </a:r>
                      <a:endParaRPr lang="fr-FR" sz="110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6818" marR="56818"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510311084"/>
                  </a:ext>
                </a:extLst>
              </a:tr>
              <a:tr h="470530">
                <a:tc>
                  <a:txBody>
                    <a:bodyPr/>
                    <a:lstStyle/>
                    <a:p>
                      <a:pPr algn="l">
                        <a:lnSpc>
                          <a:spcPct val="107000"/>
                        </a:lnSpc>
                        <a:spcAft>
                          <a:spcPts val="0"/>
                        </a:spcAft>
                      </a:pPr>
                      <a:endParaRPr lang="fr-FR" sz="110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6818" marR="56818"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a:lnSpc>
                          <a:spcPct val="107000"/>
                        </a:lnSpc>
                        <a:spcAft>
                          <a:spcPts val="0"/>
                        </a:spcAft>
                      </a:pPr>
                      <a:endParaRPr lang="fr-FR" sz="1100" dirty="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6818" marR="56818"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428699921"/>
                  </a:ext>
                </a:extLst>
              </a:tr>
            </a:tbl>
          </a:graphicData>
        </a:graphic>
      </p:graphicFrame>
      <p:pic>
        <p:nvPicPr>
          <p:cNvPr id="14" name="Image 13">
            <a:extLst>
              <a:ext uri="{FF2B5EF4-FFF2-40B4-BE49-F238E27FC236}">
                <a16:creationId xmlns:a16="http://schemas.microsoft.com/office/drawing/2014/main" id="{BC0A0850-807D-3596-DC7A-24580AA4B02E}"/>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836409" y="1033464"/>
            <a:ext cx="4328535" cy="2083810"/>
          </a:xfrm>
          <a:prstGeom prst="rect">
            <a:avLst/>
          </a:prstGeom>
        </p:spPr>
      </p:pic>
      <p:pic>
        <p:nvPicPr>
          <p:cNvPr id="15" name="Image 14" descr="Une image contenant capture d’écran, conception&#10;&#10;Description générée automatiquement">
            <a:extLst>
              <a:ext uri="{FF2B5EF4-FFF2-40B4-BE49-F238E27FC236}">
                <a16:creationId xmlns:a16="http://schemas.microsoft.com/office/drawing/2014/main" id="{935E2131-4B55-92F7-E1B5-1AFEEB7E06A4}"/>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6836410" y="3241965"/>
            <a:ext cx="4328535" cy="556951"/>
          </a:xfrm>
          <a:prstGeom prst="rect">
            <a:avLst/>
          </a:prstGeom>
        </p:spPr>
      </p:pic>
      <p:pic>
        <p:nvPicPr>
          <p:cNvPr id="16" name="Image 15" descr="Une image contenant capture d’écran, rouge, Rectangle, conception&#10;&#10;Description générée automatiquement">
            <a:extLst>
              <a:ext uri="{FF2B5EF4-FFF2-40B4-BE49-F238E27FC236}">
                <a16:creationId xmlns:a16="http://schemas.microsoft.com/office/drawing/2014/main" id="{F3ACE56C-BA61-7156-4A11-47BB9218B72A}"/>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6836408" y="3932125"/>
            <a:ext cx="4328535" cy="549299"/>
          </a:xfrm>
          <a:prstGeom prst="rect">
            <a:avLst/>
          </a:prstGeom>
        </p:spPr>
      </p:pic>
      <p:graphicFrame>
        <p:nvGraphicFramePr>
          <p:cNvPr id="17" name="Tableau 16">
            <a:extLst>
              <a:ext uri="{FF2B5EF4-FFF2-40B4-BE49-F238E27FC236}">
                <a16:creationId xmlns:a16="http://schemas.microsoft.com/office/drawing/2014/main" id="{B014234F-1687-0D14-3B8F-C162302AFF38}"/>
              </a:ext>
            </a:extLst>
          </p:cNvPr>
          <p:cNvGraphicFramePr>
            <a:graphicFrameLocks noGrp="1"/>
          </p:cNvGraphicFramePr>
          <p:nvPr>
            <p:extLst>
              <p:ext uri="{D42A27DB-BD31-4B8C-83A1-F6EECF244321}">
                <p14:modId xmlns:p14="http://schemas.microsoft.com/office/powerpoint/2010/main" val="3781427460"/>
              </p:ext>
            </p:extLst>
          </p:nvPr>
        </p:nvGraphicFramePr>
        <p:xfrm>
          <a:off x="6928338" y="816076"/>
          <a:ext cx="4236605" cy="3706377"/>
        </p:xfrm>
        <a:graphic>
          <a:graphicData uri="http://schemas.openxmlformats.org/drawingml/2006/table">
            <a:tbl>
              <a:tblPr firstRow="1" firstCol="1" bandRow="1">
                <a:tableStyleId>{5C22544A-7EE6-4342-B048-85BDC9FD1C3A}</a:tableStyleId>
              </a:tblPr>
              <a:tblGrid>
                <a:gridCol w="1420712">
                  <a:extLst>
                    <a:ext uri="{9D8B030D-6E8A-4147-A177-3AD203B41FA5}">
                      <a16:colId xmlns:a16="http://schemas.microsoft.com/office/drawing/2014/main" val="970256776"/>
                    </a:ext>
                  </a:extLst>
                </a:gridCol>
                <a:gridCol w="90100">
                  <a:extLst>
                    <a:ext uri="{9D8B030D-6E8A-4147-A177-3AD203B41FA5}">
                      <a16:colId xmlns:a16="http://schemas.microsoft.com/office/drawing/2014/main" val="4012095683"/>
                    </a:ext>
                  </a:extLst>
                </a:gridCol>
                <a:gridCol w="2725793">
                  <a:extLst>
                    <a:ext uri="{9D8B030D-6E8A-4147-A177-3AD203B41FA5}">
                      <a16:colId xmlns:a16="http://schemas.microsoft.com/office/drawing/2014/main" val="765973923"/>
                    </a:ext>
                  </a:extLst>
                </a:gridCol>
              </a:tblGrid>
              <a:tr h="216999">
                <a:tc gridSpan="3">
                  <a:txBody>
                    <a:bodyPr/>
                    <a:lstStyle/>
                    <a:p>
                      <a:pPr algn="l">
                        <a:lnSpc>
                          <a:spcPct val="107000"/>
                        </a:lnSpc>
                        <a:spcAft>
                          <a:spcPts val="0"/>
                        </a:spcAft>
                      </a:pPr>
                      <a:r>
                        <a:rPr lang="fr-FR" sz="1400" dirty="0">
                          <a:solidFill>
                            <a:sysClr val="windowText" lastClr="000000"/>
                          </a:solidFill>
                          <a:effectLst/>
                        </a:rPr>
                        <a:t>Ressources interventionnelles disponibles</a:t>
                      </a:r>
                      <a:endParaRPr lang="fr-FR" sz="1400" dirty="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4502" marR="54502" marT="0" marB="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hMerge="1">
                  <a:txBody>
                    <a:bodyPr/>
                    <a:lstStyle/>
                    <a:p>
                      <a:endParaRPr lang="fr-FR"/>
                    </a:p>
                  </a:txBody>
                  <a:tcPr/>
                </a:tc>
                <a:tc hMerge="1">
                  <a:txBody>
                    <a:bodyPr/>
                    <a:lstStyle/>
                    <a:p>
                      <a:endParaRPr lang="fr-FR"/>
                    </a:p>
                  </a:txBody>
                  <a:tcPr/>
                </a:tc>
                <a:extLst>
                  <a:ext uri="{0D108BD9-81ED-4DB2-BD59-A6C34878D82A}">
                    <a16:rowId xmlns:a16="http://schemas.microsoft.com/office/drawing/2014/main" val="3720993350"/>
                  </a:ext>
                </a:extLst>
              </a:tr>
              <a:tr h="142564">
                <a:tc>
                  <a:txBody>
                    <a:bodyPr/>
                    <a:lstStyle/>
                    <a:p>
                      <a:pPr algn="l">
                        <a:lnSpc>
                          <a:spcPct val="107000"/>
                        </a:lnSpc>
                        <a:spcAft>
                          <a:spcPts val="0"/>
                        </a:spcAft>
                      </a:pPr>
                      <a:r>
                        <a:rPr lang="fr-FR" sz="1100">
                          <a:solidFill>
                            <a:sysClr val="windowText" lastClr="000000"/>
                          </a:solidFill>
                          <a:effectLst/>
                        </a:rPr>
                        <a:t>Anesthésie :</a:t>
                      </a:r>
                      <a:endParaRPr lang="fr-FR" sz="110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4502" marR="54502" marT="0" marB="0">
                    <a:lnL w="12700" cmpd="sng">
                      <a:noFill/>
                    </a:lnL>
                    <a:lnR w="12700" cmpd="sng">
                      <a:noFill/>
                    </a:lnR>
                    <a:lnT w="38100" cmpd="sng">
                      <a:noFill/>
                    </a:lnT>
                    <a:lnB w="12700" cmpd="sng">
                      <a:noFill/>
                    </a:lnB>
                    <a:lnTlToBr w="12700" cmpd="sng">
                      <a:noFill/>
                      <a:prstDash val="solid"/>
                    </a:lnTlToBr>
                    <a:lnBlToTr w="12700" cmpd="sng">
                      <a:noFill/>
                      <a:prstDash val="solid"/>
                    </a:lnBlToTr>
                    <a:noFill/>
                  </a:tcPr>
                </a:tc>
                <a:tc gridSpan="2">
                  <a:txBody>
                    <a:bodyPr/>
                    <a:lstStyle/>
                    <a:p>
                      <a:pPr lvl="0" algn="l">
                        <a:lnSpc>
                          <a:spcPct val="107000"/>
                        </a:lnSpc>
                        <a:spcAft>
                          <a:spcPts val="0"/>
                        </a:spcAft>
                        <a:buNone/>
                      </a:pPr>
                      <a:r>
                        <a:rPr lang="fr-FR" sz="1100" i="1" dirty="0">
                          <a:solidFill>
                            <a:sysClr val="windowText" lastClr="000000"/>
                          </a:solidFill>
                          <a:effectLst/>
                        </a:rPr>
                        <a:t>Information</a:t>
                      </a:r>
                      <a:r>
                        <a:rPr lang="fr-FR" sz="1100" i="1" baseline="0" dirty="0">
                          <a:solidFill>
                            <a:sysClr val="windowText" lastClr="000000"/>
                          </a:solidFill>
                          <a:effectLst/>
                        </a:rPr>
                        <a:t> non disponible</a:t>
                      </a:r>
                      <a:endParaRPr lang="fr-FR" sz="1100" i="1" dirty="0">
                        <a:solidFill>
                          <a:sysClr val="windowText" lastClr="000000"/>
                        </a:solidFill>
                        <a:effectLst/>
                      </a:endParaRPr>
                    </a:p>
                  </a:txBody>
                  <a:tcPr marL="54502" marR="54502" marT="0" marB="0">
                    <a:lnL w="12700" cmpd="sng">
                      <a:noFill/>
                    </a:lnL>
                    <a:lnR w="12700" cmpd="sng">
                      <a:noFill/>
                    </a:lnR>
                    <a:lnT w="38100" cmpd="sng">
                      <a:noFill/>
                    </a:lnT>
                    <a:lnB w="12700" cmpd="sng">
                      <a:noFill/>
                    </a:lnB>
                    <a:lnTlToBr w="12700" cmpd="sng">
                      <a:noFill/>
                      <a:prstDash val="solid"/>
                    </a:lnTlToBr>
                    <a:lnBlToTr w="12700" cmpd="sng">
                      <a:noFill/>
                      <a:prstDash val="solid"/>
                    </a:lnBlToTr>
                    <a:noFill/>
                  </a:tcPr>
                </a:tc>
                <a:tc hMerge="1">
                  <a:txBody>
                    <a:bodyPr/>
                    <a:lstStyle/>
                    <a:p>
                      <a:endParaRPr lang="fr-FR"/>
                    </a:p>
                  </a:txBody>
                  <a:tcPr/>
                </a:tc>
                <a:extLst>
                  <a:ext uri="{0D108BD9-81ED-4DB2-BD59-A6C34878D82A}">
                    <a16:rowId xmlns:a16="http://schemas.microsoft.com/office/drawing/2014/main" val="1838210331"/>
                  </a:ext>
                </a:extLst>
              </a:tr>
              <a:tr h="142564">
                <a:tc gridSpan="3">
                  <a:txBody>
                    <a:bodyPr/>
                    <a:lstStyle/>
                    <a:p>
                      <a:pPr algn="l">
                        <a:lnSpc>
                          <a:spcPct val="107000"/>
                        </a:lnSpc>
                        <a:spcAft>
                          <a:spcPts val="0"/>
                        </a:spcAft>
                      </a:pPr>
                      <a:r>
                        <a:rPr lang="fr-FR" sz="1100">
                          <a:solidFill>
                            <a:sysClr val="windowText" lastClr="000000"/>
                          </a:solidFill>
                          <a:effectLst/>
                        </a:rPr>
                        <a:t>Pour les blocs nerveux périphériques</a:t>
                      </a:r>
                      <a:endParaRPr lang="fr-FR" sz="110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4502" marR="54502"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hMerge="1">
                  <a:txBody>
                    <a:bodyPr/>
                    <a:lstStyle/>
                    <a:p>
                      <a:endParaRPr lang="fr-FR"/>
                    </a:p>
                  </a:txBody>
                  <a:tcPr/>
                </a:tc>
                <a:tc hMerge="1">
                  <a:txBody>
                    <a:bodyPr/>
                    <a:lstStyle/>
                    <a:p>
                      <a:endParaRPr lang="fr-FR"/>
                    </a:p>
                  </a:txBody>
                  <a:tcPr/>
                </a:tc>
                <a:extLst>
                  <a:ext uri="{0D108BD9-81ED-4DB2-BD59-A6C34878D82A}">
                    <a16:rowId xmlns:a16="http://schemas.microsoft.com/office/drawing/2014/main" val="3333731504"/>
                  </a:ext>
                </a:extLst>
              </a:tr>
              <a:tr h="296883">
                <a:tc>
                  <a:txBody>
                    <a:bodyPr/>
                    <a:lstStyle/>
                    <a:p>
                      <a:pPr algn="l">
                        <a:lnSpc>
                          <a:spcPct val="107000"/>
                        </a:lnSpc>
                        <a:spcAft>
                          <a:spcPts val="0"/>
                        </a:spcAft>
                      </a:pPr>
                      <a:endParaRPr lang="fr-FR" sz="110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4502" marR="54502"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gridSpan="2">
                  <a:txBody>
                    <a:bodyPr/>
                    <a:lstStyle/>
                    <a:p>
                      <a:pPr algn="l">
                        <a:lnSpc>
                          <a:spcPct val="107000"/>
                        </a:lnSpc>
                        <a:spcAft>
                          <a:spcPts val="0"/>
                        </a:spcAft>
                      </a:pPr>
                      <a:r>
                        <a:rPr lang="fr-FR" sz="1100" dirty="0">
                          <a:solidFill>
                            <a:sysClr val="windowText" lastClr="000000"/>
                          </a:solidFill>
                          <a:effectLst/>
                        </a:rPr>
                        <a:t>-</a:t>
                      </a:r>
                    </a:p>
                  </a:txBody>
                  <a:tcPr marL="54502" marR="54502"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hMerge="1">
                  <a:txBody>
                    <a:bodyPr/>
                    <a:lstStyle/>
                    <a:p>
                      <a:endParaRPr lang="fr-FR"/>
                    </a:p>
                  </a:txBody>
                  <a:tcPr/>
                </a:tc>
                <a:extLst>
                  <a:ext uri="{0D108BD9-81ED-4DB2-BD59-A6C34878D82A}">
                    <a16:rowId xmlns:a16="http://schemas.microsoft.com/office/drawing/2014/main" val="1595574779"/>
                  </a:ext>
                </a:extLst>
              </a:tr>
              <a:tr h="142564">
                <a:tc>
                  <a:txBody>
                    <a:bodyPr/>
                    <a:lstStyle/>
                    <a:p>
                      <a:pPr algn="l">
                        <a:lnSpc>
                          <a:spcPct val="107000"/>
                        </a:lnSpc>
                        <a:spcAft>
                          <a:spcPts val="0"/>
                        </a:spcAft>
                      </a:pPr>
                      <a:endParaRPr lang="fr-FR" sz="110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4502" marR="54502"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gridSpan="2">
                  <a:txBody>
                    <a:bodyPr/>
                    <a:lstStyle/>
                    <a:p>
                      <a:pPr algn="l">
                        <a:lnSpc>
                          <a:spcPct val="107000"/>
                        </a:lnSpc>
                        <a:spcAft>
                          <a:spcPts val="0"/>
                        </a:spcAft>
                      </a:pPr>
                      <a:r>
                        <a:rPr lang="fr-FR" sz="1100">
                          <a:solidFill>
                            <a:sysClr val="windowText" lastClr="000000"/>
                          </a:solidFill>
                          <a:effectLst/>
                        </a:rPr>
                        <a:t> </a:t>
                      </a:r>
                      <a:endParaRPr lang="fr-FR" sz="110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4502" marR="54502"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hMerge="1">
                  <a:txBody>
                    <a:bodyPr/>
                    <a:lstStyle/>
                    <a:p>
                      <a:endParaRPr lang="fr-FR"/>
                    </a:p>
                  </a:txBody>
                  <a:tcPr/>
                </a:tc>
                <a:extLst>
                  <a:ext uri="{0D108BD9-81ED-4DB2-BD59-A6C34878D82A}">
                    <a16:rowId xmlns:a16="http://schemas.microsoft.com/office/drawing/2014/main" val="1932000985"/>
                  </a:ext>
                </a:extLst>
              </a:tr>
              <a:tr h="142564">
                <a:tc gridSpan="3">
                  <a:txBody>
                    <a:bodyPr/>
                    <a:lstStyle/>
                    <a:p>
                      <a:pPr algn="l">
                        <a:lnSpc>
                          <a:spcPct val="107000"/>
                        </a:lnSpc>
                        <a:spcAft>
                          <a:spcPts val="0"/>
                        </a:spcAft>
                      </a:pPr>
                      <a:r>
                        <a:rPr lang="fr-FR" sz="1100" dirty="0">
                          <a:solidFill>
                            <a:sysClr val="windowText" lastClr="000000"/>
                          </a:solidFill>
                          <a:effectLst/>
                        </a:rPr>
                        <a:t>Pour l’analgésie périmédullaire</a:t>
                      </a:r>
                      <a:endParaRPr lang="fr-FR" sz="1100" dirty="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4502" marR="54502"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hMerge="1">
                  <a:txBody>
                    <a:bodyPr/>
                    <a:lstStyle/>
                    <a:p>
                      <a:endParaRPr lang="fr-FR"/>
                    </a:p>
                  </a:txBody>
                  <a:tcPr/>
                </a:tc>
                <a:tc hMerge="1">
                  <a:txBody>
                    <a:bodyPr/>
                    <a:lstStyle/>
                    <a:p>
                      <a:endParaRPr lang="fr-FR"/>
                    </a:p>
                  </a:txBody>
                  <a:tcPr/>
                </a:tc>
                <a:extLst>
                  <a:ext uri="{0D108BD9-81ED-4DB2-BD59-A6C34878D82A}">
                    <a16:rowId xmlns:a16="http://schemas.microsoft.com/office/drawing/2014/main" val="3389767837"/>
                  </a:ext>
                </a:extLst>
              </a:tr>
              <a:tr h="227610">
                <a:tc>
                  <a:txBody>
                    <a:bodyPr/>
                    <a:lstStyle/>
                    <a:p>
                      <a:pPr algn="l">
                        <a:lnSpc>
                          <a:spcPct val="107000"/>
                        </a:lnSpc>
                        <a:spcAft>
                          <a:spcPts val="0"/>
                        </a:spcAft>
                      </a:pPr>
                      <a:endParaRPr lang="fr-FR" sz="110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4502" marR="54502"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gridSpan="2">
                  <a:txBody>
                    <a:bodyPr/>
                    <a:lstStyle/>
                    <a:p>
                      <a:pPr algn="l">
                        <a:lnSpc>
                          <a:spcPct val="107000"/>
                        </a:lnSpc>
                        <a:spcAft>
                          <a:spcPts val="0"/>
                        </a:spcAft>
                      </a:pPr>
                      <a:r>
                        <a:rPr lang="fr-FR" sz="1100" dirty="0">
                          <a:solidFill>
                            <a:sysClr val="windowText" lastClr="000000"/>
                          </a:solidFill>
                          <a:effectLst/>
                        </a:rPr>
                        <a:t>-</a:t>
                      </a:r>
                      <a:endParaRPr lang="fr-FR" sz="1100" i="1" dirty="0">
                        <a:solidFill>
                          <a:sysClr val="windowText" lastClr="000000"/>
                        </a:solidFill>
                        <a:effectLst/>
                      </a:endParaRPr>
                    </a:p>
                  </a:txBody>
                  <a:tcPr marL="54502" marR="54502"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hMerge="1">
                  <a:txBody>
                    <a:bodyPr/>
                    <a:lstStyle/>
                    <a:p>
                      <a:endParaRPr lang="fr-FR"/>
                    </a:p>
                  </a:txBody>
                  <a:tcPr/>
                </a:tc>
                <a:extLst>
                  <a:ext uri="{0D108BD9-81ED-4DB2-BD59-A6C34878D82A}">
                    <a16:rowId xmlns:a16="http://schemas.microsoft.com/office/drawing/2014/main" val="1440542034"/>
                  </a:ext>
                </a:extLst>
              </a:tr>
              <a:tr h="142564">
                <a:tc>
                  <a:txBody>
                    <a:bodyPr/>
                    <a:lstStyle/>
                    <a:p>
                      <a:pPr algn="l">
                        <a:lnSpc>
                          <a:spcPct val="107000"/>
                        </a:lnSpc>
                        <a:spcAft>
                          <a:spcPts val="0"/>
                        </a:spcAft>
                      </a:pPr>
                      <a:endParaRPr lang="fr-FR" sz="110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4502" marR="54502"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gridSpan="2">
                  <a:txBody>
                    <a:bodyPr/>
                    <a:lstStyle/>
                    <a:p>
                      <a:pPr algn="l">
                        <a:lnSpc>
                          <a:spcPct val="107000"/>
                        </a:lnSpc>
                        <a:spcAft>
                          <a:spcPts val="0"/>
                        </a:spcAft>
                      </a:pPr>
                      <a:endParaRPr lang="fr-FR" sz="1100" dirty="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4502" marR="54502"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hMerge="1">
                  <a:txBody>
                    <a:bodyPr/>
                    <a:lstStyle/>
                    <a:p>
                      <a:endParaRPr lang="fr-FR"/>
                    </a:p>
                  </a:txBody>
                  <a:tcPr/>
                </a:tc>
                <a:extLst>
                  <a:ext uri="{0D108BD9-81ED-4DB2-BD59-A6C34878D82A}">
                    <a16:rowId xmlns:a16="http://schemas.microsoft.com/office/drawing/2014/main" val="3411203135"/>
                  </a:ext>
                </a:extLst>
              </a:tr>
              <a:tr h="285126">
                <a:tc gridSpan="3">
                  <a:txBody>
                    <a:bodyPr/>
                    <a:lstStyle/>
                    <a:p>
                      <a:pPr algn="l">
                        <a:lnSpc>
                          <a:spcPct val="107000"/>
                        </a:lnSpc>
                        <a:spcAft>
                          <a:spcPts val="0"/>
                        </a:spcAft>
                      </a:pPr>
                      <a:r>
                        <a:rPr lang="fr-FR" sz="1100" dirty="0">
                          <a:solidFill>
                            <a:sysClr val="windowText" lastClr="000000"/>
                          </a:solidFill>
                          <a:effectLst/>
                        </a:rPr>
                        <a:t>Suivi et gestion des dispositifs à demeure (cathéter périnerveux ou péridural, pompe intrathécale)</a:t>
                      </a:r>
                      <a:endParaRPr lang="fr-FR" sz="1100" dirty="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4502" marR="54502"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hMerge="1">
                  <a:txBody>
                    <a:bodyPr/>
                    <a:lstStyle/>
                    <a:p>
                      <a:endParaRPr lang="fr-FR"/>
                    </a:p>
                  </a:txBody>
                  <a:tcPr/>
                </a:tc>
                <a:tc hMerge="1">
                  <a:txBody>
                    <a:bodyPr/>
                    <a:lstStyle/>
                    <a:p>
                      <a:endParaRPr lang="fr-FR"/>
                    </a:p>
                  </a:txBody>
                  <a:tcPr/>
                </a:tc>
                <a:extLst>
                  <a:ext uri="{0D108BD9-81ED-4DB2-BD59-A6C34878D82A}">
                    <a16:rowId xmlns:a16="http://schemas.microsoft.com/office/drawing/2014/main" val="1527326381"/>
                  </a:ext>
                </a:extLst>
              </a:tr>
              <a:tr h="142564">
                <a:tc gridSpan="2">
                  <a:txBody>
                    <a:bodyPr/>
                    <a:lstStyle/>
                    <a:p>
                      <a:pPr algn="l">
                        <a:lnSpc>
                          <a:spcPct val="107000"/>
                        </a:lnSpc>
                        <a:spcAft>
                          <a:spcPts val="0"/>
                        </a:spcAft>
                      </a:pPr>
                      <a:endParaRPr lang="fr-FR" sz="110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4502" marR="54502"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hMerge="1">
                  <a:txBody>
                    <a:bodyPr/>
                    <a:lstStyle/>
                    <a:p>
                      <a:pPr algn="l">
                        <a:lnSpc>
                          <a:spcPct val="107000"/>
                        </a:lnSpc>
                        <a:spcAft>
                          <a:spcPts val="0"/>
                        </a:spcAft>
                      </a:pPr>
                      <a:endParaRPr lang="fr-FR" sz="1100" dirty="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4502" marR="54502"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lvl="0" algn="l">
                        <a:lnSpc>
                          <a:spcPct val="107000"/>
                        </a:lnSpc>
                        <a:spcAft>
                          <a:spcPts val="0"/>
                        </a:spcAft>
                        <a:buNone/>
                      </a:pPr>
                      <a:r>
                        <a:rPr lang="fr-FR" sz="1100" i="1" dirty="0">
                          <a:solidFill>
                            <a:sysClr val="windowText" lastClr="000000"/>
                          </a:solidFill>
                          <a:effectLst/>
                        </a:rPr>
                        <a:t>Information</a:t>
                      </a:r>
                      <a:r>
                        <a:rPr lang="fr-FR" sz="1100" i="1" baseline="0" dirty="0">
                          <a:solidFill>
                            <a:sysClr val="windowText" lastClr="000000"/>
                          </a:solidFill>
                          <a:effectLst/>
                        </a:rPr>
                        <a:t> non disponible</a:t>
                      </a:r>
                      <a:endParaRPr lang="fr-FR" sz="1100" i="1" dirty="0">
                        <a:solidFill>
                          <a:sysClr val="windowText" lastClr="000000"/>
                        </a:solidFill>
                        <a:effectLst/>
                      </a:endParaRPr>
                    </a:p>
                  </a:txBody>
                  <a:tcPr marL="54502" marR="54502"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394645536"/>
                  </a:ext>
                </a:extLst>
              </a:tr>
              <a:tr h="306779">
                <a:tc gridSpan="2">
                  <a:txBody>
                    <a:bodyPr/>
                    <a:lstStyle/>
                    <a:p>
                      <a:pPr algn="l">
                        <a:lnSpc>
                          <a:spcPct val="107000"/>
                        </a:lnSpc>
                        <a:spcAft>
                          <a:spcPts val="0"/>
                        </a:spcAft>
                      </a:pPr>
                      <a:endParaRPr lang="fr-FR" sz="110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4502" marR="54502"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hMerge="1">
                  <a:txBody>
                    <a:bodyPr/>
                    <a:lstStyle/>
                    <a:p>
                      <a:pPr algn="l">
                        <a:lnSpc>
                          <a:spcPct val="107000"/>
                        </a:lnSpc>
                        <a:spcAft>
                          <a:spcPts val="0"/>
                        </a:spcAft>
                      </a:pPr>
                      <a:endParaRPr lang="fr-FR" sz="110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4502" marR="54502"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a:lnSpc>
                          <a:spcPct val="107000"/>
                        </a:lnSpc>
                        <a:spcAft>
                          <a:spcPts val="0"/>
                        </a:spcAft>
                      </a:pPr>
                      <a:r>
                        <a:rPr lang="fr-FR" sz="1100">
                          <a:solidFill>
                            <a:sysClr val="windowText" lastClr="000000"/>
                          </a:solidFill>
                          <a:effectLst/>
                        </a:rPr>
                        <a:t> </a:t>
                      </a:r>
                      <a:endParaRPr lang="fr-FR" sz="110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4502" marR="54502"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818790154"/>
                  </a:ext>
                </a:extLst>
              </a:tr>
              <a:tr h="285126">
                <a:tc gridSpan="2">
                  <a:txBody>
                    <a:bodyPr/>
                    <a:lstStyle/>
                    <a:p>
                      <a:pPr algn="l">
                        <a:lnSpc>
                          <a:spcPct val="107000"/>
                        </a:lnSpc>
                        <a:spcAft>
                          <a:spcPts val="0"/>
                        </a:spcAft>
                      </a:pPr>
                      <a:r>
                        <a:rPr lang="fr-FR" sz="1100" dirty="0">
                          <a:solidFill>
                            <a:sysClr val="windowText" lastClr="000000"/>
                          </a:solidFill>
                          <a:effectLst/>
                        </a:rPr>
                        <a:t>Radiologie interventionnelle :</a:t>
                      </a:r>
                      <a:endParaRPr lang="fr-FR" sz="1100" dirty="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4502" marR="54502"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hMerge="1">
                  <a:txBody>
                    <a:bodyPr/>
                    <a:lstStyle/>
                    <a:p>
                      <a:pPr lvl="0" algn="l">
                        <a:lnSpc>
                          <a:spcPct val="107000"/>
                        </a:lnSpc>
                        <a:spcAft>
                          <a:spcPts val="0"/>
                        </a:spcAft>
                        <a:buNone/>
                      </a:pPr>
                      <a:endParaRPr lang="fr-FR"/>
                    </a:p>
                  </a:txBody>
                  <a:tcPr marL="54502" marR="54502"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l" defTabSz="914377" rtl="0" eaLnBrk="1" fontAlgn="auto" latinLnBrk="0" hangingPunct="1">
                        <a:lnSpc>
                          <a:spcPct val="107000"/>
                        </a:lnSpc>
                        <a:spcBef>
                          <a:spcPts val="0"/>
                        </a:spcBef>
                        <a:spcAft>
                          <a:spcPts val="0"/>
                        </a:spcAft>
                        <a:buClrTx/>
                        <a:buSzTx/>
                        <a:buFontTx/>
                        <a:buNone/>
                        <a:tabLst/>
                        <a:defRPr/>
                      </a:pPr>
                      <a:r>
                        <a:rPr lang="fr-FR" sz="1100" i="1" dirty="0">
                          <a:solidFill>
                            <a:sysClr val="windowText" lastClr="000000"/>
                          </a:solidFill>
                          <a:effectLst/>
                        </a:rPr>
                        <a:t>Information</a:t>
                      </a:r>
                      <a:r>
                        <a:rPr lang="fr-FR" sz="1100" i="1" baseline="0" dirty="0">
                          <a:solidFill>
                            <a:sysClr val="windowText" lastClr="000000"/>
                          </a:solidFill>
                          <a:effectLst/>
                        </a:rPr>
                        <a:t> non disponible</a:t>
                      </a:r>
                      <a:endParaRPr lang="fr-FR" sz="1100" i="1" dirty="0">
                        <a:solidFill>
                          <a:sysClr val="windowText" lastClr="000000"/>
                        </a:solidFill>
                        <a:effectLst/>
                      </a:endParaRPr>
                    </a:p>
                    <a:p>
                      <a:pPr lvl="0" algn="l">
                        <a:lnSpc>
                          <a:spcPct val="107000"/>
                        </a:lnSpc>
                        <a:spcAft>
                          <a:spcPts val="0"/>
                        </a:spcAft>
                        <a:buNone/>
                      </a:pPr>
                      <a:endParaRPr lang="fr-FR" dirty="0"/>
                    </a:p>
                  </a:txBody>
                  <a:tcPr marL="54502" marR="54502"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129554732"/>
                  </a:ext>
                </a:extLst>
              </a:tr>
              <a:tr h="142564">
                <a:tc gridSpan="2">
                  <a:txBody>
                    <a:bodyPr/>
                    <a:lstStyle/>
                    <a:p>
                      <a:pPr algn="l">
                        <a:lnSpc>
                          <a:spcPct val="107000"/>
                        </a:lnSpc>
                        <a:spcAft>
                          <a:spcPts val="0"/>
                        </a:spcAft>
                      </a:pPr>
                      <a:endParaRPr lang="fr-FR" sz="1100" dirty="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4502" marR="54502"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hMerge="1">
                  <a:txBody>
                    <a:bodyPr/>
                    <a:lstStyle/>
                    <a:p>
                      <a:pPr algn="l">
                        <a:lnSpc>
                          <a:spcPct val="107000"/>
                        </a:lnSpc>
                        <a:spcAft>
                          <a:spcPts val="0"/>
                        </a:spcAft>
                      </a:pPr>
                      <a:endParaRPr lang="fr-FR" sz="110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4502" marR="54502"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endParaRPr lang="fr-FR"/>
                    </a:p>
                  </a:txBody>
                  <a:tcPr marL="54502" marR="54502"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026139089"/>
                  </a:ext>
                </a:extLst>
              </a:tr>
              <a:tr h="142564">
                <a:tc gridSpan="2">
                  <a:txBody>
                    <a:bodyPr/>
                    <a:lstStyle/>
                    <a:p>
                      <a:pPr algn="l">
                        <a:lnSpc>
                          <a:spcPct val="107000"/>
                        </a:lnSpc>
                        <a:spcAft>
                          <a:spcPts val="0"/>
                        </a:spcAft>
                      </a:pPr>
                      <a:r>
                        <a:rPr lang="fr-FR" sz="1100">
                          <a:solidFill>
                            <a:sysClr val="windowText" lastClr="000000"/>
                          </a:solidFill>
                          <a:effectLst/>
                        </a:rPr>
                        <a:t>Chirurgie :</a:t>
                      </a:r>
                      <a:endParaRPr lang="fr-FR" sz="110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4502" marR="54502"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hMerge="1">
                  <a:txBody>
                    <a:bodyPr/>
                    <a:lstStyle/>
                    <a:p>
                      <a:pPr lvl="0" algn="l">
                        <a:lnSpc>
                          <a:spcPct val="107000"/>
                        </a:lnSpc>
                        <a:spcAft>
                          <a:spcPts val="0"/>
                        </a:spcAft>
                        <a:buNone/>
                      </a:pPr>
                      <a:endParaRPr lang="fr-FR" sz="1100">
                        <a:solidFill>
                          <a:sysClr val="windowText" lastClr="000000"/>
                        </a:solidFill>
                        <a:effectLst/>
                      </a:endParaRPr>
                    </a:p>
                  </a:txBody>
                  <a:tcPr marL="54502" marR="54502"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lvl="0" algn="l">
                        <a:lnSpc>
                          <a:spcPct val="107000"/>
                        </a:lnSpc>
                        <a:spcAft>
                          <a:spcPts val="0"/>
                        </a:spcAft>
                        <a:buNone/>
                      </a:pPr>
                      <a:r>
                        <a:rPr lang="fr-FR" sz="1100" i="1" dirty="0">
                          <a:solidFill>
                            <a:sysClr val="windowText" lastClr="000000"/>
                          </a:solidFill>
                          <a:effectLst/>
                        </a:rPr>
                        <a:t>Information</a:t>
                      </a:r>
                      <a:r>
                        <a:rPr lang="fr-FR" sz="1100" i="1" baseline="0" dirty="0">
                          <a:solidFill>
                            <a:sysClr val="windowText" lastClr="000000"/>
                          </a:solidFill>
                          <a:effectLst/>
                        </a:rPr>
                        <a:t> non disponible</a:t>
                      </a:r>
                      <a:endParaRPr lang="fr-FR" sz="1100" i="1" dirty="0">
                        <a:solidFill>
                          <a:sysClr val="windowText" lastClr="000000"/>
                        </a:solidFill>
                        <a:effectLst/>
                      </a:endParaRPr>
                    </a:p>
                  </a:txBody>
                  <a:tcPr marL="54502" marR="54502"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1209133"/>
                  </a:ext>
                </a:extLst>
              </a:tr>
              <a:tr h="285126">
                <a:tc gridSpan="2">
                  <a:txBody>
                    <a:bodyPr/>
                    <a:lstStyle/>
                    <a:p>
                      <a:pPr algn="l">
                        <a:lnSpc>
                          <a:spcPct val="107000"/>
                        </a:lnSpc>
                        <a:spcAft>
                          <a:spcPts val="0"/>
                        </a:spcAft>
                      </a:pPr>
                      <a:r>
                        <a:rPr lang="fr-FR" sz="1100" dirty="0">
                          <a:solidFill>
                            <a:sysClr val="windowText" lastClr="000000"/>
                          </a:solidFill>
                          <a:effectLst/>
                        </a:rPr>
                        <a:t> </a:t>
                      </a:r>
                      <a:endParaRPr lang="fr-FR" sz="1100" dirty="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4502" marR="54502"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hMerge="1">
                  <a:txBody>
                    <a:bodyPr/>
                    <a:lstStyle/>
                    <a:p>
                      <a:pPr algn="l">
                        <a:lnSpc>
                          <a:spcPct val="107000"/>
                        </a:lnSpc>
                        <a:spcAft>
                          <a:spcPts val="0"/>
                        </a:spcAft>
                      </a:pPr>
                      <a:endParaRPr lang="fr-FR" sz="1100">
                        <a:solidFill>
                          <a:sysClr val="windowText" lastClr="000000"/>
                        </a:solidFill>
                        <a:effectLst/>
                      </a:endParaRPr>
                    </a:p>
                  </a:txBody>
                  <a:tcPr marL="54502" marR="54502"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endParaRPr lang="fr-FR" dirty="0"/>
                    </a:p>
                  </a:txBody>
                  <a:tcPr marL="54502" marR="54502"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871778334"/>
                  </a:ext>
                </a:extLst>
              </a:tr>
            </a:tbl>
          </a:graphicData>
        </a:graphic>
      </p:graphicFrame>
    </p:spTree>
    <p:extLst>
      <p:ext uri="{BB962C8B-B14F-4D97-AF65-F5344CB8AC3E}">
        <p14:creationId xmlns:p14="http://schemas.microsoft.com/office/powerpoint/2010/main" val="79581570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Rectangle avec coins arrondis en diagonale 2">
            <a:extLst>
              <a:ext uri="{FF2B5EF4-FFF2-40B4-BE49-F238E27FC236}">
                <a16:creationId xmlns:a16="http://schemas.microsoft.com/office/drawing/2014/main" id="{8CC007A5-0593-6B0C-8AE8-F33D0D4543C8}"/>
              </a:ext>
            </a:extLst>
          </p:cNvPr>
          <p:cNvSpPr/>
          <p:nvPr/>
        </p:nvSpPr>
        <p:spPr>
          <a:xfrm flipH="1">
            <a:off x="4240768" y="2529337"/>
            <a:ext cx="3710464" cy="1799326"/>
          </a:xfrm>
          <a:prstGeom prst="round2DiagRect">
            <a:avLst/>
          </a:prstGeom>
          <a:solidFill>
            <a:srgbClr val="696067"/>
          </a:soli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sz="4400" dirty="0">
                <a:solidFill>
                  <a:schemeClr val="bg1"/>
                </a:solidFill>
                <a:cs typeface="Calibri"/>
              </a:rPr>
              <a:t>10</a:t>
            </a:r>
          </a:p>
        </p:txBody>
      </p:sp>
    </p:spTree>
    <p:extLst>
      <p:ext uri="{BB962C8B-B14F-4D97-AF65-F5344CB8AC3E}">
        <p14:creationId xmlns:p14="http://schemas.microsoft.com/office/powerpoint/2010/main" val="111840402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14" name="Image 13" descr="Une image contenant capture d’écran, rouge, Rectangle, conception&#10;&#10;Description générée automatiquement">
            <a:extLst>
              <a:ext uri="{FF2B5EF4-FFF2-40B4-BE49-F238E27FC236}">
                <a16:creationId xmlns:a16="http://schemas.microsoft.com/office/drawing/2014/main" id="{F3ACE56C-BA61-7156-4A11-47BB9218B72A}"/>
              </a:ext>
            </a:extLst>
          </p:cNvPr>
          <p:cNvPicPr>
            <a:picLocks noChangeAspect="1"/>
          </p:cNvPicPr>
          <p:nvPr/>
        </p:nvPicPr>
        <p:blipFill>
          <a:blip r:embed="rId3">
            <a:extLst>
              <a:ext uri="{BEBA8EAE-BF5A-486C-A8C5-ECC9F3942E4B}">
                <a14:imgProps xmlns:a14="http://schemas.microsoft.com/office/drawing/2010/main">
                  <a14:imgLayer r:embed="rId4">
                    <a14:imgEffect>
                      <a14:saturation sat="0"/>
                    </a14:imgEffect>
                  </a14:imgLayer>
                </a14:imgProps>
              </a:ext>
              <a:ext uri="{28A0092B-C50C-407E-A947-70E740481C1C}">
                <a14:useLocalDpi xmlns:a14="http://schemas.microsoft.com/office/drawing/2010/main" val="0"/>
              </a:ext>
            </a:extLst>
          </a:blip>
          <a:stretch>
            <a:fillRect/>
          </a:stretch>
        </p:blipFill>
        <p:spPr>
          <a:xfrm>
            <a:off x="6836407" y="4498937"/>
            <a:ext cx="4328535" cy="523160"/>
          </a:xfrm>
          <a:prstGeom prst="rect">
            <a:avLst/>
          </a:prstGeom>
        </p:spPr>
      </p:pic>
      <p:pic>
        <p:nvPicPr>
          <p:cNvPr id="26" name="Image 2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279833" y="4744854"/>
            <a:ext cx="5149542" cy="1357162"/>
          </a:xfrm>
          <a:prstGeom prst="rect">
            <a:avLst/>
          </a:prstGeom>
        </p:spPr>
      </p:pic>
      <p:pic>
        <p:nvPicPr>
          <p:cNvPr id="30" name="Image 29"/>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279833" y="1033464"/>
            <a:ext cx="5149542" cy="3198200"/>
          </a:xfrm>
          <a:prstGeom prst="rect">
            <a:avLst/>
          </a:prstGeom>
        </p:spPr>
      </p:pic>
      <p:sp>
        <p:nvSpPr>
          <p:cNvPr id="31" name="ZoneTexte 30"/>
          <p:cNvSpPr txBox="1"/>
          <p:nvPr/>
        </p:nvSpPr>
        <p:spPr>
          <a:xfrm>
            <a:off x="1279833" y="301666"/>
            <a:ext cx="1545038" cy="369332"/>
          </a:xfrm>
          <a:prstGeom prst="rect">
            <a:avLst/>
          </a:prstGeom>
        </p:spPr>
        <p:txBody>
          <a:bodyPr wrap="none" rtlCol="0">
            <a:spAutoFit/>
          </a:bodyPr>
          <a:lstStyle/>
          <a:p>
            <a:r>
              <a:rPr lang="fr-FR" b="1" dirty="0"/>
              <a:t>CH DE TROYES</a:t>
            </a:r>
            <a:endParaRPr lang="fr-FR" dirty="0"/>
          </a:p>
        </p:txBody>
      </p:sp>
      <p:pic>
        <p:nvPicPr>
          <p:cNvPr id="7" name="Image 6"/>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rot="5400000">
            <a:off x="2528044" y="331301"/>
            <a:ext cx="400110" cy="400110"/>
          </a:xfrm>
          <a:prstGeom prst="rect">
            <a:avLst/>
          </a:prstGeom>
        </p:spPr>
      </p:pic>
      <p:pic>
        <p:nvPicPr>
          <p:cNvPr id="8" name="Image 7"/>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279833" y="252816"/>
            <a:ext cx="404990" cy="409869"/>
          </a:xfrm>
          <a:prstGeom prst="rect">
            <a:avLst/>
          </a:prstGeom>
        </p:spPr>
      </p:pic>
      <p:sp>
        <p:nvSpPr>
          <p:cNvPr id="11" name="Bouton d'action : Retour 10">
            <a:hlinkClick r:id="rId9" action="ppaction://hlinksldjump" highlightClick="1"/>
          </p:cNvPr>
          <p:cNvSpPr/>
          <p:nvPr/>
        </p:nvSpPr>
        <p:spPr>
          <a:xfrm>
            <a:off x="11604625" y="138516"/>
            <a:ext cx="476250" cy="478595"/>
          </a:xfrm>
          <a:prstGeom prst="actionButtonReturn">
            <a:avLst/>
          </a:prstGeom>
          <a:solidFill>
            <a:srgbClr val="EADB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22" name="Image 21"/>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6836409" y="1033462"/>
            <a:ext cx="4328535" cy="2191001"/>
          </a:xfrm>
          <a:prstGeom prst="rect">
            <a:avLst/>
          </a:prstGeom>
        </p:spPr>
      </p:pic>
      <p:pic>
        <p:nvPicPr>
          <p:cNvPr id="23" name="Image 22"/>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6836406" y="3359218"/>
            <a:ext cx="4328535" cy="527808"/>
          </a:xfrm>
          <a:prstGeom prst="rect">
            <a:avLst/>
          </a:prstGeom>
        </p:spPr>
      </p:pic>
      <p:pic>
        <p:nvPicPr>
          <p:cNvPr id="24" name="Image 23"/>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6836692" y="4021781"/>
            <a:ext cx="4328535" cy="342401"/>
          </a:xfrm>
          <a:prstGeom prst="rect">
            <a:avLst/>
          </a:prstGeom>
        </p:spPr>
      </p:pic>
      <p:sp>
        <p:nvSpPr>
          <p:cNvPr id="18" name="ZoneTexte 17"/>
          <p:cNvSpPr txBox="1"/>
          <p:nvPr/>
        </p:nvSpPr>
        <p:spPr>
          <a:xfrm>
            <a:off x="83466" y="6547241"/>
            <a:ext cx="4273927" cy="253916"/>
          </a:xfrm>
          <a:prstGeom prst="rect">
            <a:avLst/>
          </a:prstGeom>
        </p:spPr>
        <p:txBody>
          <a:bodyPr wrap="none" rtlCol="0">
            <a:spAutoFit/>
          </a:bodyPr>
          <a:lstStyle/>
          <a:p>
            <a:pPr marL="0" indent="0" algn="ctr">
              <a:buNone/>
            </a:pPr>
            <a:r>
              <a:rPr lang="fr-FR" sz="1050" i="1" dirty="0"/>
              <a:t>Enquête DSRC NEON, 2022 – Autorisation Radiothérapie Externe Nov. 2024</a:t>
            </a:r>
          </a:p>
        </p:txBody>
      </p:sp>
      <p:graphicFrame>
        <p:nvGraphicFramePr>
          <p:cNvPr id="41" name="Tableau 40"/>
          <p:cNvGraphicFramePr>
            <a:graphicFrameLocks noGrp="1"/>
          </p:cNvGraphicFramePr>
          <p:nvPr>
            <p:extLst>
              <p:ext uri="{D42A27DB-BD31-4B8C-83A1-F6EECF244321}">
                <p14:modId xmlns:p14="http://schemas.microsoft.com/office/powerpoint/2010/main" val="4180510132"/>
              </p:ext>
            </p:extLst>
          </p:nvPr>
        </p:nvGraphicFramePr>
        <p:xfrm>
          <a:off x="1396293" y="810515"/>
          <a:ext cx="5033082" cy="5626139"/>
        </p:xfrm>
        <a:graphic>
          <a:graphicData uri="http://schemas.openxmlformats.org/drawingml/2006/table">
            <a:tbl>
              <a:tblPr firstRow="1" firstCol="1" bandRow="1">
                <a:tableStyleId>{5C22544A-7EE6-4342-B048-85BDC9FD1C3A}</a:tableStyleId>
              </a:tblPr>
              <a:tblGrid>
                <a:gridCol w="2141495">
                  <a:extLst>
                    <a:ext uri="{9D8B030D-6E8A-4147-A177-3AD203B41FA5}">
                      <a16:colId xmlns:a16="http://schemas.microsoft.com/office/drawing/2014/main" val="3533728869"/>
                    </a:ext>
                  </a:extLst>
                </a:gridCol>
                <a:gridCol w="2891587">
                  <a:extLst>
                    <a:ext uri="{9D8B030D-6E8A-4147-A177-3AD203B41FA5}">
                      <a16:colId xmlns:a16="http://schemas.microsoft.com/office/drawing/2014/main" val="1759875917"/>
                    </a:ext>
                  </a:extLst>
                </a:gridCol>
              </a:tblGrid>
              <a:tr h="225476">
                <a:tc gridSpan="2">
                  <a:txBody>
                    <a:bodyPr/>
                    <a:lstStyle/>
                    <a:p>
                      <a:pPr algn="l">
                        <a:lnSpc>
                          <a:spcPct val="107000"/>
                        </a:lnSpc>
                        <a:spcAft>
                          <a:spcPts val="0"/>
                        </a:spcAft>
                      </a:pPr>
                      <a:r>
                        <a:rPr lang="fr-FR" sz="1400">
                          <a:solidFill>
                            <a:sysClr val="windowText" lastClr="000000"/>
                          </a:solidFill>
                          <a:effectLst/>
                        </a:rPr>
                        <a:t>Informations générales</a:t>
                      </a:r>
                      <a:endParaRPr lang="fr-FR" sz="140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0402" marR="50402" marT="0" marB="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hMerge="1">
                  <a:txBody>
                    <a:bodyPr/>
                    <a:lstStyle/>
                    <a:p>
                      <a:endParaRPr lang="fr-FR"/>
                    </a:p>
                  </a:txBody>
                  <a:tcPr/>
                </a:tc>
                <a:extLst>
                  <a:ext uri="{0D108BD9-81ED-4DB2-BD59-A6C34878D82A}">
                    <a16:rowId xmlns:a16="http://schemas.microsoft.com/office/drawing/2014/main" val="1344789728"/>
                  </a:ext>
                </a:extLst>
              </a:tr>
              <a:tr h="177178">
                <a:tc>
                  <a:txBody>
                    <a:bodyPr/>
                    <a:lstStyle/>
                    <a:p>
                      <a:pPr algn="l">
                        <a:lnSpc>
                          <a:spcPct val="107000"/>
                        </a:lnSpc>
                        <a:spcAft>
                          <a:spcPts val="0"/>
                        </a:spcAft>
                      </a:pPr>
                      <a:r>
                        <a:rPr lang="fr-FR" sz="1100">
                          <a:solidFill>
                            <a:sysClr val="windowText" lastClr="000000"/>
                          </a:solidFill>
                          <a:effectLst/>
                        </a:rPr>
                        <a:t> Médecin responsable :</a:t>
                      </a:r>
                      <a:endParaRPr lang="fr-FR" sz="110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0402" marR="50402" marT="0" marB="0">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algn="l">
                        <a:lnSpc>
                          <a:spcPct val="107000"/>
                        </a:lnSpc>
                        <a:spcAft>
                          <a:spcPts val="0"/>
                        </a:spcAft>
                      </a:pPr>
                      <a:r>
                        <a:rPr lang="fr-FR" sz="1100">
                          <a:solidFill>
                            <a:sysClr val="windowText" lastClr="000000"/>
                          </a:solidFill>
                          <a:effectLst/>
                        </a:rPr>
                        <a:t>Dr Christian GALLOPIN </a:t>
                      </a:r>
                      <a:endParaRPr lang="fr-FR" sz="110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0402" marR="50402" marT="0" marB="0">
                    <a:lnL w="12700" cmpd="sng">
                      <a:noFill/>
                    </a:lnL>
                    <a:lnR w="12700" cmpd="sng">
                      <a:noFill/>
                    </a:lnR>
                    <a:lnT w="381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086289953"/>
                  </a:ext>
                </a:extLst>
              </a:tr>
              <a:tr h="177178">
                <a:tc>
                  <a:txBody>
                    <a:bodyPr/>
                    <a:lstStyle/>
                    <a:p>
                      <a:pPr algn="l">
                        <a:lnSpc>
                          <a:spcPct val="107000"/>
                        </a:lnSpc>
                        <a:spcAft>
                          <a:spcPts val="0"/>
                        </a:spcAft>
                      </a:pPr>
                      <a:r>
                        <a:rPr lang="fr-FR" sz="1100">
                          <a:solidFill>
                            <a:sysClr val="windowText" lastClr="000000"/>
                          </a:solidFill>
                          <a:effectLst/>
                        </a:rPr>
                        <a:t> </a:t>
                      </a:r>
                      <a:endParaRPr lang="fr-FR" sz="110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0402" marR="50402"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a:lnSpc>
                          <a:spcPct val="107000"/>
                        </a:lnSpc>
                        <a:spcAft>
                          <a:spcPts val="0"/>
                        </a:spcAft>
                      </a:pPr>
                      <a:r>
                        <a:rPr lang="fr-FR" sz="1100">
                          <a:solidFill>
                            <a:sysClr val="windowText" lastClr="000000"/>
                          </a:solidFill>
                          <a:effectLst/>
                        </a:rPr>
                        <a:t> </a:t>
                      </a:r>
                      <a:endParaRPr lang="fr-FR" sz="110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0402" marR="50402"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632885761"/>
                  </a:ext>
                </a:extLst>
              </a:tr>
              <a:tr h="177178">
                <a:tc>
                  <a:txBody>
                    <a:bodyPr/>
                    <a:lstStyle/>
                    <a:p>
                      <a:pPr algn="l">
                        <a:lnSpc>
                          <a:spcPct val="107000"/>
                        </a:lnSpc>
                        <a:spcAft>
                          <a:spcPts val="0"/>
                        </a:spcAft>
                      </a:pPr>
                      <a:r>
                        <a:rPr lang="fr-FR" sz="1100">
                          <a:solidFill>
                            <a:sysClr val="windowText" lastClr="000000"/>
                          </a:solidFill>
                          <a:effectLst/>
                        </a:rPr>
                        <a:t>Labellisation SDC :</a:t>
                      </a:r>
                      <a:endParaRPr lang="fr-FR" sz="110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0402" marR="50402"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a:lnSpc>
                          <a:spcPct val="107000"/>
                        </a:lnSpc>
                        <a:spcAft>
                          <a:spcPts val="0"/>
                        </a:spcAft>
                      </a:pPr>
                      <a:r>
                        <a:rPr lang="fr-FR" sz="1100">
                          <a:solidFill>
                            <a:sysClr val="windowText" lastClr="000000"/>
                          </a:solidFill>
                          <a:effectLst/>
                        </a:rPr>
                        <a:t>Centre</a:t>
                      </a:r>
                      <a:endParaRPr lang="fr-FR" sz="110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0402" marR="50402"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346944288"/>
                  </a:ext>
                </a:extLst>
              </a:tr>
              <a:tr h="185382">
                <a:tc>
                  <a:txBody>
                    <a:bodyPr/>
                    <a:lstStyle/>
                    <a:p>
                      <a:pPr algn="l">
                        <a:lnSpc>
                          <a:spcPct val="107000"/>
                        </a:lnSpc>
                        <a:spcAft>
                          <a:spcPts val="0"/>
                        </a:spcAft>
                      </a:pPr>
                      <a:r>
                        <a:rPr lang="fr-FR" sz="1100">
                          <a:solidFill>
                            <a:sysClr val="windowText" lastClr="000000"/>
                          </a:solidFill>
                          <a:effectLst/>
                        </a:rPr>
                        <a:t>Type pédiatrique :</a:t>
                      </a:r>
                      <a:endParaRPr lang="fr-FR" sz="110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0402" marR="50402"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a:lnSpc>
                          <a:spcPct val="107000"/>
                        </a:lnSpc>
                        <a:spcAft>
                          <a:spcPts val="0"/>
                        </a:spcAft>
                      </a:pPr>
                      <a:r>
                        <a:rPr lang="fr-FR" sz="1100" dirty="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rPr>
                        <a:t>-</a:t>
                      </a:r>
                    </a:p>
                  </a:txBody>
                  <a:tcPr marL="50402" marR="50402"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903912586"/>
                  </a:ext>
                </a:extLst>
              </a:tr>
              <a:tr h="185382">
                <a:tc>
                  <a:txBody>
                    <a:bodyPr/>
                    <a:lstStyle/>
                    <a:p>
                      <a:pPr algn="l">
                        <a:lnSpc>
                          <a:spcPct val="107000"/>
                        </a:lnSpc>
                        <a:spcAft>
                          <a:spcPts val="0"/>
                        </a:spcAft>
                      </a:pPr>
                      <a:r>
                        <a:rPr lang="fr-FR" sz="1100">
                          <a:solidFill>
                            <a:sysClr val="windowText" lastClr="000000"/>
                          </a:solidFill>
                          <a:effectLst/>
                        </a:rPr>
                        <a:t>Type oncologique :</a:t>
                      </a:r>
                      <a:endParaRPr lang="fr-FR" sz="110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0402" marR="50402"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a:lnSpc>
                          <a:spcPct val="107000"/>
                        </a:lnSpc>
                        <a:spcAft>
                          <a:spcPts val="0"/>
                        </a:spcAft>
                      </a:pPr>
                      <a:r>
                        <a:rPr lang="fr-FR" sz="1100" dirty="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rPr>
                        <a:t>-</a:t>
                      </a:r>
                    </a:p>
                  </a:txBody>
                  <a:tcPr marL="50402" marR="50402"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261916882"/>
                  </a:ext>
                </a:extLst>
              </a:tr>
              <a:tr h="177178">
                <a:tc>
                  <a:txBody>
                    <a:bodyPr/>
                    <a:lstStyle/>
                    <a:p>
                      <a:pPr algn="l">
                        <a:lnSpc>
                          <a:spcPct val="107000"/>
                        </a:lnSpc>
                        <a:spcAft>
                          <a:spcPts val="0"/>
                        </a:spcAft>
                      </a:pPr>
                      <a:r>
                        <a:rPr lang="fr-FR" sz="1100">
                          <a:solidFill>
                            <a:sysClr val="windowText" lastClr="000000"/>
                          </a:solidFill>
                          <a:effectLst/>
                        </a:rPr>
                        <a:t> </a:t>
                      </a:r>
                      <a:endParaRPr lang="fr-FR" sz="110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0402" marR="50402"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a:lnSpc>
                          <a:spcPct val="107000"/>
                        </a:lnSpc>
                        <a:spcAft>
                          <a:spcPts val="0"/>
                        </a:spcAft>
                      </a:pPr>
                      <a:r>
                        <a:rPr lang="fr-FR" sz="1100">
                          <a:solidFill>
                            <a:sysClr val="windowText" lastClr="000000"/>
                          </a:solidFill>
                          <a:effectLst/>
                        </a:rPr>
                        <a:t> </a:t>
                      </a:r>
                      <a:endParaRPr lang="fr-FR" sz="110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0402" marR="50402"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598968512"/>
                  </a:ext>
                </a:extLst>
              </a:tr>
              <a:tr h="918703">
                <a:tc>
                  <a:txBody>
                    <a:bodyPr/>
                    <a:lstStyle/>
                    <a:p>
                      <a:pPr algn="l">
                        <a:lnSpc>
                          <a:spcPct val="107000"/>
                        </a:lnSpc>
                        <a:spcAft>
                          <a:spcPts val="0"/>
                        </a:spcAft>
                      </a:pPr>
                      <a:r>
                        <a:rPr lang="fr-FR" sz="1100">
                          <a:solidFill>
                            <a:sysClr val="windowText" lastClr="000000"/>
                          </a:solidFill>
                          <a:effectLst/>
                        </a:rPr>
                        <a:t>Adressage :</a:t>
                      </a:r>
                      <a:endParaRPr lang="fr-FR" sz="110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0402" marR="50402"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a:lnSpc>
                          <a:spcPct val="107000"/>
                        </a:lnSpc>
                        <a:spcAft>
                          <a:spcPts val="0"/>
                        </a:spcAft>
                      </a:pPr>
                      <a:r>
                        <a:rPr lang="fr-FR" sz="1100" dirty="0">
                          <a:solidFill>
                            <a:sysClr val="windowText" lastClr="000000"/>
                          </a:solidFill>
                          <a:effectLst/>
                        </a:rPr>
                        <a:t>Filière interne à la structure;</a:t>
                      </a:r>
                    </a:p>
                    <a:p>
                      <a:pPr algn="l">
                        <a:lnSpc>
                          <a:spcPct val="107000"/>
                        </a:lnSpc>
                        <a:spcAft>
                          <a:spcPts val="0"/>
                        </a:spcAft>
                      </a:pPr>
                      <a:r>
                        <a:rPr lang="fr-FR" sz="1100" dirty="0">
                          <a:solidFill>
                            <a:sysClr val="windowText" lastClr="000000"/>
                          </a:solidFill>
                          <a:effectLst/>
                        </a:rPr>
                        <a:t>Filière inter-établissements;</a:t>
                      </a:r>
                    </a:p>
                    <a:p>
                      <a:pPr algn="l">
                        <a:lnSpc>
                          <a:spcPct val="107000"/>
                        </a:lnSpc>
                        <a:spcAft>
                          <a:spcPts val="0"/>
                        </a:spcAft>
                      </a:pPr>
                      <a:r>
                        <a:rPr lang="fr-FR" sz="1100" dirty="0">
                          <a:solidFill>
                            <a:sysClr val="windowText" lastClr="000000"/>
                          </a:solidFill>
                          <a:effectLst/>
                        </a:rPr>
                        <a:t>Adressage direct Ville-Hôpital;</a:t>
                      </a:r>
                    </a:p>
                    <a:p>
                      <a:pPr algn="l">
                        <a:lnSpc>
                          <a:spcPct val="107000"/>
                        </a:lnSpc>
                        <a:spcAft>
                          <a:spcPts val="0"/>
                        </a:spcAft>
                      </a:pPr>
                      <a:r>
                        <a:rPr lang="fr-FR" sz="1100" dirty="0">
                          <a:solidFill>
                            <a:sysClr val="windowText" lastClr="000000"/>
                          </a:solidFill>
                          <a:effectLst/>
                        </a:rPr>
                        <a:t>Adressage au sein d’un GHT</a:t>
                      </a:r>
                    </a:p>
                    <a:p>
                      <a:pPr algn="l">
                        <a:lnSpc>
                          <a:spcPct val="107000"/>
                        </a:lnSpc>
                        <a:spcAft>
                          <a:spcPts val="0"/>
                        </a:spcAft>
                      </a:pPr>
                      <a:r>
                        <a:rPr lang="fr-FR" sz="1100" b="1" dirty="0">
                          <a:solidFill>
                            <a:sysClr val="windowText" lastClr="000000"/>
                          </a:solidFill>
                          <a:effectLst/>
                        </a:rPr>
                        <a:t>Note : stades avancés </a:t>
                      </a:r>
                      <a:r>
                        <a:rPr lang="fr-FR" sz="1100" b="1" dirty="0" err="1">
                          <a:solidFill>
                            <a:sysClr val="windowText" lastClr="000000"/>
                          </a:solidFill>
                          <a:effectLst/>
                        </a:rPr>
                        <a:t>PeC</a:t>
                      </a:r>
                      <a:r>
                        <a:rPr lang="fr-FR" sz="1100" b="1" dirty="0">
                          <a:solidFill>
                            <a:sysClr val="windowText" lastClr="000000"/>
                          </a:solidFill>
                          <a:effectLst/>
                        </a:rPr>
                        <a:t> par les SP à domicile</a:t>
                      </a:r>
                      <a:endParaRPr lang="fr-FR" sz="1100" b="1" dirty="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0402" marR="50402"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886932812"/>
                  </a:ext>
                </a:extLst>
              </a:tr>
              <a:tr h="177178">
                <a:tc>
                  <a:txBody>
                    <a:bodyPr/>
                    <a:lstStyle/>
                    <a:p>
                      <a:pPr algn="l">
                        <a:lnSpc>
                          <a:spcPct val="107000"/>
                        </a:lnSpc>
                        <a:spcAft>
                          <a:spcPts val="0"/>
                        </a:spcAft>
                      </a:pPr>
                      <a:r>
                        <a:rPr lang="fr-FR" sz="1100">
                          <a:solidFill>
                            <a:sysClr val="windowText" lastClr="000000"/>
                          </a:solidFill>
                          <a:effectLst/>
                        </a:rPr>
                        <a:t> </a:t>
                      </a:r>
                      <a:endParaRPr lang="fr-FR" sz="110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0402" marR="50402"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a:lnSpc>
                          <a:spcPct val="107000"/>
                        </a:lnSpc>
                        <a:spcAft>
                          <a:spcPts val="0"/>
                        </a:spcAft>
                      </a:pPr>
                      <a:r>
                        <a:rPr lang="fr-FR" sz="1100">
                          <a:solidFill>
                            <a:sysClr val="windowText" lastClr="000000"/>
                          </a:solidFill>
                          <a:effectLst/>
                        </a:rPr>
                        <a:t> </a:t>
                      </a:r>
                      <a:endParaRPr lang="fr-FR" sz="110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0402" marR="50402"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385108899"/>
                  </a:ext>
                </a:extLst>
              </a:tr>
              <a:tr h="185382">
                <a:tc>
                  <a:txBody>
                    <a:bodyPr/>
                    <a:lstStyle/>
                    <a:p>
                      <a:pPr algn="l">
                        <a:lnSpc>
                          <a:spcPct val="107000"/>
                        </a:lnSpc>
                        <a:spcAft>
                          <a:spcPts val="0"/>
                        </a:spcAft>
                      </a:pPr>
                      <a:r>
                        <a:rPr lang="fr-FR" sz="1100">
                          <a:solidFill>
                            <a:sysClr val="windowText" lastClr="000000"/>
                          </a:solidFill>
                          <a:effectLst/>
                        </a:rPr>
                        <a:t>Partenariat / En lien avec :</a:t>
                      </a:r>
                      <a:endParaRPr lang="fr-FR" sz="110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0402" marR="50402"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a:lnSpc>
                          <a:spcPct val="107000"/>
                        </a:lnSpc>
                        <a:spcAft>
                          <a:spcPts val="0"/>
                        </a:spcAft>
                      </a:pPr>
                      <a:r>
                        <a:rPr lang="fr-FR" sz="1100" dirty="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rPr>
                        <a:t>-</a:t>
                      </a:r>
                    </a:p>
                  </a:txBody>
                  <a:tcPr marL="50402" marR="50402"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088084766"/>
                  </a:ext>
                </a:extLst>
              </a:tr>
              <a:tr h="177178">
                <a:tc>
                  <a:txBody>
                    <a:bodyPr/>
                    <a:lstStyle/>
                    <a:p>
                      <a:pPr algn="l">
                        <a:lnSpc>
                          <a:spcPct val="107000"/>
                        </a:lnSpc>
                        <a:spcAft>
                          <a:spcPts val="0"/>
                        </a:spcAft>
                      </a:pPr>
                      <a:r>
                        <a:rPr lang="fr-FR" sz="1100">
                          <a:solidFill>
                            <a:sysClr val="windowText" lastClr="000000"/>
                          </a:solidFill>
                          <a:effectLst/>
                        </a:rPr>
                        <a:t> </a:t>
                      </a:r>
                      <a:endParaRPr lang="fr-FR" sz="110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0402" marR="50402"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a:lnSpc>
                          <a:spcPct val="107000"/>
                        </a:lnSpc>
                        <a:spcAft>
                          <a:spcPts val="0"/>
                        </a:spcAft>
                      </a:pPr>
                      <a:r>
                        <a:rPr lang="fr-FR" sz="1100">
                          <a:solidFill>
                            <a:sysClr val="windowText" lastClr="000000"/>
                          </a:solidFill>
                          <a:effectLst/>
                        </a:rPr>
                        <a:t> </a:t>
                      </a:r>
                      <a:endParaRPr lang="fr-FR" sz="110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0402" marR="50402"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522572769"/>
                  </a:ext>
                </a:extLst>
              </a:tr>
              <a:tr h="362560">
                <a:tc>
                  <a:txBody>
                    <a:bodyPr/>
                    <a:lstStyle/>
                    <a:p>
                      <a:pPr algn="l">
                        <a:lnSpc>
                          <a:spcPct val="107000"/>
                        </a:lnSpc>
                        <a:spcAft>
                          <a:spcPts val="0"/>
                        </a:spcAft>
                      </a:pPr>
                      <a:r>
                        <a:rPr lang="fr-FR" sz="1400">
                          <a:solidFill>
                            <a:sysClr val="windowText" lastClr="000000"/>
                          </a:solidFill>
                          <a:effectLst/>
                        </a:rPr>
                        <a:t>RCP Douleur</a:t>
                      </a:r>
                      <a:endParaRPr lang="fr-FR" sz="140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0402" marR="50402"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a:lnSpc>
                          <a:spcPct val="107000"/>
                        </a:lnSpc>
                        <a:spcAft>
                          <a:spcPts val="0"/>
                        </a:spcAft>
                      </a:pPr>
                      <a:r>
                        <a:rPr lang="fr-FR" sz="1100">
                          <a:solidFill>
                            <a:sysClr val="windowText" lastClr="000000"/>
                          </a:solidFill>
                          <a:effectLst/>
                        </a:rPr>
                        <a:t>Stratégie de traitements et soins de support </a:t>
                      </a:r>
                    </a:p>
                    <a:p>
                      <a:pPr algn="l">
                        <a:lnSpc>
                          <a:spcPct val="107000"/>
                        </a:lnSpc>
                        <a:spcAft>
                          <a:spcPts val="0"/>
                        </a:spcAft>
                      </a:pPr>
                      <a:r>
                        <a:rPr lang="fr-FR" sz="1100">
                          <a:solidFill>
                            <a:sysClr val="windowText" lastClr="000000"/>
                          </a:solidFill>
                          <a:effectLst/>
                        </a:rPr>
                        <a:t>(3C de l'Aube - CH Troyes) </a:t>
                      </a:r>
                      <a:endParaRPr lang="fr-FR" sz="110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0402" marR="50402"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164682064"/>
                  </a:ext>
                </a:extLst>
              </a:tr>
              <a:tr h="177178">
                <a:tc>
                  <a:txBody>
                    <a:bodyPr/>
                    <a:lstStyle/>
                    <a:p>
                      <a:pPr algn="l">
                        <a:lnSpc>
                          <a:spcPct val="107000"/>
                        </a:lnSpc>
                        <a:spcAft>
                          <a:spcPts val="0"/>
                        </a:spcAft>
                      </a:pPr>
                      <a:r>
                        <a:rPr lang="fr-FR" sz="1100">
                          <a:solidFill>
                            <a:sysClr val="windowText" lastClr="000000"/>
                          </a:solidFill>
                          <a:effectLst/>
                        </a:rPr>
                        <a:t>Coordonnateur</a:t>
                      </a:r>
                      <a:endParaRPr lang="fr-FR" sz="110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0402" marR="50402"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a:lnSpc>
                          <a:spcPct val="107000"/>
                        </a:lnSpc>
                        <a:spcAft>
                          <a:spcPts val="0"/>
                        </a:spcAft>
                      </a:pPr>
                      <a:r>
                        <a:rPr lang="fr-FR" sz="1100">
                          <a:solidFill>
                            <a:sysClr val="windowText" lastClr="000000"/>
                          </a:solidFill>
                          <a:effectLst/>
                        </a:rPr>
                        <a:t>Dr Alexandre KALISKI</a:t>
                      </a:r>
                      <a:endParaRPr lang="fr-FR" sz="110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0402" marR="50402"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845747720"/>
                  </a:ext>
                </a:extLst>
              </a:tr>
              <a:tr h="177178">
                <a:tc>
                  <a:txBody>
                    <a:bodyPr/>
                    <a:lstStyle/>
                    <a:p>
                      <a:pPr algn="l">
                        <a:lnSpc>
                          <a:spcPct val="107000"/>
                        </a:lnSpc>
                        <a:spcAft>
                          <a:spcPts val="0"/>
                        </a:spcAft>
                      </a:pPr>
                      <a:r>
                        <a:rPr lang="fr-FR" sz="1100">
                          <a:solidFill>
                            <a:sysClr val="windowText" lastClr="000000"/>
                          </a:solidFill>
                          <a:effectLst/>
                        </a:rPr>
                        <a:t> </a:t>
                      </a:r>
                      <a:endParaRPr lang="fr-FR" sz="110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0402" marR="50402"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a:lnSpc>
                          <a:spcPct val="107000"/>
                        </a:lnSpc>
                        <a:spcAft>
                          <a:spcPts val="0"/>
                        </a:spcAft>
                      </a:pPr>
                      <a:r>
                        <a:rPr lang="fr-FR" sz="1100">
                          <a:solidFill>
                            <a:sysClr val="windowText" lastClr="000000"/>
                          </a:solidFill>
                          <a:effectLst/>
                        </a:rPr>
                        <a:t> </a:t>
                      </a:r>
                      <a:endParaRPr lang="fr-FR" sz="110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0402" marR="50402"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089211619"/>
                  </a:ext>
                </a:extLst>
              </a:tr>
              <a:tr h="222241">
                <a:tc>
                  <a:txBody>
                    <a:bodyPr/>
                    <a:lstStyle/>
                    <a:p>
                      <a:pPr algn="l">
                        <a:lnSpc>
                          <a:spcPct val="107000"/>
                        </a:lnSpc>
                        <a:spcAft>
                          <a:spcPts val="0"/>
                        </a:spcAft>
                      </a:pPr>
                      <a:r>
                        <a:rPr lang="fr-FR" sz="1100">
                          <a:solidFill>
                            <a:sysClr val="windowText" lastClr="000000"/>
                          </a:solidFill>
                          <a:effectLst/>
                        </a:rPr>
                        <a:t> </a:t>
                      </a:r>
                      <a:endParaRPr lang="fr-FR" sz="110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0402" marR="50402"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a:lnSpc>
                          <a:spcPct val="107000"/>
                        </a:lnSpc>
                        <a:spcAft>
                          <a:spcPts val="0"/>
                        </a:spcAft>
                      </a:pPr>
                      <a:r>
                        <a:rPr lang="fr-FR" sz="1100">
                          <a:solidFill>
                            <a:sysClr val="windowText" lastClr="000000"/>
                          </a:solidFill>
                          <a:effectLst/>
                        </a:rPr>
                        <a:t> </a:t>
                      </a:r>
                      <a:endParaRPr lang="fr-FR" sz="110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0402" marR="50402"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572984150"/>
                  </a:ext>
                </a:extLst>
              </a:tr>
              <a:tr h="225476">
                <a:tc gridSpan="2">
                  <a:txBody>
                    <a:bodyPr/>
                    <a:lstStyle/>
                    <a:p>
                      <a:pPr algn="l">
                        <a:lnSpc>
                          <a:spcPct val="107000"/>
                        </a:lnSpc>
                        <a:spcAft>
                          <a:spcPts val="0"/>
                        </a:spcAft>
                      </a:pPr>
                      <a:r>
                        <a:rPr lang="fr-FR" sz="1400">
                          <a:solidFill>
                            <a:sysClr val="windowText" lastClr="000000"/>
                          </a:solidFill>
                          <a:effectLst/>
                        </a:rPr>
                        <a:t>Contact</a:t>
                      </a:r>
                      <a:endParaRPr lang="fr-FR" sz="140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0402" marR="50402"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hMerge="1">
                  <a:txBody>
                    <a:bodyPr/>
                    <a:lstStyle/>
                    <a:p>
                      <a:endParaRPr lang="fr-FR"/>
                    </a:p>
                  </a:txBody>
                  <a:tcPr/>
                </a:tc>
                <a:extLst>
                  <a:ext uri="{0D108BD9-81ED-4DB2-BD59-A6C34878D82A}">
                    <a16:rowId xmlns:a16="http://schemas.microsoft.com/office/drawing/2014/main" val="3608647972"/>
                  </a:ext>
                </a:extLst>
              </a:tr>
              <a:tr h="362560">
                <a:tc>
                  <a:txBody>
                    <a:bodyPr/>
                    <a:lstStyle/>
                    <a:p>
                      <a:pPr algn="l">
                        <a:lnSpc>
                          <a:spcPct val="107000"/>
                        </a:lnSpc>
                        <a:spcAft>
                          <a:spcPts val="0"/>
                        </a:spcAft>
                      </a:pPr>
                      <a:r>
                        <a:rPr lang="fr-FR" sz="1100">
                          <a:solidFill>
                            <a:sysClr val="windowText" lastClr="000000"/>
                          </a:solidFill>
                          <a:effectLst/>
                        </a:rPr>
                        <a:t>Adresse :</a:t>
                      </a:r>
                      <a:endParaRPr lang="fr-FR" sz="110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0402" marR="50402"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a:lnSpc>
                          <a:spcPct val="107000"/>
                        </a:lnSpc>
                        <a:spcAft>
                          <a:spcPts val="0"/>
                        </a:spcAft>
                      </a:pPr>
                      <a:r>
                        <a:rPr lang="fr-FR" sz="1100">
                          <a:solidFill>
                            <a:sysClr val="windowText" lastClr="000000"/>
                          </a:solidFill>
                          <a:effectLst/>
                        </a:rPr>
                        <a:t>101 av Anatole France</a:t>
                      </a:r>
                    </a:p>
                    <a:p>
                      <a:pPr algn="l">
                        <a:lnSpc>
                          <a:spcPct val="107000"/>
                        </a:lnSpc>
                        <a:spcAft>
                          <a:spcPts val="0"/>
                        </a:spcAft>
                      </a:pPr>
                      <a:r>
                        <a:rPr lang="fr-FR" sz="1100">
                          <a:solidFill>
                            <a:sysClr val="windowText" lastClr="000000"/>
                          </a:solidFill>
                          <a:effectLst/>
                        </a:rPr>
                        <a:t>10003 TROYES</a:t>
                      </a:r>
                      <a:endParaRPr lang="fr-FR" sz="110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0402" marR="50402"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808850677"/>
                  </a:ext>
                </a:extLst>
              </a:tr>
              <a:tr h="177178">
                <a:tc>
                  <a:txBody>
                    <a:bodyPr/>
                    <a:lstStyle/>
                    <a:p>
                      <a:pPr algn="l">
                        <a:lnSpc>
                          <a:spcPct val="107000"/>
                        </a:lnSpc>
                        <a:spcAft>
                          <a:spcPts val="0"/>
                        </a:spcAft>
                      </a:pPr>
                      <a:r>
                        <a:rPr lang="fr-FR" sz="1100">
                          <a:solidFill>
                            <a:sysClr val="windowText" lastClr="000000"/>
                          </a:solidFill>
                          <a:effectLst/>
                        </a:rPr>
                        <a:t> </a:t>
                      </a:r>
                      <a:endParaRPr lang="fr-FR" sz="110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0402" marR="50402"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a:lnSpc>
                          <a:spcPct val="107000"/>
                        </a:lnSpc>
                        <a:spcAft>
                          <a:spcPts val="0"/>
                        </a:spcAft>
                      </a:pPr>
                      <a:r>
                        <a:rPr lang="fr-FR" sz="1100">
                          <a:solidFill>
                            <a:sysClr val="windowText" lastClr="000000"/>
                          </a:solidFill>
                          <a:effectLst/>
                        </a:rPr>
                        <a:t> </a:t>
                      </a:r>
                      <a:endParaRPr lang="fr-FR" sz="110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0402" marR="50402"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114975437"/>
                  </a:ext>
                </a:extLst>
              </a:tr>
              <a:tr h="177178">
                <a:tc>
                  <a:txBody>
                    <a:bodyPr/>
                    <a:lstStyle/>
                    <a:p>
                      <a:pPr algn="l">
                        <a:lnSpc>
                          <a:spcPct val="107000"/>
                        </a:lnSpc>
                        <a:spcAft>
                          <a:spcPts val="0"/>
                        </a:spcAft>
                      </a:pPr>
                      <a:r>
                        <a:rPr lang="fr-FR" sz="1100">
                          <a:solidFill>
                            <a:sysClr val="windowText" lastClr="000000"/>
                          </a:solidFill>
                          <a:effectLst/>
                        </a:rPr>
                        <a:t>Accueil téléphonique :</a:t>
                      </a:r>
                      <a:endParaRPr lang="fr-FR" sz="110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0402" marR="50402"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a:lnSpc>
                          <a:spcPct val="107000"/>
                        </a:lnSpc>
                        <a:spcAft>
                          <a:spcPts val="0"/>
                        </a:spcAft>
                      </a:pPr>
                      <a:r>
                        <a:rPr lang="fr-FR" sz="1100">
                          <a:solidFill>
                            <a:sysClr val="windowText" lastClr="000000"/>
                          </a:solidFill>
                          <a:effectLst/>
                        </a:rPr>
                        <a:t>03 25 45 85 20 </a:t>
                      </a:r>
                      <a:endParaRPr lang="fr-FR" sz="110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0402" marR="50402"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179967243"/>
                  </a:ext>
                </a:extLst>
              </a:tr>
              <a:tr h="177178">
                <a:tc>
                  <a:txBody>
                    <a:bodyPr/>
                    <a:lstStyle/>
                    <a:p>
                      <a:pPr algn="l">
                        <a:lnSpc>
                          <a:spcPct val="107000"/>
                        </a:lnSpc>
                        <a:spcAft>
                          <a:spcPts val="0"/>
                        </a:spcAft>
                      </a:pPr>
                      <a:r>
                        <a:rPr lang="fr-FR" sz="1100">
                          <a:solidFill>
                            <a:sysClr val="windowText" lastClr="000000"/>
                          </a:solidFill>
                          <a:effectLst/>
                        </a:rPr>
                        <a:t> </a:t>
                      </a:r>
                      <a:endParaRPr lang="fr-FR" sz="110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0402" marR="50402"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a:lnSpc>
                          <a:spcPct val="107000"/>
                        </a:lnSpc>
                        <a:spcAft>
                          <a:spcPts val="0"/>
                        </a:spcAft>
                      </a:pPr>
                      <a:r>
                        <a:rPr lang="fr-FR" sz="1100" dirty="0">
                          <a:solidFill>
                            <a:sysClr val="windowText" lastClr="000000"/>
                          </a:solidFill>
                          <a:effectLst/>
                        </a:rPr>
                        <a:t>lundi au vendredi : 8h30 -17h00</a:t>
                      </a:r>
                      <a:endParaRPr lang="fr-FR" sz="1100" dirty="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0402" marR="50402"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865727851"/>
                  </a:ext>
                </a:extLst>
              </a:tr>
              <a:tr h="177178">
                <a:tc>
                  <a:txBody>
                    <a:bodyPr/>
                    <a:lstStyle/>
                    <a:p>
                      <a:pPr algn="l">
                        <a:lnSpc>
                          <a:spcPct val="107000"/>
                        </a:lnSpc>
                        <a:spcAft>
                          <a:spcPts val="0"/>
                        </a:spcAft>
                      </a:pPr>
                      <a:r>
                        <a:rPr lang="fr-FR" sz="1100">
                          <a:solidFill>
                            <a:sysClr val="windowText" lastClr="000000"/>
                          </a:solidFill>
                          <a:effectLst/>
                        </a:rPr>
                        <a:t> </a:t>
                      </a:r>
                      <a:endParaRPr lang="fr-FR" sz="110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0402" marR="50402"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a:lnSpc>
                          <a:spcPct val="107000"/>
                        </a:lnSpc>
                        <a:spcAft>
                          <a:spcPts val="0"/>
                        </a:spcAft>
                      </a:pPr>
                      <a:r>
                        <a:rPr lang="fr-FR" sz="1100">
                          <a:solidFill>
                            <a:sysClr val="windowText" lastClr="000000"/>
                          </a:solidFill>
                          <a:effectLst/>
                        </a:rPr>
                        <a:t> </a:t>
                      </a:r>
                      <a:endParaRPr lang="fr-FR" sz="110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0402" marR="50402"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222280646"/>
                  </a:ext>
                </a:extLst>
              </a:tr>
              <a:tr h="177178">
                <a:tc>
                  <a:txBody>
                    <a:bodyPr/>
                    <a:lstStyle/>
                    <a:p>
                      <a:pPr algn="l">
                        <a:lnSpc>
                          <a:spcPct val="107000"/>
                        </a:lnSpc>
                        <a:spcAft>
                          <a:spcPts val="0"/>
                        </a:spcAft>
                      </a:pPr>
                      <a:r>
                        <a:rPr lang="fr-FR" sz="1100">
                          <a:solidFill>
                            <a:sysClr val="windowText" lastClr="000000"/>
                          </a:solidFill>
                          <a:effectLst/>
                        </a:rPr>
                        <a:t>Email secrétariat :</a:t>
                      </a:r>
                      <a:endParaRPr lang="fr-FR" sz="110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0402" marR="50402"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a:lnSpc>
                          <a:spcPct val="107000"/>
                        </a:lnSpc>
                        <a:spcAft>
                          <a:spcPts val="0"/>
                        </a:spcAft>
                      </a:pPr>
                      <a:r>
                        <a:rPr lang="fr-FR" sz="1100">
                          <a:solidFill>
                            <a:sysClr val="windowText" lastClr="000000"/>
                          </a:solidFill>
                          <a:effectLst/>
                        </a:rPr>
                        <a:t>veronique.munier@hcs-sante.fr</a:t>
                      </a:r>
                      <a:endParaRPr lang="fr-FR" sz="110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0402" marR="50402"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776425799"/>
                  </a:ext>
                </a:extLst>
              </a:tr>
              <a:tr h="177178">
                <a:tc>
                  <a:txBody>
                    <a:bodyPr/>
                    <a:lstStyle/>
                    <a:p>
                      <a:pPr algn="l">
                        <a:lnSpc>
                          <a:spcPct val="107000"/>
                        </a:lnSpc>
                        <a:spcAft>
                          <a:spcPts val="0"/>
                        </a:spcAft>
                      </a:pPr>
                      <a:r>
                        <a:rPr lang="fr-FR" sz="1100">
                          <a:solidFill>
                            <a:sysClr val="windowText" lastClr="000000"/>
                          </a:solidFill>
                          <a:effectLst/>
                        </a:rPr>
                        <a:t> </a:t>
                      </a:r>
                      <a:endParaRPr lang="fr-FR" sz="110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0402" marR="50402"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a:lnSpc>
                          <a:spcPct val="107000"/>
                        </a:lnSpc>
                        <a:spcAft>
                          <a:spcPts val="0"/>
                        </a:spcAft>
                      </a:pPr>
                      <a:r>
                        <a:rPr lang="fr-FR" sz="1100">
                          <a:solidFill>
                            <a:sysClr val="windowText" lastClr="000000"/>
                          </a:solidFill>
                          <a:effectLst/>
                        </a:rPr>
                        <a:t> </a:t>
                      </a:r>
                      <a:endParaRPr lang="fr-FR" sz="110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0402" marR="50402"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839983305"/>
                  </a:ext>
                </a:extLst>
              </a:tr>
              <a:tr h="272485">
                <a:tc>
                  <a:txBody>
                    <a:bodyPr/>
                    <a:lstStyle/>
                    <a:p>
                      <a:pPr algn="l">
                        <a:lnSpc>
                          <a:spcPct val="107000"/>
                        </a:lnSpc>
                        <a:spcAft>
                          <a:spcPts val="0"/>
                        </a:spcAft>
                      </a:pPr>
                      <a:endParaRPr lang="fr-FR" sz="110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0402" marR="50402"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a:lnSpc>
                          <a:spcPct val="107000"/>
                        </a:lnSpc>
                        <a:spcAft>
                          <a:spcPts val="0"/>
                        </a:spcAft>
                      </a:pPr>
                      <a:endParaRPr lang="fr-FR" sz="1100" dirty="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0402" marR="50402"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160759542"/>
                  </a:ext>
                </a:extLst>
              </a:tr>
            </a:tbl>
          </a:graphicData>
        </a:graphic>
      </p:graphicFrame>
      <p:graphicFrame>
        <p:nvGraphicFramePr>
          <p:cNvPr id="42" name="Tableau 41"/>
          <p:cNvGraphicFramePr>
            <a:graphicFrameLocks noGrp="1"/>
          </p:cNvGraphicFramePr>
          <p:nvPr>
            <p:extLst>
              <p:ext uri="{D42A27DB-BD31-4B8C-83A1-F6EECF244321}">
                <p14:modId xmlns:p14="http://schemas.microsoft.com/office/powerpoint/2010/main" val="2432123740"/>
              </p:ext>
            </p:extLst>
          </p:nvPr>
        </p:nvGraphicFramePr>
        <p:xfrm>
          <a:off x="6949811" y="810515"/>
          <a:ext cx="4215130" cy="4068890"/>
        </p:xfrm>
        <a:graphic>
          <a:graphicData uri="http://schemas.openxmlformats.org/drawingml/2006/table">
            <a:tbl>
              <a:tblPr firstRow="1" firstCol="1" bandRow="1">
                <a:tableStyleId>{5C22544A-7EE6-4342-B048-85BDC9FD1C3A}</a:tableStyleId>
              </a:tblPr>
              <a:tblGrid>
                <a:gridCol w="1565539">
                  <a:extLst>
                    <a:ext uri="{9D8B030D-6E8A-4147-A177-3AD203B41FA5}">
                      <a16:colId xmlns:a16="http://schemas.microsoft.com/office/drawing/2014/main" val="1670983852"/>
                    </a:ext>
                  </a:extLst>
                </a:gridCol>
                <a:gridCol w="2649591">
                  <a:extLst>
                    <a:ext uri="{9D8B030D-6E8A-4147-A177-3AD203B41FA5}">
                      <a16:colId xmlns:a16="http://schemas.microsoft.com/office/drawing/2014/main" val="3800374436"/>
                    </a:ext>
                  </a:extLst>
                </a:gridCol>
              </a:tblGrid>
              <a:tr h="303806">
                <a:tc gridSpan="2">
                  <a:txBody>
                    <a:bodyPr/>
                    <a:lstStyle/>
                    <a:p>
                      <a:pPr algn="l">
                        <a:lnSpc>
                          <a:spcPct val="107000"/>
                        </a:lnSpc>
                        <a:spcAft>
                          <a:spcPts val="0"/>
                        </a:spcAft>
                      </a:pPr>
                      <a:r>
                        <a:rPr lang="fr-FR" sz="1400">
                          <a:solidFill>
                            <a:sysClr val="windowText" lastClr="000000"/>
                          </a:solidFill>
                          <a:effectLst/>
                        </a:rPr>
                        <a:t>Ressources interventionnelles disponibles</a:t>
                      </a:r>
                      <a:endParaRPr lang="fr-FR" sz="140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hMerge="1">
                  <a:txBody>
                    <a:bodyPr/>
                    <a:lstStyle/>
                    <a:p>
                      <a:endParaRPr lang="fr-FR"/>
                    </a:p>
                  </a:txBody>
                  <a:tcPr/>
                </a:tc>
                <a:extLst>
                  <a:ext uri="{0D108BD9-81ED-4DB2-BD59-A6C34878D82A}">
                    <a16:rowId xmlns:a16="http://schemas.microsoft.com/office/drawing/2014/main" val="3229916381"/>
                  </a:ext>
                </a:extLst>
              </a:tr>
              <a:tr h="190762">
                <a:tc>
                  <a:txBody>
                    <a:bodyPr/>
                    <a:lstStyle/>
                    <a:p>
                      <a:pPr algn="l">
                        <a:lnSpc>
                          <a:spcPct val="107000"/>
                        </a:lnSpc>
                        <a:spcAft>
                          <a:spcPts val="0"/>
                        </a:spcAft>
                      </a:pPr>
                      <a:r>
                        <a:rPr lang="fr-FR" sz="1100">
                          <a:solidFill>
                            <a:sysClr val="windowText" lastClr="000000"/>
                          </a:solidFill>
                          <a:effectLst/>
                        </a:rPr>
                        <a:t>Anesthésie :</a:t>
                      </a:r>
                      <a:endParaRPr lang="fr-FR" sz="110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algn="l">
                        <a:lnSpc>
                          <a:spcPct val="107000"/>
                        </a:lnSpc>
                        <a:spcAft>
                          <a:spcPts val="0"/>
                        </a:spcAft>
                      </a:pPr>
                      <a:r>
                        <a:rPr lang="fr-FR" sz="1100" dirty="0">
                          <a:solidFill>
                            <a:sysClr val="windowText" lastClr="000000"/>
                          </a:solidFill>
                          <a:effectLst/>
                        </a:rPr>
                        <a:t>Oui</a:t>
                      </a:r>
                      <a:endParaRPr lang="fr-FR" sz="1100" dirty="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mpd="sng">
                      <a:noFill/>
                    </a:lnL>
                    <a:lnR w="12700" cmpd="sng">
                      <a:noFill/>
                    </a:lnR>
                    <a:lnT w="381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559798497"/>
                  </a:ext>
                </a:extLst>
              </a:tr>
              <a:tr h="190762">
                <a:tc gridSpan="2">
                  <a:txBody>
                    <a:bodyPr/>
                    <a:lstStyle/>
                    <a:p>
                      <a:pPr algn="l">
                        <a:lnSpc>
                          <a:spcPct val="107000"/>
                        </a:lnSpc>
                        <a:spcAft>
                          <a:spcPts val="0"/>
                        </a:spcAft>
                      </a:pPr>
                      <a:r>
                        <a:rPr lang="fr-FR" sz="1100">
                          <a:solidFill>
                            <a:sysClr val="windowText" lastClr="000000"/>
                          </a:solidFill>
                          <a:effectLst/>
                        </a:rPr>
                        <a:t>Pour les blocs nerveux périphériques</a:t>
                      </a:r>
                      <a:endParaRPr lang="fr-FR" sz="110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hMerge="1">
                  <a:txBody>
                    <a:bodyPr/>
                    <a:lstStyle/>
                    <a:p>
                      <a:endParaRPr lang="fr-FR"/>
                    </a:p>
                  </a:txBody>
                  <a:tcPr/>
                </a:tc>
                <a:extLst>
                  <a:ext uri="{0D108BD9-81ED-4DB2-BD59-A6C34878D82A}">
                    <a16:rowId xmlns:a16="http://schemas.microsoft.com/office/drawing/2014/main" val="924671948"/>
                  </a:ext>
                </a:extLst>
              </a:tr>
              <a:tr h="390356">
                <a:tc>
                  <a:txBody>
                    <a:bodyPr/>
                    <a:lstStyle/>
                    <a:p>
                      <a:pPr algn="l">
                        <a:lnSpc>
                          <a:spcPct val="107000"/>
                        </a:lnSpc>
                        <a:spcAft>
                          <a:spcPts val="0"/>
                        </a:spcAft>
                      </a:pPr>
                      <a:r>
                        <a:rPr lang="fr-FR" sz="1100">
                          <a:solidFill>
                            <a:sysClr val="windowText" lastClr="000000"/>
                          </a:solidFill>
                          <a:effectLst/>
                        </a:rPr>
                        <a:t> </a:t>
                      </a:r>
                      <a:endParaRPr lang="fr-FR" sz="110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a:lnSpc>
                          <a:spcPct val="107000"/>
                        </a:lnSpc>
                        <a:spcAft>
                          <a:spcPts val="0"/>
                        </a:spcAft>
                      </a:pPr>
                      <a:r>
                        <a:rPr lang="fr-FR" sz="1100" dirty="0">
                          <a:solidFill>
                            <a:sysClr val="windowText" lastClr="000000"/>
                          </a:solidFill>
                          <a:effectLst/>
                        </a:rPr>
                        <a:t>Injections itératives;</a:t>
                      </a:r>
                    </a:p>
                    <a:p>
                      <a:pPr algn="l">
                        <a:lnSpc>
                          <a:spcPct val="107000"/>
                        </a:lnSpc>
                        <a:spcAft>
                          <a:spcPts val="0"/>
                        </a:spcAft>
                      </a:pPr>
                      <a:r>
                        <a:rPr lang="fr-FR" sz="1100" dirty="0">
                          <a:solidFill>
                            <a:sysClr val="windowText" lastClr="000000"/>
                          </a:solidFill>
                          <a:effectLst/>
                        </a:rPr>
                        <a:t>Cathéter à demeure</a:t>
                      </a:r>
                      <a:endParaRPr lang="fr-FR" sz="1100" dirty="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4252226795"/>
                  </a:ext>
                </a:extLst>
              </a:tr>
              <a:tr h="190762">
                <a:tc>
                  <a:txBody>
                    <a:bodyPr/>
                    <a:lstStyle/>
                    <a:p>
                      <a:pPr algn="l">
                        <a:lnSpc>
                          <a:spcPct val="107000"/>
                        </a:lnSpc>
                        <a:spcAft>
                          <a:spcPts val="0"/>
                        </a:spcAft>
                      </a:pPr>
                      <a:r>
                        <a:rPr lang="fr-FR" sz="1100">
                          <a:solidFill>
                            <a:sysClr val="windowText" lastClr="000000"/>
                          </a:solidFill>
                          <a:effectLst/>
                        </a:rPr>
                        <a:t> </a:t>
                      </a:r>
                      <a:endParaRPr lang="fr-FR" sz="110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a:lnSpc>
                          <a:spcPct val="107000"/>
                        </a:lnSpc>
                        <a:spcAft>
                          <a:spcPts val="0"/>
                        </a:spcAft>
                      </a:pPr>
                      <a:r>
                        <a:rPr lang="fr-FR" sz="1100">
                          <a:solidFill>
                            <a:sysClr val="windowText" lastClr="000000"/>
                          </a:solidFill>
                          <a:effectLst/>
                        </a:rPr>
                        <a:t> </a:t>
                      </a:r>
                      <a:endParaRPr lang="fr-FR" sz="110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616656059"/>
                  </a:ext>
                </a:extLst>
              </a:tr>
              <a:tr h="190762">
                <a:tc gridSpan="2">
                  <a:txBody>
                    <a:bodyPr/>
                    <a:lstStyle/>
                    <a:p>
                      <a:pPr algn="l">
                        <a:lnSpc>
                          <a:spcPct val="107000"/>
                        </a:lnSpc>
                        <a:spcAft>
                          <a:spcPts val="0"/>
                        </a:spcAft>
                      </a:pPr>
                      <a:r>
                        <a:rPr lang="fr-FR" sz="1100" dirty="0">
                          <a:solidFill>
                            <a:sysClr val="windowText" lastClr="000000"/>
                          </a:solidFill>
                          <a:effectLst/>
                        </a:rPr>
                        <a:t>Pour l’analgésie périmédullaire</a:t>
                      </a:r>
                      <a:endParaRPr lang="fr-FR" sz="1100" dirty="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hMerge="1">
                  <a:txBody>
                    <a:bodyPr/>
                    <a:lstStyle/>
                    <a:p>
                      <a:endParaRPr lang="fr-FR"/>
                    </a:p>
                  </a:txBody>
                  <a:tcPr/>
                </a:tc>
                <a:extLst>
                  <a:ext uri="{0D108BD9-81ED-4DB2-BD59-A6C34878D82A}">
                    <a16:rowId xmlns:a16="http://schemas.microsoft.com/office/drawing/2014/main" val="3723735150"/>
                  </a:ext>
                </a:extLst>
              </a:tr>
              <a:tr h="190762">
                <a:tc>
                  <a:txBody>
                    <a:bodyPr/>
                    <a:lstStyle/>
                    <a:p>
                      <a:pPr algn="l">
                        <a:lnSpc>
                          <a:spcPct val="107000"/>
                        </a:lnSpc>
                        <a:spcAft>
                          <a:spcPts val="0"/>
                        </a:spcAft>
                      </a:pPr>
                      <a:r>
                        <a:rPr lang="fr-FR" sz="1100">
                          <a:solidFill>
                            <a:sysClr val="windowText" lastClr="000000"/>
                          </a:solidFill>
                          <a:effectLst/>
                        </a:rPr>
                        <a:t> </a:t>
                      </a:r>
                      <a:endParaRPr lang="fr-FR" sz="110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a:lnSpc>
                          <a:spcPct val="107000"/>
                        </a:lnSpc>
                        <a:spcAft>
                          <a:spcPts val="0"/>
                        </a:spcAft>
                      </a:pPr>
                      <a:r>
                        <a:rPr lang="fr-FR" sz="1100" dirty="0">
                          <a:solidFill>
                            <a:sysClr val="windowText" lastClr="000000"/>
                          </a:solidFill>
                          <a:effectLst/>
                        </a:rPr>
                        <a:t>Péridurale avec cathéter à demeure</a:t>
                      </a:r>
                      <a:endParaRPr lang="fr-FR" sz="1100" dirty="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93356939"/>
                  </a:ext>
                </a:extLst>
              </a:tr>
              <a:tr h="190762">
                <a:tc>
                  <a:txBody>
                    <a:bodyPr/>
                    <a:lstStyle/>
                    <a:p>
                      <a:pPr algn="l">
                        <a:lnSpc>
                          <a:spcPct val="107000"/>
                        </a:lnSpc>
                        <a:spcAft>
                          <a:spcPts val="0"/>
                        </a:spcAft>
                      </a:pPr>
                      <a:r>
                        <a:rPr lang="fr-FR" sz="1100">
                          <a:solidFill>
                            <a:sysClr val="windowText" lastClr="000000"/>
                          </a:solidFill>
                          <a:effectLst/>
                        </a:rPr>
                        <a:t> </a:t>
                      </a:r>
                      <a:endParaRPr lang="fr-FR" sz="110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a:lnSpc>
                          <a:spcPct val="107000"/>
                        </a:lnSpc>
                        <a:spcAft>
                          <a:spcPts val="0"/>
                        </a:spcAft>
                      </a:pPr>
                      <a:r>
                        <a:rPr lang="fr-FR" sz="1100">
                          <a:solidFill>
                            <a:sysClr val="windowText" lastClr="000000"/>
                          </a:solidFill>
                          <a:effectLst/>
                        </a:rPr>
                        <a:t> </a:t>
                      </a:r>
                      <a:endParaRPr lang="fr-FR" sz="110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89570340"/>
                  </a:ext>
                </a:extLst>
              </a:tr>
              <a:tr h="390356">
                <a:tc gridSpan="2">
                  <a:txBody>
                    <a:bodyPr/>
                    <a:lstStyle/>
                    <a:p>
                      <a:pPr algn="l">
                        <a:lnSpc>
                          <a:spcPct val="107000"/>
                        </a:lnSpc>
                        <a:spcAft>
                          <a:spcPts val="0"/>
                        </a:spcAft>
                      </a:pPr>
                      <a:r>
                        <a:rPr lang="fr-FR" sz="1100" dirty="0">
                          <a:solidFill>
                            <a:sysClr val="windowText" lastClr="000000"/>
                          </a:solidFill>
                          <a:effectLst/>
                        </a:rPr>
                        <a:t>Suivi et gestion des dispositifs à demeure (cathéter périnerveux ou péridural, pompe intrathécale)</a:t>
                      </a:r>
                      <a:endParaRPr lang="fr-FR" sz="1100" dirty="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hMerge="1">
                  <a:txBody>
                    <a:bodyPr/>
                    <a:lstStyle/>
                    <a:p>
                      <a:endParaRPr lang="fr-FR"/>
                    </a:p>
                  </a:txBody>
                  <a:tcPr/>
                </a:tc>
                <a:extLst>
                  <a:ext uri="{0D108BD9-81ED-4DB2-BD59-A6C34878D82A}">
                    <a16:rowId xmlns:a16="http://schemas.microsoft.com/office/drawing/2014/main" val="3954072204"/>
                  </a:ext>
                </a:extLst>
              </a:tr>
              <a:tr h="190762">
                <a:tc>
                  <a:txBody>
                    <a:bodyPr/>
                    <a:lstStyle/>
                    <a:p>
                      <a:pPr algn="l">
                        <a:lnSpc>
                          <a:spcPct val="107000"/>
                        </a:lnSpc>
                        <a:spcAft>
                          <a:spcPts val="0"/>
                        </a:spcAft>
                      </a:pPr>
                      <a:r>
                        <a:rPr lang="fr-FR" sz="1100">
                          <a:solidFill>
                            <a:sysClr val="windowText" lastClr="000000"/>
                          </a:solidFill>
                          <a:effectLst/>
                        </a:rPr>
                        <a:t> </a:t>
                      </a:r>
                      <a:endParaRPr lang="fr-FR" sz="110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a:lnSpc>
                          <a:spcPct val="107000"/>
                        </a:lnSpc>
                        <a:spcAft>
                          <a:spcPts val="0"/>
                        </a:spcAft>
                      </a:pPr>
                      <a:r>
                        <a:rPr lang="fr-FR" sz="1100" dirty="0">
                          <a:solidFill>
                            <a:sysClr val="windowText" lastClr="000000"/>
                          </a:solidFill>
                          <a:effectLst/>
                        </a:rPr>
                        <a:t>Non</a:t>
                      </a:r>
                      <a:endParaRPr lang="fr-FR" sz="1100" dirty="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4259345184"/>
                  </a:ext>
                </a:extLst>
              </a:tr>
              <a:tr h="190762">
                <a:tc>
                  <a:txBody>
                    <a:bodyPr/>
                    <a:lstStyle/>
                    <a:p>
                      <a:pPr algn="l">
                        <a:lnSpc>
                          <a:spcPct val="107000"/>
                        </a:lnSpc>
                        <a:spcAft>
                          <a:spcPts val="0"/>
                        </a:spcAft>
                      </a:pPr>
                      <a:r>
                        <a:rPr lang="fr-FR" sz="1100">
                          <a:solidFill>
                            <a:sysClr val="windowText" lastClr="000000"/>
                          </a:solidFill>
                          <a:effectLst/>
                        </a:rPr>
                        <a:t> </a:t>
                      </a:r>
                      <a:endParaRPr lang="fr-FR" sz="110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a:lnSpc>
                          <a:spcPct val="107000"/>
                        </a:lnSpc>
                        <a:spcAft>
                          <a:spcPts val="0"/>
                        </a:spcAft>
                      </a:pPr>
                      <a:r>
                        <a:rPr lang="fr-FR" sz="1100">
                          <a:solidFill>
                            <a:sysClr val="windowText" lastClr="000000"/>
                          </a:solidFill>
                          <a:effectLst/>
                        </a:rPr>
                        <a:t> </a:t>
                      </a:r>
                      <a:endParaRPr lang="fr-FR" sz="110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101755484"/>
                  </a:ext>
                </a:extLst>
              </a:tr>
              <a:tr h="390356">
                <a:tc>
                  <a:txBody>
                    <a:bodyPr/>
                    <a:lstStyle/>
                    <a:p>
                      <a:pPr algn="l">
                        <a:lnSpc>
                          <a:spcPct val="107000"/>
                        </a:lnSpc>
                        <a:spcAft>
                          <a:spcPts val="0"/>
                        </a:spcAft>
                      </a:pPr>
                      <a:r>
                        <a:rPr lang="fr-FR" sz="1100">
                          <a:solidFill>
                            <a:sysClr val="windowText" lastClr="000000"/>
                          </a:solidFill>
                          <a:effectLst/>
                        </a:rPr>
                        <a:t>Radiologie interventionnelle :</a:t>
                      </a:r>
                      <a:endParaRPr lang="fr-FR" sz="110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a:lnSpc>
                          <a:spcPct val="107000"/>
                        </a:lnSpc>
                        <a:spcAft>
                          <a:spcPts val="0"/>
                        </a:spcAft>
                      </a:pPr>
                      <a:r>
                        <a:rPr lang="fr-FR" sz="1100">
                          <a:solidFill>
                            <a:sysClr val="windowText" lastClr="000000"/>
                          </a:solidFill>
                          <a:effectLst/>
                        </a:rPr>
                        <a:t>Non </a:t>
                      </a:r>
                      <a:endParaRPr lang="fr-FR" sz="110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944378358"/>
                  </a:ext>
                </a:extLst>
              </a:tr>
              <a:tr h="252000">
                <a:tc>
                  <a:txBody>
                    <a:bodyPr/>
                    <a:lstStyle/>
                    <a:p>
                      <a:pPr algn="l">
                        <a:lnSpc>
                          <a:spcPct val="107000"/>
                        </a:lnSpc>
                        <a:spcAft>
                          <a:spcPts val="0"/>
                        </a:spcAft>
                      </a:pPr>
                      <a:r>
                        <a:rPr lang="fr-FR" sz="1100" dirty="0">
                          <a:solidFill>
                            <a:sysClr val="windowText" lastClr="000000"/>
                          </a:solidFill>
                          <a:effectLst/>
                        </a:rPr>
                        <a:t> </a:t>
                      </a:r>
                      <a:endParaRPr lang="fr-FR" sz="1100" dirty="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a:lnSpc>
                          <a:spcPct val="107000"/>
                        </a:lnSpc>
                        <a:spcAft>
                          <a:spcPts val="0"/>
                        </a:spcAft>
                      </a:pPr>
                      <a:r>
                        <a:rPr lang="fr-FR" sz="1100">
                          <a:solidFill>
                            <a:sysClr val="windowText" lastClr="000000"/>
                          </a:solidFill>
                          <a:effectLst/>
                        </a:rPr>
                        <a:t> </a:t>
                      </a:r>
                      <a:endParaRPr lang="fr-FR" sz="110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834087701"/>
                  </a:ext>
                </a:extLst>
              </a:tr>
              <a:tr h="190762">
                <a:tc>
                  <a:txBody>
                    <a:bodyPr/>
                    <a:lstStyle/>
                    <a:p>
                      <a:pPr algn="l">
                        <a:lnSpc>
                          <a:spcPct val="107000"/>
                        </a:lnSpc>
                        <a:spcAft>
                          <a:spcPts val="0"/>
                        </a:spcAft>
                      </a:pPr>
                      <a:r>
                        <a:rPr lang="fr-FR" sz="1100">
                          <a:solidFill>
                            <a:sysClr val="windowText" lastClr="000000"/>
                          </a:solidFill>
                          <a:effectLst/>
                        </a:rPr>
                        <a:t>Chirurgie :</a:t>
                      </a:r>
                      <a:endParaRPr lang="fr-FR" sz="110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a:lnSpc>
                          <a:spcPct val="107000"/>
                        </a:lnSpc>
                        <a:spcAft>
                          <a:spcPts val="0"/>
                        </a:spcAft>
                      </a:pPr>
                      <a:r>
                        <a:rPr lang="fr-FR" sz="1100" dirty="0">
                          <a:solidFill>
                            <a:sysClr val="windowText" lastClr="000000"/>
                          </a:solidFill>
                          <a:effectLst/>
                        </a:rPr>
                        <a:t>Non</a:t>
                      </a:r>
                      <a:endParaRPr lang="fr-FR" sz="1100" dirty="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066423629"/>
                  </a:ext>
                </a:extLst>
              </a:tr>
              <a:tr h="190762">
                <a:tc>
                  <a:txBody>
                    <a:bodyPr/>
                    <a:lstStyle/>
                    <a:p>
                      <a:pPr algn="l">
                        <a:lnSpc>
                          <a:spcPct val="107000"/>
                        </a:lnSpc>
                        <a:spcAft>
                          <a:spcPts val="0"/>
                        </a:spcAft>
                      </a:pPr>
                      <a:r>
                        <a:rPr lang="fr-FR" sz="1100" dirty="0">
                          <a:solidFill>
                            <a:sysClr val="windowText" lastClr="000000"/>
                          </a:solidFill>
                          <a:effectLst/>
                        </a:rPr>
                        <a:t> </a:t>
                      </a:r>
                      <a:endParaRPr lang="fr-FR" sz="1100" dirty="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endParaRPr lang="fr-FR" dirty="0"/>
                    </a:p>
                  </a:txBody>
                  <a:tcPr marL="68580" marR="6858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910320271"/>
                  </a:ext>
                </a:extLst>
              </a:tr>
              <a:tr h="190762">
                <a:tc>
                  <a:txBody>
                    <a:bodyPr/>
                    <a:lstStyle/>
                    <a:p>
                      <a:pPr algn="l">
                        <a:lnSpc>
                          <a:spcPct val="107000"/>
                        </a:lnSpc>
                        <a:spcAft>
                          <a:spcPts val="0"/>
                        </a:spcAft>
                      </a:pPr>
                      <a:r>
                        <a:rPr lang="fr-FR" sz="1100" dirty="0">
                          <a:solidFill>
                            <a:sysClr val="windowText" lastClr="000000"/>
                          </a:solidFill>
                          <a:effectLst/>
                        </a:rPr>
                        <a:t> Autorisation</a:t>
                      </a:r>
                      <a:r>
                        <a:rPr lang="fr-FR" sz="1100" baseline="0" dirty="0">
                          <a:solidFill>
                            <a:sysClr val="windowText" lastClr="000000"/>
                          </a:solidFill>
                          <a:effectLst/>
                        </a:rPr>
                        <a:t> radiothérapie externe :</a:t>
                      </a:r>
                      <a:endParaRPr lang="fr-FR" sz="1100" dirty="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a:lnSpc>
                          <a:spcPct val="107000"/>
                        </a:lnSpc>
                        <a:spcAft>
                          <a:spcPts val="0"/>
                        </a:spcAft>
                      </a:pPr>
                      <a:r>
                        <a:rPr lang="fr-FR" sz="1100" dirty="0">
                          <a:solidFill>
                            <a:sysClr val="windowText" lastClr="000000"/>
                          </a:solidFill>
                          <a:effectLst/>
                        </a:rPr>
                        <a:t>Oui </a:t>
                      </a:r>
                      <a:endParaRPr lang="fr-FR" sz="1100" dirty="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600770060"/>
                  </a:ext>
                </a:extLst>
              </a:tr>
            </a:tbl>
          </a:graphicData>
        </a:graphic>
      </p:graphicFrame>
      <p:sp>
        <p:nvSpPr>
          <p:cNvPr id="15" name="Ellipse 14"/>
          <p:cNvSpPr/>
          <p:nvPr/>
        </p:nvSpPr>
        <p:spPr>
          <a:xfrm>
            <a:off x="4911599" y="959431"/>
            <a:ext cx="303761" cy="281940"/>
          </a:xfrm>
          <a:prstGeom prst="ellipse">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3199300809"/>
      </p:ext>
    </p:extLst>
  </p:cSld>
  <p:clrMapOvr>
    <a:masterClrMapping/>
  </p:clrMapOvr>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bodyPr/>
      <a:lstStyle>
        <a:defPPr marL="0" indent="0" algn="ctr">
          <a:buNone/>
          <a:defRPr b="1" dirty="0" smtClean="0">
            <a:solidFill>
              <a:srgbClr val="D2AF1B"/>
            </a:solidFill>
          </a:defRPr>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6983</TotalTime>
  <Words>8589</Words>
  <Application>Microsoft Office PowerPoint</Application>
  <PresentationFormat>Grand écran</PresentationFormat>
  <Paragraphs>3186</Paragraphs>
  <Slides>56</Slides>
  <Notes>40</Notes>
  <HiddenSlides>51</HiddenSlides>
  <MMClips>0</MMClips>
  <ScaleCrop>false</ScaleCrop>
  <HeadingPairs>
    <vt:vector size="6" baseType="variant">
      <vt:variant>
        <vt:lpstr>Polices utilisées</vt:lpstr>
      </vt:variant>
      <vt:variant>
        <vt:i4>4</vt:i4>
      </vt:variant>
      <vt:variant>
        <vt:lpstr>Thème</vt:lpstr>
      </vt:variant>
      <vt:variant>
        <vt:i4>1</vt:i4>
      </vt:variant>
      <vt:variant>
        <vt:lpstr>Titres des diapositives</vt:lpstr>
      </vt:variant>
      <vt:variant>
        <vt:i4>56</vt:i4>
      </vt:variant>
    </vt:vector>
  </HeadingPairs>
  <TitlesOfParts>
    <vt:vector size="61" baseType="lpstr">
      <vt:lpstr>Arial</vt:lpstr>
      <vt:lpstr>Calibri</vt:lpstr>
      <vt:lpstr>Calibri Light</vt:lpstr>
      <vt:lpstr>Wingdings</vt:lpstr>
      <vt:lpstr>Thème Office</vt:lpstr>
      <vt:lpstr>Présentation PowerPoint</vt:lpstr>
      <vt:lpstr>Méthodologie</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Florence BLOT</dc:creator>
  <cp:lastModifiedBy>Sophie RYCKEWAERT</cp:lastModifiedBy>
  <cp:revision>159</cp:revision>
  <cp:lastPrinted>2024-06-14T07:51:37Z</cp:lastPrinted>
  <dcterms:created xsi:type="dcterms:W3CDTF">2024-02-07T13:23:36Z</dcterms:created>
  <dcterms:modified xsi:type="dcterms:W3CDTF">2025-10-13T07:48:49Z</dcterms:modified>
</cp:coreProperties>
</file>